
<file path=[Content_Types].xml><?xml version="1.0" encoding="utf-8"?>
<Types xmlns="http://schemas.openxmlformats.org/package/2006/content-types">
  <Default Extension="png" ContentType="image/png"/>
  <Default Extension="svg" ContentType="image/svg+xml"/>
  <Default Extension="emf" ContentType="image/x-emf"/>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57" r:id="rId2"/>
  </p:sldMasterIdLst>
  <p:notesMasterIdLst>
    <p:notesMasterId r:id="rId38"/>
  </p:notesMasterIdLst>
  <p:handoutMasterIdLst>
    <p:handoutMasterId r:id="rId39"/>
  </p:handoutMasterIdLst>
  <p:sldIdLst>
    <p:sldId id="494" r:id="rId3"/>
    <p:sldId id="537" r:id="rId4"/>
    <p:sldId id="493" r:id="rId5"/>
    <p:sldId id="438" r:id="rId6"/>
    <p:sldId id="439" r:id="rId7"/>
    <p:sldId id="496" r:id="rId8"/>
    <p:sldId id="440" r:id="rId9"/>
    <p:sldId id="587" r:id="rId10"/>
    <p:sldId id="588" r:id="rId11"/>
    <p:sldId id="437" r:id="rId12"/>
    <p:sldId id="563" r:id="rId13"/>
    <p:sldId id="483" r:id="rId14"/>
    <p:sldId id="484" r:id="rId15"/>
    <p:sldId id="589" r:id="rId16"/>
    <p:sldId id="539" r:id="rId17"/>
    <p:sldId id="540" r:id="rId18"/>
    <p:sldId id="541" r:id="rId19"/>
    <p:sldId id="542" r:id="rId20"/>
    <p:sldId id="543" r:id="rId21"/>
    <p:sldId id="544" r:id="rId22"/>
    <p:sldId id="545" r:id="rId23"/>
    <p:sldId id="590" r:id="rId24"/>
    <p:sldId id="601" r:id="rId25"/>
    <p:sldId id="566" r:id="rId26"/>
    <p:sldId id="568" r:id="rId27"/>
    <p:sldId id="569" r:id="rId28"/>
    <p:sldId id="573" r:id="rId29"/>
    <p:sldId id="577" r:id="rId30"/>
    <p:sldId id="602" r:id="rId31"/>
    <p:sldId id="586" r:id="rId32"/>
    <p:sldId id="564" r:id="rId33"/>
    <p:sldId id="565" r:id="rId34"/>
    <p:sldId id="597" r:id="rId35"/>
    <p:sldId id="600" r:id="rId36"/>
    <p:sldId id="598" r:id="rId37"/>
  </p:sldIdLst>
  <p:sldSz cx="9144000" cy="6858000" type="screen4x3"/>
  <p:notesSz cx="6735763" cy="9866313"/>
  <p:defaultTextStyle>
    <a:defPPr>
      <a:defRPr lang="en-US"/>
    </a:defPPr>
    <a:lvl1pPr algn="l" defTabSz="457200" rtl="0" fontAlgn="base">
      <a:spcBef>
        <a:spcPct val="0"/>
      </a:spcBef>
      <a:spcAft>
        <a:spcPct val="0"/>
      </a:spcAft>
      <a:defRPr kern="1200">
        <a:solidFill>
          <a:schemeClr val="tx1"/>
        </a:solidFill>
        <a:latin typeface="Calibri" pitchFamily="34" charset="0"/>
        <a:ea typeface="Geneva"/>
        <a:cs typeface="Arial" pitchFamily="34" charset="0"/>
      </a:defRPr>
    </a:lvl1pPr>
    <a:lvl2pPr marL="457200" algn="l" defTabSz="457200" rtl="0" fontAlgn="base">
      <a:spcBef>
        <a:spcPct val="0"/>
      </a:spcBef>
      <a:spcAft>
        <a:spcPct val="0"/>
      </a:spcAft>
      <a:defRPr kern="1200">
        <a:solidFill>
          <a:schemeClr val="tx1"/>
        </a:solidFill>
        <a:latin typeface="Calibri" pitchFamily="34" charset="0"/>
        <a:ea typeface="Geneva"/>
        <a:cs typeface="Arial" pitchFamily="34" charset="0"/>
      </a:defRPr>
    </a:lvl2pPr>
    <a:lvl3pPr marL="914400" algn="l" defTabSz="457200" rtl="0" fontAlgn="base">
      <a:spcBef>
        <a:spcPct val="0"/>
      </a:spcBef>
      <a:spcAft>
        <a:spcPct val="0"/>
      </a:spcAft>
      <a:defRPr kern="1200">
        <a:solidFill>
          <a:schemeClr val="tx1"/>
        </a:solidFill>
        <a:latin typeface="Calibri" pitchFamily="34" charset="0"/>
        <a:ea typeface="Geneva"/>
        <a:cs typeface="Arial" pitchFamily="34" charset="0"/>
      </a:defRPr>
    </a:lvl3pPr>
    <a:lvl4pPr marL="1371600" algn="l" defTabSz="457200" rtl="0" fontAlgn="base">
      <a:spcBef>
        <a:spcPct val="0"/>
      </a:spcBef>
      <a:spcAft>
        <a:spcPct val="0"/>
      </a:spcAft>
      <a:defRPr kern="1200">
        <a:solidFill>
          <a:schemeClr val="tx1"/>
        </a:solidFill>
        <a:latin typeface="Calibri" pitchFamily="34" charset="0"/>
        <a:ea typeface="Geneva"/>
        <a:cs typeface="Arial" pitchFamily="34" charset="0"/>
      </a:defRPr>
    </a:lvl4pPr>
    <a:lvl5pPr marL="1828800" algn="l" defTabSz="457200" rtl="0" fontAlgn="base">
      <a:spcBef>
        <a:spcPct val="0"/>
      </a:spcBef>
      <a:spcAft>
        <a:spcPct val="0"/>
      </a:spcAft>
      <a:defRPr kern="1200">
        <a:solidFill>
          <a:schemeClr val="tx1"/>
        </a:solidFill>
        <a:latin typeface="Calibri" pitchFamily="34" charset="0"/>
        <a:ea typeface="Geneva"/>
        <a:cs typeface="Arial" pitchFamily="34" charset="0"/>
      </a:defRPr>
    </a:lvl5pPr>
    <a:lvl6pPr marL="2286000" algn="l" defTabSz="914400" rtl="0" eaLnBrk="1" latinLnBrk="0" hangingPunct="1">
      <a:defRPr kern="1200">
        <a:solidFill>
          <a:schemeClr val="tx1"/>
        </a:solidFill>
        <a:latin typeface="Calibri" pitchFamily="34" charset="0"/>
        <a:ea typeface="Geneva"/>
        <a:cs typeface="Arial" pitchFamily="34" charset="0"/>
      </a:defRPr>
    </a:lvl6pPr>
    <a:lvl7pPr marL="2743200" algn="l" defTabSz="914400" rtl="0" eaLnBrk="1" latinLnBrk="0" hangingPunct="1">
      <a:defRPr kern="1200">
        <a:solidFill>
          <a:schemeClr val="tx1"/>
        </a:solidFill>
        <a:latin typeface="Calibri" pitchFamily="34" charset="0"/>
        <a:ea typeface="Geneva"/>
        <a:cs typeface="Arial" pitchFamily="34" charset="0"/>
      </a:defRPr>
    </a:lvl7pPr>
    <a:lvl8pPr marL="3200400" algn="l" defTabSz="914400" rtl="0" eaLnBrk="1" latinLnBrk="0" hangingPunct="1">
      <a:defRPr kern="1200">
        <a:solidFill>
          <a:schemeClr val="tx1"/>
        </a:solidFill>
        <a:latin typeface="Calibri" pitchFamily="34" charset="0"/>
        <a:ea typeface="Geneva"/>
        <a:cs typeface="Arial" pitchFamily="34" charset="0"/>
      </a:defRPr>
    </a:lvl8pPr>
    <a:lvl9pPr marL="3657600" algn="l" defTabSz="914400" rtl="0" eaLnBrk="1" latinLnBrk="0" hangingPunct="1">
      <a:defRPr kern="1200">
        <a:solidFill>
          <a:schemeClr val="tx1"/>
        </a:solidFill>
        <a:latin typeface="Calibri" pitchFamily="34" charset="0"/>
        <a:ea typeface="Geneva"/>
        <a:cs typeface="Arial"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D6209"/>
    <a:srgbClr val="8C2306"/>
    <a:srgbClr val="E4390A"/>
    <a:srgbClr val="282838"/>
    <a:srgbClr val="58080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2" autoAdjust="0"/>
    <p:restoredTop sz="75332" autoAdjust="0"/>
  </p:normalViewPr>
  <p:slideViewPr>
    <p:cSldViewPr snapToGrid="0" snapToObjects="1">
      <p:cViewPr varScale="1">
        <p:scale>
          <a:sx n="86" d="100"/>
          <a:sy n="86" d="100"/>
        </p:scale>
        <p:origin x="2370"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microsoft.com/office/2015/10/relationships/revisionInfo" Target="revisionInfo.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9413" cy="493713"/>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sz="quarter" idx="1"/>
          </p:nvPr>
        </p:nvSpPr>
        <p:spPr>
          <a:xfrm>
            <a:off x="3814763" y="0"/>
            <a:ext cx="2919412" cy="493713"/>
          </a:xfrm>
          <a:prstGeom prst="rect">
            <a:avLst/>
          </a:prstGeom>
        </p:spPr>
        <p:txBody>
          <a:bodyPr vert="horz" wrap="square" lIns="91440" tIns="45720" rIns="91440" bIns="45720" numCol="1" anchor="t" anchorCtr="0" compatLnSpc="1">
            <a:prstTxWarp prst="textNoShape">
              <a:avLst/>
            </a:prstTxWarp>
          </a:bodyPr>
          <a:lstStyle>
            <a:lvl1pPr algn="r">
              <a:defRPr sz="1200">
                <a:ea typeface="Geneva" pitchFamily="123" charset="-128"/>
                <a:cs typeface="+mn-cs"/>
              </a:defRPr>
            </a:lvl1pPr>
          </a:lstStyle>
          <a:p>
            <a:pPr>
              <a:defRPr/>
            </a:pPr>
            <a:fld id="{D7ED3299-3BEF-423C-856E-93419D9D998B}" type="datetimeFigureOut">
              <a:rPr lang="en-US"/>
              <a:pPr>
                <a:defRPr/>
              </a:pPr>
              <a:t>4/4/2018</a:t>
            </a:fld>
            <a:endParaRPr lang="en-US"/>
          </a:p>
        </p:txBody>
      </p:sp>
      <p:sp>
        <p:nvSpPr>
          <p:cNvPr id="4" name="Footer Placeholder 3"/>
          <p:cNvSpPr>
            <a:spLocks noGrp="1"/>
          </p:cNvSpPr>
          <p:nvPr>
            <p:ph type="ftr" sz="quarter" idx="2"/>
          </p:nvPr>
        </p:nvSpPr>
        <p:spPr>
          <a:xfrm>
            <a:off x="0" y="9371013"/>
            <a:ext cx="2919413" cy="493712"/>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5" name="Slide Number Placeholder 4"/>
          <p:cNvSpPr>
            <a:spLocks noGrp="1"/>
          </p:cNvSpPr>
          <p:nvPr>
            <p:ph type="sldNum" sz="quarter" idx="3"/>
          </p:nvPr>
        </p:nvSpPr>
        <p:spPr>
          <a:xfrm>
            <a:off x="3814763" y="9371013"/>
            <a:ext cx="2919412" cy="493712"/>
          </a:xfrm>
          <a:prstGeom prst="rect">
            <a:avLst/>
          </a:prstGeom>
        </p:spPr>
        <p:txBody>
          <a:bodyPr vert="horz" wrap="square" lIns="91440" tIns="45720" rIns="91440" bIns="45720" numCol="1" anchor="b" anchorCtr="0" compatLnSpc="1">
            <a:prstTxWarp prst="textNoShape">
              <a:avLst/>
            </a:prstTxWarp>
          </a:bodyPr>
          <a:lstStyle>
            <a:lvl1pPr algn="r">
              <a:defRPr sz="1200">
                <a:ea typeface="Geneva" pitchFamily="123" charset="-128"/>
                <a:cs typeface="+mn-cs"/>
              </a:defRPr>
            </a:lvl1pPr>
          </a:lstStyle>
          <a:p>
            <a:pPr>
              <a:defRPr/>
            </a:pPr>
            <a:fld id="{BB3C4D30-9837-41AD-92E0-7214DC0D331D}" type="slidenum">
              <a:rPr lang="en-US"/>
              <a:pPr>
                <a:defRPr/>
              </a:pPr>
              <a:t>‹#›</a:t>
            </a:fld>
            <a:endParaRPr lang="en-US"/>
          </a:p>
        </p:txBody>
      </p:sp>
    </p:spTree>
    <p:extLst>
      <p:ext uri="{BB962C8B-B14F-4D97-AF65-F5344CB8AC3E}">
        <p14:creationId xmlns:p14="http://schemas.microsoft.com/office/powerpoint/2010/main" val="197710702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9413" cy="493713"/>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14763" y="0"/>
            <a:ext cx="2919412" cy="493713"/>
          </a:xfrm>
          <a:prstGeom prst="rect">
            <a:avLst/>
          </a:prstGeom>
        </p:spPr>
        <p:txBody>
          <a:bodyPr vert="horz" wrap="square" lIns="91440" tIns="45720" rIns="91440" bIns="45720" numCol="1" anchor="t" anchorCtr="0" compatLnSpc="1">
            <a:prstTxWarp prst="textNoShape">
              <a:avLst/>
            </a:prstTxWarp>
          </a:bodyPr>
          <a:lstStyle>
            <a:lvl1pPr algn="r">
              <a:defRPr sz="1200">
                <a:ea typeface="Geneva" pitchFamily="123" charset="-128"/>
                <a:cs typeface="+mn-cs"/>
              </a:defRPr>
            </a:lvl1pPr>
          </a:lstStyle>
          <a:p>
            <a:pPr>
              <a:defRPr/>
            </a:pPr>
            <a:fld id="{73968B38-1CDA-4564-B5B4-23EFD2C83704}" type="datetimeFigureOut">
              <a:rPr lang="en-US"/>
              <a:pPr>
                <a:defRPr/>
              </a:pPr>
              <a:t>4/4/2018</a:t>
            </a:fld>
            <a:endParaRPr lang="en-US"/>
          </a:p>
        </p:txBody>
      </p:sp>
      <p:sp>
        <p:nvSpPr>
          <p:cNvPr id="4" name="Slide Image Placeholder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73100" y="4686300"/>
            <a:ext cx="5389563" cy="4440238"/>
          </a:xfrm>
          <a:prstGeom prst="rect">
            <a:avLst/>
          </a:prstGeom>
        </p:spPr>
        <p:txBody>
          <a:bodyPr vert="horz" lIns="91440" tIns="45720" rIns="91440" bIns="45720" rtlCol="0"/>
          <a:lstStyle/>
          <a:p>
            <a:pPr lvl="0"/>
            <a:r>
              <a:rPr lang="nb-NO" noProof="0"/>
              <a:t>Click to edit Master text styles</a:t>
            </a:r>
          </a:p>
          <a:p>
            <a:pPr lvl="1"/>
            <a:r>
              <a:rPr lang="nb-NO" noProof="0"/>
              <a:t>Second level</a:t>
            </a:r>
          </a:p>
          <a:p>
            <a:pPr lvl="2"/>
            <a:r>
              <a:rPr lang="nb-NO" noProof="0"/>
              <a:t>Third level</a:t>
            </a:r>
          </a:p>
          <a:p>
            <a:pPr lvl="3"/>
            <a:r>
              <a:rPr lang="nb-NO" noProof="0"/>
              <a:t>Fourth level</a:t>
            </a:r>
          </a:p>
          <a:p>
            <a:pPr lvl="4"/>
            <a:r>
              <a:rPr lang="nb-NO" noProof="0"/>
              <a:t>Fifth level</a:t>
            </a:r>
            <a:endParaRPr lang="en-US" noProof="0"/>
          </a:p>
        </p:txBody>
      </p:sp>
      <p:sp>
        <p:nvSpPr>
          <p:cNvPr id="6" name="Footer Placeholder 5"/>
          <p:cNvSpPr>
            <a:spLocks noGrp="1"/>
          </p:cNvSpPr>
          <p:nvPr>
            <p:ph type="ftr" sz="quarter" idx="4"/>
          </p:nvPr>
        </p:nvSpPr>
        <p:spPr>
          <a:xfrm>
            <a:off x="0" y="9371013"/>
            <a:ext cx="2919413" cy="493712"/>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14763" y="9371013"/>
            <a:ext cx="2919412" cy="493712"/>
          </a:xfrm>
          <a:prstGeom prst="rect">
            <a:avLst/>
          </a:prstGeom>
        </p:spPr>
        <p:txBody>
          <a:bodyPr vert="horz" wrap="square" lIns="91440" tIns="45720" rIns="91440" bIns="45720" numCol="1" anchor="b" anchorCtr="0" compatLnSpc="1">
            <a:prstTxWarp prst="textNoShape">
              <a:avLst/>
            </a:prstTxWarp>
          </a:bodyPr>
          <a:lstStyle>
            <a:lvl1pPr algn="r">
              <a:defRPr sz="1200">
                <a:ea typeface="Geneva" pitchFamily="123" charset="-128"/>
                <a:cs typeface="+mn-cs"/>
              </a:defRPr>
            </a:lvl1pPr>
          </a:lstStyle>
          <a:p>
            <a:pPr>
              <a:defRPr/>
            </a:pPr>
            <a:fld id="{E6C8969E-F76B-4A66-A629-5E5C1C8B4DBB}" type="slidenum">
              <a:rPr lang="en-US"/>
              <a:pPr>
                <a:defRPr/>
              </a:pPr>
              <a:t>‹#›</a:t>
            </a:fld>
            <a:endParaRPr lang="en-US"/>
          </a:p>
        </p:txBody>
      </p:sp>
    </p:spTree>
    <p:extLst>
      <p:ext uri="{BB962C8B-B14F-4D97-AF65-F5344CB8AC3E}">
        <p14:creationId xmlns:p14="http://schemas.microsoft.com/office/powerpoint/2010/main" val="3064897850"/>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mn-lt"/>
        <a:ea typeface="Geneva" charset="0"/>
        <a:cs typeface="Geneva" charset="0"/>
      </a:defRPr>
    </a:lvl1pPr>
    <a:lvl2pPr marL="457200" algn="l" defTabSz="457200" rtl="0" eaLnBrk="0" fontAlgn="base" hangingPunct="0">
      <a:spcBef>
        <a:spcPct val="30000"/>
      </a:spcBef>
      <a:spcAft>
        <a:spcPct val="0"/>
      </a:spcAft>
      <a:defRPr sz="1200" kern="1200">
        <a:solidFill>
          <a:schemeClr val="tx1"/>
        </a:solidFill>
        <a:latin typeface="+mn-lt"/>
        <a:ea typeface="Geneva" charset="0"/>
        <a:cs typeface="Geneva"/>
      </a:defRPr>
    </a:lvl2pPr>
    <a:lvl3pPr marL="914400" algn="l" defTabSz="457200" rtl="0" eaLnBrk="0" fontAlgn="base" hangingPunct="0">
      <a:spcBef>
        <a:spcPct val="30000"/>
      </a:spcBef>
      <a:spcAft>
        <a:spcPct val="0"/>
      </a:spcAft>
      <a:defRPr sz="1200" kern="1200">
        <a:solidFill>
          <a:schemeClr val="tx1"/>
        </a:solidFill>
        <a:latin typeface="+mn-lt"/>
        <a:ea typeface="Geneva" charset="0"/>
        <a:cs typeface="Geneva"/>
      </a:defRPr>
    </a:lvl3pPr>
    <a:lvl4pPr marL="1371600" algn="l" defTabSz="457200" rtl="0" eaLnBrk="0" fontAlgn="base" hangingPunct="0">
      <a:spcBef>
        <a:spcPct val="30000"/>
      </a:spcBef>
      <a:spcAft>
        <a:spcPct val="0"/>
      </a:spcAft>
      <a:defRPr sz="1200" kern="1200">
        <a:solidFill>
          <a:schemeClr val="tx1"/>
        </a:solidFill>
        <a:latin typeface="+mn-lt"/>
        <a:ea typeface="Geneva" charset="0"/>
        <a:cs typeface="Geneva"/>
      </a:defRPr>
    </a:lvl4pPr>
    <a:lvl5pPr marL="1828800" algn="l" defTabSz="457200" rtl="0" eaLnBrk="0" fontAlgn="base" hangingPunct="0">
      <a:spcBef>
        <a:spcPct val="30000"/>
      </a:spcBef>
      <a:spcAft>
        <a:spcPct val="0"/>
      </a:spcAft>
      <a:defRPr sz="1200" kern="1200">
        <a:solidFill>
          <a:schemeClr val="tx1"/>
        </a:solidFill>
        <a:latin typeface="+mn-lt"/>
        <a:ea typeface="Geneva" charset="0"/>
        <a:cs typeface="Geneva"/>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endParaRPr lang="nb-NO" dirty="0"/>
          </a:p>
        </p:txBody>
      </p:sp>
      <p:sp>
        <p:nvSpPr>
          <p:cNvPr id="4" name="Plassholder for lysbildenummer 3"/>
          <p:cNvSpPr>
            <a:spLocks noGrp="1"/>
          </p:cNvSpPr>
          <p:nvPr>
            <p:ph type="sldNum" sz="quarter" idx="10"/>
          </p:nvPr>
        </p:nvSpPr>
        <p:spPr/>
        <p:txBody>
          <a:bodyPr/>
          <a:lstStyle/>
          <a:p>
            <a:fld id="{3186C0DD-FFAB-4924-9F28-A4962E50BDCF}" type="slidenum">
              <a:rPr lang="nb-NO" smtClean="0"/>
              <a:pPr/>
              <a:t>2</a:t>
            </a:fld>
            <a:endParaRPr lang="nb-NO"/>
          </a:p>
        </p:txBody>
      </p:sp>
    </p:spTree>
    <p:extLst>
      <p:ext uri="{BB962C8B-B14F-4D97-AF65-F5344CB8AC3E}">
        <p14:creationId xmlns:p14="http://schemas.microsoft.com/office/powerpoint/2010/main" val="50388178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dirty="0"/>
              <a:t>NTL har vært forberedt på at en omlegging av tjenestepensjonsordninga ville bli nødvendig, og at diskusjonen om en påslagsordning ville komme opp igjen. Derfor bestemte vi oss i 2015 for å gjøre en grundig undersøkelse av hva dette ville bety for våre medlemmer, og hva som skulle til for at de skulle komme godt ut av en omlegging.</a:t>
            </a:r>
          </a:p>
          <a:p>
            <a:endParaRPr lang="nb-NO" dirty="0"/>
          </a:p>
          <a:p>
            <a:r>
              <a:rPr lang="nb-NO" dirty="0" err="1"/>
              <a:t>Fafo</a:t>
            </a:r>
            <a:r>
              <a:rPr lang="nb-NO" dirty="0"/>
              <a:t> gjorde en undersøkelse blant  våre medlemmer som kartla yrkeskarrierer og inntekt. De så blant annet på hvor gamle våre medlemmer var da de begynte å jobbe, hvor mye de hadde jobba andre steder før de begynte i staten, når de ønsker å gå av med pensjon og når de tror at de kommer til å få mulighet til å gå av.</a:t>
            </a:r>
          </a:p>
        </p:txBody>
      </p:sp>
      <p:sp>
        <p:nvSpPr>
          <p:cNvPr id="4" name="Plassholder for lysbildenummer 3"/>
          <p:cNvSpPr>
            <a:spLocks noGrp="1"/>
          </p:cNvSpPr>
          <p:nvPr>
            <p:ph type="sldNum" sz="quarter" idx="10"/>
          </p:nvPr>
        </p:nvSpPr>
        <p:spPr/>
        <p:txBody>
          <a:bodyPr/>
          <a:lstStyle/>
          <a:p>
            <a:pPr>
              <a:defRPr/>
            </a:pPr>
            <a:fld id="{E6C8969E-F76B-4A66-A629-5E5C1C8B4DBB}" type="slidenum">
              <a:rPr lang="en-US" smtClean="0"/>
              <a:pPr>
                <a:defRPr/>
              </a:pPr>
              <a:t>12</a:t>
            </a:fld>
            <a:endParaRPr lang="en-US"/>
          </a:p>
        </p:txBody>
      </p:sp>
    </p:spTree>
    <p:extLst>
      <p:ext uri="{BB962C8B-B14F-4D97-AF65-F5344CB8AC3E}">
        <p14:creationId xmlns:p14="http://schemas.microsoft.com/office/powerpoint/2010/main" val="289456372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dirty="0"/>
              <a:t>Her har man tatt utgangspunkt i en grunnsats på 5%.</a:t>
            </a:r>
          </a:p>
          <a:p>
            <a:endParaRPr lang="nb-NO" dirty="0"/>
          </a:p>
          <a:p>
            <a:r>
              <a:rPr lang="nb-NO" dirty="0"/>
              <a:t>I medlemsundersøkelsen var det en del av de eldste kvinnene som ikke hadde lang opptjening. De vil kunne tape på en omlegging. Alle som er født før 1963 beholder dagens ordning, så de fleste av disse vil være dekket opp.</a:t>
            </a:r>
          </a:p>
          <a:p>
            <a:endParaRPr lang="nb-NO" dirty="0"/>
          </a:p>
          <a:p>
            <a:r>
              <a:rPr lang="nb-NO" dirty="0"/>
              <a:t>Nesten 1/3 ønsker å gå av ved 62. Det vil bli vanskeligere i en ny modell. Vi har ikke spurt om hvordan pensjonsnivået påvirker ønsket om å gå av tidlig, dvs. om det må et visst pensjonsnivå til for at folk skal velge å gå tidlig. Det er mulig at dette ville sett annerledes ut dersom vi hadde spurt om de ville gått av på 62 år med et pensjonsnivå på under 50%, slik det også etter hvert vil bli om vi beholder dagens ordning.</a:t>
            </a:r>
          </a:p>
        </p:txBody>
      </p:sp>
      <p:sp>
        <p:nvSpPr>
          <p:cNvPr id="4" name="Plassholder for lysbildenummer 3"/>
          <p:cNvSpPr>
            <a:spLocks noGrp="1"/>
          </p:cNvSpPr>
          <p:nvPr>
            <p:ph type="sldNum" sz="quarter" idx="10"/>
          </p:nvPr>
        </p:nvSpPr>
        <p:spPr/>
        <p:txBody>
          <a:bodyPr/>
          <a:lstStyle/>
          <a:p>
            <a:pPr>
              <a:defRPr/>
            </a:pPr>
            <a:fld id="{E6C8969E-F76B-4A66-A629-5E5C1C8B4DBB}" type="slidenum">
              <a:rPr lang="en-US" smtClean="0"/>
              <a:pPr>
                <a:defRPr/>
              </a:pPr>
              <a:t>13</a:t>
            </a:fld>
            <a:endParaRPr lang="en-US"/>
          </a:p>
        </p:txBody>
      </p:sp>
    </p:spTree>
    <p:extLst>
      <p:ext uri="{BB962C8B-B14F-4D97-AF65-F5344CB8AC3E}">
        <p14:creationId xmlns:p14="http://schemas.microsoft.com/office/powerpoint/2010/main" val="20510579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dirty="0"/>
              <a:t>Denne pensjonsordninga skiller seg fra det vi finner i privat sektor, slik at det er lik premie for kvinner og menn under opptjening og lik pensjon livet ut (i hybriden er det høyere premie for kvinner fordi de forventes å leve lenger).</a:t>
            </a:r>
          </a:p>
          <a:p>
            <a:endParaRPr lang="nb-NO" dirty="0"/>
          </a:p>
          <a:p>
            <a:r>
              <a:rPr lang="nb-NO" dirty="0"/>
              <a:t>Pensjonen skal fortsatt være livsvarig – det betyr at man ikke plutselig får noen år som pensjonist uten tjenestepensjon. I og med at kvinner i snitt lever litt lengre enn menn, er dette særlig viktig for kvinner.</a:t>
            </a:r>
          </a:p>
          <a:p>
            <a:endParaRPr lang="nb-NO" dirty="0"/>
          </a:p>
          <a:p>
            <a:r>
              <a:rPr lang="nb-NO" dirty="0"/>
              <a:t>Midlene skal fortsatt forvaltes i kollektive ordninger (ikke opp til den enkelte å finne ut hva som er «lurt») og reguleres som i folketrygden – det skal altså ikke være risiko for at man taper pensjon pga. dårlig utvikling på børsen. </a:t>
            </a:r>
          </a:p>
          <a:p>
            <a:endParaRPr lang="nb-NO" dirty="0"/>
          </a:p>
          <a:p>
            <a:r>
              <a:rPr lang="nb-NO" dirty="0"/>
              <a:t>Dette kan kanskje høres selvfølgelig ut, men det lå faktisk inne forslag fra arbeidsgiversida om at i alle fall oppsatte rettigheter skulle reguleres med avkastning.</a:t>
            </a:r>
          </a:p>
          <a:p>
            <a:endParaRPr lang="nb-NO" dirty="0"/>
          </a:p>
          <a:p>
            <a:endParaRPr lang="nb-NO" dirty="0"/>
          </a:p>
        </p:txBody>
      </p:sp>
      <p:sp>
        <p:nvSpPr>
          <p:cNvPr id="4" name="Plassholder for lysbildenummer 3"/>
          <p:cNvSpPr>
            <a:spLocks noGrp="1"/>
          </p:cNvSpPr>
          <p:nvPr>
            <p:ph type="sldNum" sz="quarter" idx="10"/>
          </p:nvPr>
        </p:nvSpPr>
        <p:spPr/>
        <p:txBody>
          <a:bodyPr/>
          <a:lstStyle/>
          <a:p>
            <a:fld id="{3186C0DD-FFAB-4924-9F28-A4962E50BDCF}" type="slidenum">
              <a:rPr lang="nb-NO" smtClean="0"/>
              <a:pPr/>
              <a:t>15</a:t>
            </a:fld>
            <a:endParaRPr lang="nb-NO"/>
          </a:p>
        </p:txBody>
      </p:sp>
    </p:spTree>
    <p:extLst>
      <p:ext uri="{BB962C8B-B14F-4D97-AF65-F5344CB8AC3E}">
        <p14:creationId xmlns:p14="http://schemas.microsoft.com/office/powerpoint/2010/main" val="386237800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dirty="0"/>
              <a:t>Mange har sikkert hørt at maks sats i innskuddsordninger er 7% og enda litt høyere i en hybrid. Det er tekniske forskjeller på hvordan satser beregnes i ulike ordninger. Satsene kan derfor ikke sammenlignes direkte. En sats på 5,7% i denne ordninga tilsvarer maksimalsatsen i hybrid for dem som er født midt på 80-tallet. I tillegg kommer de andre verdiene som ligger inne, som AFP, betinget tjenestepensjon, overgangstillegg, individuell garanti/sjablong, uførepensjon mv.</a:t>
            </a:r>
          </a:p>
          <a:p>
            <a:endParaRPr lang="nb-NO" dirty="0"/>
          </a:p>
          <a:p>
            <a:r>
              <a:rPr lang="nb-NO" dirty="0"/>
              <a:t>Noen reagerer på at det er en tilleggssats på 18,1% over 7,1G – hvorfor skal de høytlønte få mer enn tre ganger så mye som de lavtlønte? I folketrygden settes det av et beløp på 18,1% av all pensjonsgivende inntekt opp til 7,1G. For inntekter over det får man ingen pensjonsopptjening. I tjenestepensjonen har vi i dag full pensjonsopptjening opp til 12G. Det betyr at tjenestepensjonsordninga dekker opp for den manglende innbetalinga i folketrygden for inntekt mellom 7,1 og 12G. Det systemer videreføres i den nye modellen. Det er imidlertid ett viktig unntak fra dette – når det gjelder AFP får man bare opptjening for inntekt opp til 7,1G. Det betyr at høytlønte kommer litt dårligere ut av denne ordninga.</a:t>
            </a:r>
          </a:p>
          <a:p>
            <a:endParaRPr lang="nb-NO" dirty="0"/>
          </a:p>
          <a:p>
            <a:r>
              <a:rPr lang="nb-NO" dirty="0"/>
              <a:t>AFP tjenes opp med en sats på 4,21% av folketrygdgrunnlaget i alderen 13 – 75 år. Det betyr at man får uttelling for jobber ved siden av skole og studier – og også for f.eks. omsorg for små barn (regnes som inntekt på 4,5G for omsorg for barn under 6 år)</a:t>
            </a:r>
          </a:p>
          <a:p>
            <a:endParaRPr lang="nb-NO" dirty="0"/>
          </a:p>
          <a:p>
            <a:r>
              <a:rPr lang="nb-NO" dirty="0"/>
              <a:t>Evalueringa av AFP-ordninga i privat sektor viser at den har mange hull. </a:t>
            </a:r>
            <a:r>
              <a:rPr lang="nb-NO" dirty="0" err="1"/>
              <a:t>Ca</a:t>
            </a:r>
            <a:r>
              <a:rPr lang="nb-NO" dirty="0"/>
              <a:t> 25% av dem som jobber i bedrift med AFP-ordning kvalifiserer ikke til AFP når de fyller 62 år. Det var selvfølgelig uholdbart for oss når AFP blir en livsvarig og viktig del av pensjonsnivået. Vi fremmet derfor krav om en betinget tjenestepensjon – også kalt forsikra AFP. </a:t>
            </a:r>
          </a:p>
          <a:p>
            <a:endParaRPr lang="nb-NO" dirty="0"/>
          </a:p>
          <a:p>
            <a:r>
              <a:rPr lang="nb-NO" dirty="0"/>
              <a:t>Arbeidsgiversida mente sterkt at vi måtte overta ordninga fra privat sektor med alle dens feil og mangler – vi kunne ikke være frontfag på AFP. Gjennom forhandlingene fikk vi imidlertid på plass en betinget tjenestepensjon som kommer til utbetaling til alle som ikke oppnår ordinær AFP. Det kan </a:t>
            </a:r>
            <a:r>
              <a:rPr lang="nb-NO" dirty="0" err="1"/>
              <a:t>f.eks</a:t>
            </a:r>
            <a:r>
              <a:rPr lang="nb-NO" dirty="0"/>
              <a:t> gjelde folk som blir syke, og de som opplever at jobben blir privatisert til virksomhet uten AFP-ordning. Det tetter et stort hull i privat AFP.</a:t>
            </a:r>
          </a:p>
          <a:p>
            <a:endParaRPr lang="nb-NO" dirty="0"/>
          </a:p>
          <a:p>
            <a:r>
              <a:rPr lang="nb-NO" dirty="0"/>
              <a:t>Med den foreslåtte AFP-ordninga vil det være mulig å ta ut AFP og jobbe ved siden av, på samme måte som i privat sektor. Det samme gjelder for resten av tjenestepensjonen.</a:t>
            </a:r>
          </a:p>
          <a:p>
            <a:endParaRPr lang="nb-NO" dirty="0"/>
          </a:p>
        </p:txBody>
      </p:sp>
      <p:sp>
        <p:nvSpPr>
          <p:cNvPr id="4" name="Plassholder for lysbildenummer 3"/>
          <p:cNvSpPr>
            <a:spLocks noGrp="1"/>
          </p:cNvSpPr>
          <p:nvPr>
            <p:ph type="sldNum" sz="quarter" idx="10"/>
          </p:nvPr>
        </p:nvSpPr>
        <p:spPr/>
        <p:txBody>
          <a:bodyPr/>
          <a:lstStyle/>
          <a:p>
            <a:fld id="{3186C0DD-FFAB-4924-9F28-A4962E50BDCF}" type="slidenum">
              <a:rPr lang="nb-NO" smtClean="0"/>
              <a:pPr/>
              <a:t>16</a:t>
            </a:fld>
            <a:endParaRPr lang="nb-NO"/>
          </a:p>
        </p:txBody>
      </p:sp>
    </p:spTree>
    <p:extLst>
      <p:ext uri="{BB962C8B-B14F-4D97-AF65-F5344CB8AC3E}">
        <p14:creationId xmlns:p14="http://schemas.microsoft.com/office/powerpoint/2010/main" val="9720353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dirty="0"/>
              <a:t>Dette er en veldig viktig fordel med den nye AFP-ordninga.</a:t>
            </a:r>
          </a:p>
          <a:p>
            <a:r>
              <a:rPr lang="nb-NO" dirty="0"/>
              <a:t>Den betyr at hvis du går fra offentlig til privat sektor eller motsatt etter fylte 55 så kan du fortsatt få AFP, fordi du tar med deg opptjening fra gammel stilling.</a:t>
            </a:r>
          </a:p>
          <a:p>
            <a:endParaRPr lang="nb-NO" dirty="0"/>
          </a:p>
          <a:p>
            <a:r>
              <a:rPr lang="nb-NO" dirty="0"/>
              <a:t>Mange av dere husker sikkert historien om renholderne våre i forsvaret, som opplevde å bli privatisert. De av dem som hadde fylt 55 år mista muligheten til AFP og tapte rundt en million kroner på det. Hadde vi hatt denne avtalen da de ble privatisert ville de fått AFP.</a:t>
            </a:r>
          </a:p>
          <a:p>
            <a:endParaRPr lang="nb-NO" dirty="0"/>
          </a:p>
          <a:p>
            <a:r>
              <a:rPr lang="nb-NO" dirty="0"/>
              <a:t>Vi skal selvfølgelig fortsatt kjempe mot privatisering av offentlige tjenester, men dersom vi skulle tape noen slike kamper er det imidlertid avgjørende viktig at prisen for våre medlemmer ikke blir for høy.</a:t>
            </a:r>
          </a:p>
        </p:txBody>
      </p:sp>
      <p:sp>
        <p:nvSpPr>
          <p:cNvPr id="4" name="Plassholder for lysbildenummer 3"/>
          <p:cNvSpPr>
            <a:spLocks noGrp="1"/>
          </p:cNvSpPr>
          <p:nvPr>
            <p:ph type="sldNum" sz="quarter" idx="10"/>
          </p:nvPr>
        </p:nvSpPr>
        <p:spPr/>
        <p:txBody>
          <a:bodyPr/>
          <a:lstStyle/>
          <a:p>
            <a:fld id="{3186C0DD-FFAB-4924-9F28-A4962E50BDCF}" type="slidenum">
              <a:rPr lang="nb-NO" smtClean="0"/>
              <a:pPr/>
              <a:t>17</a:t>
            </a:fld>
            <a:endParaRPr lang="nb-NO"/>
          </a:p>
        </p:txBody>
      </p:sp>
    </p:spTree>
    <p:extLst>
      <p:ext uri="{BB962C8B-B14F-4D97-AF65-F5344CB8AC3E}">
        <p14:creationId xmlns:p14="http://schemas.microsoft.com/office/powerpoint/2010/main" val="12560056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dirty="0"/>
              <a:t>Den foreslåtte AFP-ordninga vil ikke være en tidligpensjonsordning. Det gjør at pensjonsnivået for dem som må gå av tidlig blir for dårlig. Vi kjempa lenge for å få på plass et tillegg til dem som må gå tidlig, fordi vi vet at det ikke er alle som har restarbeidsevne og kan velge å fortsette i jobb etter 62 år for å kompensere for levealdersjusteringa. </a:t>
            </a:r>
          </a:p>
          <a:p>
            <a:endParaRPr lang="nb-NO" dirty="0"/>
          </a:p>
          <a:p>
            <a:r>
              <a:rPr lang="nb-NO" dirty="0"/>
              <a:t>Her var det tvert nei fra arbeidsgiversida. Selve poenget med levealdersjusteringa er at yngre årskull må jobbe lenger fordi vi lever lenger – og at det skal lønne seg pensjonsmessig å stå litt lenger i jobb. Et tidligpensjonstillegg er et klart brudd med dette systemet.</a:t>
            </a:r>
          </a:p>
          <a:p>
            <a:endParaRPr lang="nb-NO" dirty="0"/>
          </a:p>
          <a:p>
            <a:r>
              <a:rPr lang="nb-NO" dirty="0"/>
              <a:t>Seint natt til lørdag 3. mars fikk vi endelig på plass et tillegg. Det gjelder rett nok bare for kullene 1963-70 og er lavere enn vi hadde ønsket oss. Det er imidlertid en anerkjennelse av at det ikke er alle som har mulighet til å jobbe lenge, og gir et tillegg som hjelper på pensjonsnivået, særlig for de første årskullene. Det vil bli utbetalt i alderen 62-67 til dem som slutter å jobbe.</a:t>
            </a:r>
          </a:p>
          <a:p>
            <a:endParaRPr lang="nb-NO" dirty="0"/>
          </a:p>
          <a:p>
            <a:r>
              <a:rPr lang="nb-NO" dirty="0"/>
              <a:t>Det er avtalt en evaluering av avtalen i 2030, og det må være et klart mål for oss å få forbedra dette elementet da.</a:t>
            </a:r>
          </a:p>
          <a:p>
            <a:endParaRPr lang="nb-NO" dirty="0"/>
          </a:p>
          <a:p>
            <a:r>
              <a:rPr lang="nb-NO" dirty="0"/>
              <a:t>Som jeg har nevnt tidligere sendte regjeringa i fjor høst ut et forslag til samordningsregler som innebar flytting av penger fra lavtlønte til dem med middels og høye lønninger. Det ville medført at ganske mange offentlig ansatte ville endt opp som såkalte nullepensjonister, dvs. at de ikke ville få utbetalt noe fra tjenestepensjonsordninga, selv om de har betalt 2% egenandel i alle år. Dette fikk vi snudd gjennom forhandlingene, slik at det gis et lite prosenttillegg + et kronebeløp på 2,5 G som divideres med delingstallet på uttakstidspunktet og justeres med tjenestetid. Det sikrer at alle får noe igjen fra tjenestepensjonsordninga </a:t>
            </a:r>
            <a:r>
              <a:rPr lang="nb-NO" u="sng" dirty="0"/>
              <a:t>og </a:t>
            </a:r>
            <a:r>
              <a:rPr lang="nb-NO" u="none" dirty="0"/>
              <a:t>det gir en god sosial profil ettersom kronebeløp gir bedre prosentmessig uttelling for lavtlønte enn for høytlønte.</a:t>
            </a:r>
            <a:endParaRPr lang="nb-NO" dirty="0"/>
          </a:p>
          <a:p>
            <a:endParaRPr lang="nb-NO" dirty="0"/>
          </a:p>
        </p:txBody>
      </p:sp>
      <p:sp>
        <p:nvSpPr>
          <p:cNvPr id="4" name="Plassholder for lysbildenummer 3"/>
          <p:cNvSpPr>
            <a:spLocks noGrp="1"/>
          </p:cNvSpPr>
          <p:nvPr>
            <p:ph type="sldNum" sz="quarter" idx="10"/>
          </p:nvPr>
        </p:nvSpPr>
        <p:spPr/>
        <p:txBody>
          <a:bodyPr/>
          <a:lstStyle/>
          <a:p>
            <a:fld id="{3186C0DD-FFAB-4924-9F28-A4962E50BDCF}" type="slidenum">
              <a:rPr lang="nb-NO" smtClean="0"/>
              <a:pPr/>
              <a:t>18</a:t>
            </a:fld>
            <a:endParaRPr lang="nb-NO"/>
          </a:p>
        </p:txBody>
      </p:sp>
    </p:spTree>
    <p:extLst>
      <p:ext uri="{BB962C8B-B14F-4D97-AF65-F5344CB8AC3E}">
        <p14:creationId xmlns:p14="http://schemas.microsoft.com/office/powerpoint/2010/main" val="300950100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dirty="0"/>
              <a:t>En del av dere har kanskje sett oppslagene om HK-medlemmet som hadde jobbet i offentlig sektor, men som avsluttet yrkeskarrieren i privat sektor og fikk AFP der. Hun hadde med seg opptjening fra sin tid i offentlig sektor som såkalte oppsatte rettigheter. Da hun fikk privat AFP opplevde hun at store deler av hennes opptjente rettigheter skulle samordnes bort, da det for yngre årskull skulle </a:t>
            </a:r>
            <a:r>
              <a:rPr lang="nb-NO" dirty="0" err="1"/>
              <a:t>gjøresstore</a:t>
            </a:r>
            <a:r>
              <a:rPr lang="nb-NO" dirty="0"/>
              <a:t> fradrag i dem for verdien av den private AFP-en. Med normal levealder snakker vi om pensjonstap på flere hundretusen. Dette gjelder også for folk som har fått jobbene privatisert og oppnår rett til privat AFP.</a:t>
            </a:r>
          </a:p>
          <a:p>
            <a:endParaRPr lang="nb-NO" dirty="0"/>
          </a:p>
          <a:p>
            <a:r>
              <a:rPr lang="nb-NO" dirty="0"/>
              <a:t>Gjennom forhandlingene har vi fått redusert vesentlig på denne </a:t>
            </a:r>
            <a:r>
              <a:rPr lang="nb-NO" dirty="0" err="1"/>
              <a:t>avkortinga</a:t>
            </a:r>
            <a:r>
              <a:rPr lang="nb-NO" dirty="0"/>
              <a:t>, slik at det nå bare er 15% som skal samordnes. </a:t>
            </a:r>
          </a:p>
          <a:p>
            <a:endParaRPr lang="nb-NO" dirty="0"/>
          </a:p>
        </p:txBody>
      </p:sp>
      <p:sp>
        <p:nvSpPr>
          <p:cNvPr id="4" name="Plassholder for lysbildenummer 3"/>
          <p:cNvSpPr>
            <a:spLocks noGrp="1"/>
          </p:cNvSpPr>
          <p:nvPr>
            <p:ph type="sldNum" sz="quarter" idx="10"/>
          </p:nvPr>
        </p:nvSpPr>
        <p:spPr/>
        <p:txBody>
          <a:bodyPr/>
          <a:lstStyle/>
          <a:p>
            <a:fld id="{3186C0DD-FFAB-4924-9F28-A4962E50BDCF}" type="slidenum">
              <a:rPr lang="nb-NO" smtClean="0"/>
              <a:pPr/>
              <a:t>19</a:t>
            </a:fld>
            <a:endParaRPr lang="nb-NO"/>
          </a:p>
        </p:txBody>
      </p:sp>
    </p:spTree>
    <p:extLst>
      <p:ext uri="{BB962C8B-B14F-4D97-AF65-F5344CB8AC3E}">
        <p14:creationId xmlns:p14="http://schemas.microsoft.com/office/powerpoint/2010/main" val="67379000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dirty="0"/>
              <a:t>For de som et født før 1963 blir det de samme reglene som i dag. De får imidlertid litt mer i pensjon ettersom vi har fått til en videreføring av den individuelle garantien med en gradvis nedtrapping. Den betyr at 1959-kullet vil få 90% av garantien, 1960- kullet får 80%, 1961- kullet får 70% og 1962- kullet får 60%.</a:t>
            </a:r>
          </a:p>
          <a:p>
            <a:endParaRPr lang="nb-NO" dirty="0"/>
          </a:p>
          <a:p>
            <a:endParaRPr lang="nb-NO" dirty="0"/>
          </a:p>
        </p:txBody>
      </p:sp>
      <p:sp>
        <p:nvSpPr>
          <p:cNvPr id="4" name="Plassholder for lysbildenummer 3"/>
          <p:cNvSpPr>
            <a:spLocks noGrp="1"/>
          </p:cNvSpPr>
          <p:nvPr>
            <p:ph type="sldNum" sz="quarter" idx="10"/>
          </p:nvPr>
        </p:nvSpPr>
        <p:spPr/>
        <p:txBody>
          <a:bodyPr/>
          <a:lstStyle/>
          <a:p>
            <a:fld id="{3186C0DD-FFAB-4924-9F28-A4962E50BDCF}" type="slidenum">
              <a:rPr lang="nb-NO" smtClean="0"/>
              <a:pPr/>
              <a:t>20</a:t>
            </a:fld>
            <a:endParaRPr lang="nb-NO"/>
          </a:p>
        </p:txBody>
      </p:sp>
    </p:spTree>
    <p:extLst>
      <p:ext uri="{BB962C8B-B14F-4D97-AF65-F5344CB8AC3E}">
        <p14:creationId xmlns:p14="http://schemas.microsoft.com/office/powerpoint/2010/main" val="84766467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dirty="0"/>
              <a:t>Når det gjelder ordning for dem som har særaldersgrenser er vi ikke helt i mål ennå. Det skyldes at vi rett og slett har for lite kunnskap om hva som skal til for å sikre en god pensjon for dem – det er rett og slett ikke utreda skikkelig ennå.</a:t>
            </a:r>
            <a:br>
              <a:rPr lang="nb-NO" dirty="0"/>
            </a:br>
            <a:endParaRPr lang="nb-NO" dirty="0"/>
          </a:p>
          <a:p>
            <a:r>
              <a:rPr lang="nb-NO" dirty="0"/>
              <a:t>Vi har imidlertid fått slått fast at det også i framtida vil være noen stillinger i offentlig sektor der det vil være behov for særaldersgrenser – dette er stikk i strid med f.eks. Venstres tidligere linje. Det har kommet på plass gode overgangsordninger som sikrer dem som har kort tid igjen til aldersgrensa (10 år 1/1-20) og vi er enige om å forhandle videre om en løsning. En ny ordning forutsetter enighet mellom partene.</a:t>
            </a:r>
          </a:p>
          <a:p>
            <a:endParaRPr lang="nb-NO" dirty="0"/>
          </a:p>
          <a:p>
            <a:r>
              <a:rPr lang="nb-NO" dirty="0"/>
              <a:t>I 2009 ble det gitt en garanti på 66% av sluttlønn til alle født i 1958 og tidlige som hadde full opptjening. Dette skulle etter regjeringas mening dekke grunnlovsvernet for opptjening av pensjon i ordninga før levealdersjusteringa ble innført i 2011. Vi har ment at det her burde gjøres en delt beregning for alle ansatte, slik at opptjening før 2011 ikke skulle </a:t>
            </a:r>
            <a:r>
              <a:rPr lang="nb-NO" dirty="0" err="1"/>
              <a:t>levealderjusteres</a:t>
            </a:r>
            <a:r>
              <a:rPr lang="nb-NO" dirty="0"/>
              <a:t>. Dette har vi heller ikke denne gangen fått fullt gjennomslag for, men  vi har fått på plass en såkalt sjablongløsning for kullene 1963-67 som gir et tillegg som tar hensyn til antall år med opptjening før 2011.</a:t>
            </a:r>
          </a:p>
          <a:p>
            <a:endParaRPr lang="nb-NO" dirty="0"/>
          </a:p>
          <a:p>
            <a:r>
              <a:rPr lang="nb-NO" dirty="0"/>
              <a:t>For øvrig har vi gjentatt vårt forbehold fra 2009 om mulighet til å prøve grunnlovsvernet for retten.</a:t>
            </a:r>
          </a:p>
          <a:p>
            <a:endParaRPr lang="nb-NO" dirty="0"/>
          </a:p>
          <a:p>
            <a:endParaRPr lang="nb-NO" dirty="0"/>
          </a:p>
          <a:p>
            <a:r>
              <a:rPr lang="nb-NO" dirty="0"/>
              <a:t>Når det gjelder uføre er vi heller ikke helt i mål. Det skyldes at Stortinget skal behandle sak om uføres alderspensjon i løpet av de neste to årene. Før den behandlinga er ferdig vet vi ikke egentlig hva som skal til for å sikre de uføre en alderspensjon å leve av. I dag har de opptjening til 67 år, men ettersom levealdersjusteringa får virke vil jo det gi veldig lave nivåer i dagens modell.</a:t>
            </a:r>
            <a:br>
              <a:rPr lang="nb-NO" dirty="0"/>
            </a:br>
            <a:endParaRPr lang="nb-NO" dirty="0"/>
          </a:p>
          <a:p>
            <a:r>
              <a:rPr lang="nb-NO" dirty="0"/>
              <a:t>Vi har slått fast prinsippet om at uføre ikke kan velge å kompensere for levealderjusteringa ved å jobbe lenger  - og vi er enige om at uføre ved 67 år skal ha et godt samlet pensjonsnivå sammenlignet med yrkesaktive. Får vi tilsvarende nivå som yrkesaktive vil uføre komme bedre ut enn med dagens modell. Dette skal partene jobbe videre med når Stortinget er ferdig med sin behandling.</a:t>
            </a:r>
          </a:p>
          <a:p>
            <a:endParaRPr lang="nb-NO" dirty="0"/>
          </a:p>
          <a:p>
            <a:r>
              <a:rPr lang="nb-NO" dirty="0"/>
              <a:t>For øvrig består ordningene med uføre- og etterlattepensjoner som før.</a:t>
            </a:r>
          </a:p>
        </p:txBody>
      </p:sp>
      <p:sp>
        <p:nvSpPr>
          <p:cNvPr id="4" name="Plassholder for lysbildenummer 3"/>
          <p:cNvSpPr>
            <a:spLocks noGrp="1"/>
          </p:cNvSpPr>
          <p:nvPr>
            <p:ph type="sldNum" sz="quarter" idx="10"/>
          </p:nvPr>
        </p:nvSpPr>
        <p:spPr/>
        <p:txBody>
          <a:bodyPr/>
          <a:lstStyle/>
          <a:p>
            <a:fld id="{3186C0DD-FFAB-4924-9F28-A4962E50BDCF}" type="slidenum">
              <a:rPr lang="nb-NO" smtClean="0"/>
              <a:pPr/>
              <a:t>21</a:t>
            </a:fld>
            <a:endParaRPr lang="nb-NO"/>
          </a:p>
        </p:txBody>
      </p:sp>
    </p:spTree>
    <p:extLst>
      <p:ext uri="{BB962C8B-B14F-4D97-AF65-F5344CB8AC3E}">
        <p14:creationId xmlns:p14="http://schemas.microsoft.com/office/powerpoint/2010/main" val="47856725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dirty="0"/>
              <a:t>Eksempel på hvordan overgangstillegget ( det såkalte slitertillegget) blir lagt til for de som ikke kan stå lenge i arbeid. </a:t>
            </a:r>
          </a:p>
          <a:p>
            <a:r>
              <a:rPr lang="nb-NO" dirty="0"/>
              <a:t>For de som er født i 1963 utgjør tillegget 0,15G (</a:t>
            </a:r>
            <a:r>
              <a:rPr lang="nb-NO" dirty="0" err="1"/>
              <a:t>pt</a:t>
            </a:r>
            <a:r>
              <a:rPr lang="nb-NO" dirty="0"/>
              <a:t> ca. 14.000,-) årlig. Det kommer til utbetaling  for årene man er 62-66, dersom man slutter å jobbe.</a:t>
            </a:r>
          </a:p>
          <a:p>
            <a:endParaRPr lang="nb-NO" dirty="0"/>
          </a:p>
          <a:p>
            <a:endParaRPr lang="nb-NO" dirty="0"/>
          </a:p>
          <a:p>
            <a:endParaRPr lang="nb-NO" dirty="0"/>
          </a:p>
        </p:txBody>
      </p:sp>
      <p:sp>
        <p:nvSpPr>
          <p:cNvPr id="4" name="Plassholder for lysbildenummer 3"/>
          <p:cNvSpPr>
            <a:spLocks noGrp="1"/>
          </p:cNvSpPr>
          <p:nvPr>
            <p:ph type="sldNum" sz="quarter" idx="10"/>
          </p:nvPr>
        </p:nvSpPr>
        <p:spPr/>
        <p:txBody>
          <a:bodyPr/>
          <a:lstStyle/>
          <a:p>
            <a:pPr>
              <a:defRPr/>
            </a:pPr>
            <a:fld id="{E6C8969E-F76B-4A66-A629-5E5C1C8B4DBB}" type="slidenum">
              <a:rPr lang="en-US" smtClean="0"/>
              <a:pPr>
                <a:defRPr/>
              </a:pPr>
              <a:t>23</a:t>
            </a:fld>
            <a:endParaRPr lang="en-US"/>
          </a:p>
        </p:txBody>
      </p:sp>
    </p:spTree>
    <p:extLst>
      <p:ext uri="{BB962C8B-B14F-4D97-AF65-F5344CB8AC3E}">
        <p14:creationId xmlns:p14="http://schemas.microsoft.com/office/powerpoint/2010/main" val="20915497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dirty="0"/>
              <a:t>Mange syns pensjon er et vanskelig tema. Dette var et oppslag i Dagens Næringsliv høsten 2017. Det handler rett nok først og fremst om at hjernen er mer innstilt på å søke kortsiktig belønning enn å tenke på noe langt fram i tid, men pensjon er uansett noe det er viktig for oss alle å ta stilling til – ikke minst er det viktig for dem som har mange år igjen til pensjonsalderen.</a:t>
            </a:r>
            <a:br>
              <a:rPr lang="nb-NO" dirty="0"/>
            </a:br>
            <a:endParaRPr lang="nb-NO" dirty="0"/>
          </a:p>
          <a:p>
            <a:r>
              <a:rPr lang="nb-NO" dirty="0"/>
              <a:t>Arbeiderbevegelsen står i en stolt tradisjon der vi er opptatt av at alle – også vanlige folk – skal kunne sette seg inn i og ta stilling til kompliserte spørsmål. Det er ikke noe som skal overlates til en elite. Formålet med dette foredraget er å forklare bakgrunnen for at vi fikk nye pensjonsforhandlinger nå og hva som ble resultatet, på en slik måte at alle skal kunne ha grunnlag for å gjøre seg opp en mening om forslaget som nå skal ut på uravstemning. Dersom du fortsatt har spørsmål etter å ha hørt dette foredraget oppfordrer jeg deg til å ta kontakt med forbundet og spørre. Vi vil også legge ut masse informasjon på våre nettsider, i tillegg til at LO Stat sammen med LO og LO Kommune arrangerer egne pensjonskonferanser for våre tillitsvalgte.</a:t>
            </a:r>
          </a:p>
          <a:p>
            <a:endParaRPr lang="nb-NO" dirty="0"/>
          </a:p>
        </p:txBody>
      </p:sp>
      <p:sp>
        <p:nvSpPr>
          <p:cNvPr id="4" name="Plassholder for lysbildenummer 3"/>
          <p:cNvSpPr>
            <a:spLocks noGrp="1"/>
          </p:cNvSpPr>
          <p:nvPr>
            <p:ph type="sldNum" sz="quarter" idx="10"/>
          </p:nvPr>
        </p:nvSpPr>
        <p:spPr/>
        <p:txBody>
          <a:bodyPr/>
          <a:lstStyle/>
          <a:p>
            <a:pPr>
              <a:defRPr/>
            </a:pPr>
            <a:fld id="{E6C8969E-F76B-4A66-A629-5E5C1C8B4DBB}" type="slidenum">
              <a:rPr lang="en-US" smtClean="0"/>
              <a:pPr>
                <a:defRPr/>
              </a:pPr>
              <a:t>3</a:t>
            </a:fld>
            <a:endParaRPr lang="en-US"/>
          </a:p>
        </p:txBody>
      </p:sp>
    </p:spTree>
    <p:extLst>
      <p:ext uri="{BB962C8B-B14F-4D97-AF65-F5344CB8AC3E}">
        <p14:creationId xmlns:p14="http://schemas.microsoft.com/office/powerpoint/2010/main" val="123389364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dirty="0"/>
              <a:t>Typeeksemplene som følger viser hvordan det livsvarige nivået på pensjonen vil se ut for folk med ulike yrkesløp i dagens ordning og hvordan de vil bli med det fremforhandlede forslaget. Noen lurer kanskje på hvorfor vi ikke har valgt pensjon på uttakstidspunktet og hvor det har blitt av 66% ved 65 år for dem som har full opptjening. Problemet med de 66% ved 65 år er at de bare kommer til utbetaling fram til man fyller 67 år (AFP-en er ikke levealdersjustert). Fra fylte 67 år må man imidlertid over på ordinær levealdersjustert pensjon, og da ser dere av denne foilen at det livsvarige pensjonsnivået blir et ganske annet dersom man har valgt å gå av på 65 år. Denne forskjellen blir mye større for yngre årskull, og derfor har vi valgt å fokusere på det livsvarige nivået – det er jo tross alt det de fleste skal leve av i flest år.</a:t>
            </a:r>
          </a:p>
          <a:p>
            <a:endParaRPr lang="nb-NO" dirty="0"/>
          </a:p>
          <a:p>
            <a:r>
              <a:rPr lang="nb-NO" dirty="0"/>
              <a:t>De fullstendige utregningene på alle typeeksemplene våre finner dere på NTLs nettsider under «Offentlig tjenestepensjon».</a:t>
            </a:r>
          </a:p>
          <a:p>
            <a:endParaRPr lang="nb-NO"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nb-NO" altLang="nb-NO" sz="1200" b="1" dirty="0">
                <a:solidFill>
                  <a:srgbClr val="013974"/>
                </a:solidFill>
                <a:latin typeface="Cambria" panose="02040503050406030204" pitchFamily="18" charset="0"/>
                <a:ea typeface="Times New Roman" panose="02020603050405020304" pitchFamily="18" charset="0"/>
                <a:cs typeface="Times New Roman" panose="02020603050405020304" pitchFamily="18" charset="0"/>
              </a:rPr>
              <a:t>1</a:t>
            </a:r>
            <a:r>
              <a:rPr lang="nb-NO" altLang="nb-NO" sz="1200" b="1" dirty="0" bmk="">
                <a:solidFill>
                  <a:srgbClr val="013974"/>
                </a:solidFill>
                <a:latin typeface="Cambria" panose="02040503050406030204" pitchFamily="18" charset="0"/>
                <a:ea typeface="Times New Roman" panose="02020603050405020304" pitchFamily="18" charset="0"/>
                <a:cs typeface="Times New Roman" panose="02020603050405020304" pitchFamily="18" charset="0"/>
              </a:rPr>
              <a:t>A – Fagarbeider</a:t>
            </a:r>
            <a:endParaRPr lang="nb-NO" altLang="nb-NO" sz="1200" b="1" dirty="0">
              <a:solidFill>
                <a:srgbClr val="013974"/>
              </a:solidFill>
              <a:latin typeface="Cambria" panose="02040503050406030204" pitchFamily="18" charset="0"/>
              <a:ea typeface="Times New Roman" panose="02020603050405020304" pitchFamily="18" charset="0"/>
              <a:cs typeface="Times New Roman" panose="02020603050405020304" pitchFamily="18"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kumimoji="0" lang="nb-NO" altLang="nb-NO" sz="800" b="0" i="0" u="none" strike="noStrike" cap="none" normalizeH="0" baseline="0" dirty="0">
                <a:ln>
                  <a:noFill/>
                </a:ln>
                <a:solidFill>
                  <a:srgbClr val="000000"/>
                </a:solidFill>
                <a:effectLst/>
                <a:latin typeface="Calibri" panose="020F0502020204030204" pitchFamily="34" charset="0"/>
              </a:rPr>
              <a:t>Startalder folketrygd= 27 år</a:t>
            </a:r>
          </a:p>
          <a:p>
            <a:pPr marL="0" marR="0" lvl="0" indent="0" algn="l" defTabSz="457200" rtl="0" eaLnBrk="0" fontAlgn="base" latinLnBrk="0" hangingPunct="0">
              <a:lnSpc>
                <a:spcPct val="100000"/>
              </a:lnSpc>
              <a:spcBef>
                <a:spcPct val="30000"/>
              </a:spcBef>
              <a:spcAft>
                <a:spcPct val="0"/>
              </a:spcAft>
              <a:buClrTx/>
              <a:buSzTx/>
              <a:buFontTx/>
              <a:buNone/>
              <a:tabLst/>
              <a:defRPr/>
            </a:pPr>
            <a:r>
              <a:rPr kumimoji="0" lang="nb-NO" altLang="nb-NO" sz="800" b="0" i="0" u="none" strike="noStrike" cap="none" normalizeH="0" baseline="0" dirty="0">
                <a:ln>
                  <a:noFill/>
                </a:ln>
                <a:solidFill>
                  <a:srgbClr val="000000"/>
                </a:solidFill>
                <a:effectLst/>
                <a:latin typeface="Calibri" panose="020F0502020204030204" pitchFamily="34" charset="0"/>
              </a:rPr>
              <a:t>Startalder off. sektor = 27 år</a:t>
            </a:r>
          </a:p>
          <a:p>
            <a:pPr marL="0" marR="0" lvl="0" indent="0" algn="l" defTabSz="457200" rtl="0" eaLnBrk="0" fontAlgn="base" latinLnBrk="0" hangingPunct="0">
              <a:lnSpc>
                <a:spcPct val="100000"/>
              </a:lnSpc>
              <a:spcBef>
                <a:spcPct val="30000"/>
              </a:spcBef>
              <a:spcAft>
                <a:spcPct val="0"/>
              </a:spcAft>
              <a:buClrTx/>
              <a:buSzTx/>
              <a:buFontTx/>
              <a:buNone/>
              <a:tabLst/>
              <a:defRPr/>
            </a:pPr>
            <a:r>
              <a:rPr kumimoji="0" lang="nb-NO" altLang="nb-NO" sz="800" b="0" i="0" u="none" strike="noStrike" cap="none" normalizeH="0" baseline="0" dirty="0">
                <a:ln>
                  <a:noFill/>
                </a:ln>
                <a:solidFill>
                  <a:srgbClr val="000000"/>
                </a:solidFill>
                <a:effectLst/>
                <a:latin typeface="Calibri" panose="020F0502020204030204" pitchFamily="34" charset="0"/>
              </a:rPr>
              <a:t>År i FT ved 62 år = 35 år</a:t>
            </a:r>
          </a:p>
          <a:p>
            <a:pPr marL="0" marR="0" lvl="0" indent="0" algn="l" defTabSz="457200" rtl="0" eaLnBrk="0" fontAlgn="base" latinLnBrk="0" hangingPunct="0">
              <a:lnSpc>
                <a:spcPct val="100000"/>
              </a:lnSpc>
              <a:spcBef>
                <a:spcPct val="30000"/>
              </a:spcBef>
              <a:spcAft>
                <a:spcPct val="0"/>
              </a:spcAft>
              <a:buClrTx/>
              <a:buSzTx/>
              <a:buFontTx/>
              <a:buNone/>
              <a:tabLst/>
              <a:defRPr/>
            </a:pPr>
            <a:r>
              <a:rPr kumimoji="0" lang="nb-NO" altLang="nb-NO" sz="800" b="0" i="0" u="none" strike="noStrike" cap="none" normalizeH="0" baseline="0" dirty="0">
                <a:ln>
                  <a:noFill/>
                </a:ln>
                <a:solidFill>
                  <a:srgbClr val="000000"/>
                </a:solidFill>
                <a:effectLst/>
                <a:latin typeface="Calibri" panose="020F0502020204030204" pitchFamily="34" charset="0"/>
              </a:rPr>
              <a:t>År i </a:t>
            </a:r>
            <a:r>
              <a:rPr kumimoji="0" lang="nb-NO" altLang="nb-NO" sz="800" b="0" i="0" u="none" strike="noStrike" cap="none" normalizeH="0" baseline="0" dirty="0" err="1">
                <a:ln>
                  <a:noFill/>
                </a:ln>
                <a:solidFill>
                  <a:srgbClr val="000000"/>
                </a:solidFill>
                <a:effectLst/>
                <a:latin typeface="Calibri" panose="020F0502020204030204" pitchFamily="34" charset="0"/>
              </a:rPr>
              <a:t>OfTP</a:t>
            </a:r>
            <a:r>
              <a:rPr kumimoji="0" lang="nb-NO" altLang="nb-NO" sz="800" b="0" i="0" u="none" strike="noStrike" cap="none" normalizeH="0" baseline="0" dirty="0">
                <a:ln>
                  <a:noFill/>
                </a:ln>
                <a:solidFill>
                  <a:srgbClr val="000000"/>
                </a:solidFill>
                <a:effectLst/>
                <a:latin typeface="Calibri" panose="020F0502020204030204" pitchFamily="34" charset="0"/>
              </a:rPr>
              <a:t> ved 62 år =35 år</a:t>
            </a:r>
            <a:endParaRPr kumimoji="0" lang="nb-NO" altLang="nb-NO" sz="1000" b="0" i="0" u="none" strike="noStrike" cap="none" normalizeH="0" baseline="0" dirty="0">
              <a:ln>
                <a:noFill/>
              </a:ln>
              <a:solidFill>
                <a:schemeClr val="tx1"/>
              </a:solidFill>
              <a:effectLst/>
              <a:latin typeface="Arial" panose="020B0604020202020204" pitchFamily="34"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endParaRPr lang="nb-NO" altLang="nb-NO" sz="800" dirty="0"/>
          </a:p>
          <a:p>
            <a:r>
              <a:rPr lang="nb-NO" b="1" dirty="0"/>
              <a:t>Hvor lenge må Maria  jobbe for å oppnå en pensjon på 66% av sluttlønn?</a:t>
            </a:r>
          </a:p>
          <a:p>
            <a:r>
              <a:rPr lang="nb-NO" dirty="0"/>
              <a:t>Dagens – 69 år og 1 </a:t>
            </a:r>
            <a:r>
              <a:rPr lang="nb-NO" dirty="0" err="1"/>
              <a:t>mnd</a:t>
            </a:r>
            <a:endParaRPr lang="nb-NO" dirty="0"/>
          </a:p>
          <a:p>
            <a:r>
              <a:rPr lang="nb-NO" dirty="0"/>
              <a:t>Ny ordning – 65 år og 9 </a:t>
            </a:r>
            <a:r>
              <a:rPr lang="nb-NO" dirty="0" err="1"/>
              <a:t>mnd</a:t>
            </a:r>
            <a:endParaRPr lang="nb-NO" dirty="0"/>
          </a:p>
          <a:p>
            <a:endParaRPr lang="nb-NO" dirty="0"/>
          </a:p>
        </p:txBody>
      </p:sp>
      <p:sp>
        <p:nvSpPr>
          <p:cNvPr id="4" name="Plassholder for lysbildenummer 3"/>
          <p:cNvSpPr>
            <a:spLocks noGrp="1"/>
          </p:cNvSpPr>
          <p:nvPr>
            <p:ph type="sldNum" sz="quarter" idx="10"/>
          </p:nvPr>
        </p:nvSpPr>
        <p:spPr/>
        <p:txBody>
          <a:bodyPr/>
          <a:lstStyle/>
          <a:p>
            <a:pPr>
              <a:defRPr/>
            </a:pPr>
            <a:fld id="{E6C8969E-F76B-4A66-A629-5E5C1C8B4DBB}" type="slidenum">
              <a:rPr lang="en-US" smtClean="0"/>
              <a:pPr>
                <a:defRPr/>
              </a:pPr>
              <a:t>24</a:t>
            </a:fld>
            <a:endParaRPr lang="en-US"/>
          </a:p>
        </p:txBody>
      </p:sp>
    </p:spTree>
    <p:extLst>
      <p:ext uri="{BB962C8B-B14F-4D97-AF65-F5344CB8AC3E}">
        <p14:creationId xmlns:p14="http://schemas.microsoft.com/office/powerpoint/2010/main" val="225894831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nb-NO" altLang="nb-NO" sz="1200" b="1" dirty="0">
                <a:solidFill>
                  <a:srgbClr val="013974"/>
                </a:solidFill>
                <a:latin typeface="Cambria" panose="02040503050406030204" pitchFamily="18" charset="0"/>
                <a:ea typeface="Times New Roman" panose="02020603050405020304" pitchFamily="18" charset="0"/>
                <a:cs typeface="Times New Roman" panose="02020603050405020304" pitchFamily="18" charset="0"/>
              </a:rPr>
              <a:t>1</a:t>
            </a:r>
            <a:r>
              <a:rPr lang="nb-NO" altLang="nb-NO" sz="1200" b="1" dirty="0" bmk="">
                <a:solidFill>
                  <a:srgbClr val="013974"/>
                </a:solidFill>
                <a:latin typeface="Cambria" panose="02040503050406030204" pitchFamily="18" charset="0"/>
                <a:ea typeface="Times New Roman" panose="02020603050405020304" pitchFamily="18" charset="0"/>
                <a:cs typeface="Times New Roman" panose="02020603050405020304" pitchFamily="18" charset="0"/>
              </a:rPr>
              <a:t>B – Fagarbeider</a:t>
            </a:r>
            <a:endParaRPr lang="nb-NO" altLang="nb-NO" sz="1200" b="1" dirty="0">
              <a:solidFill>
                <a:srgbClr val="013974"/>
              </a:solidFill>
              <a:latin typeface="Cambria" panose="02040503050406030204" pitchFamily="18" charset="0"/>
              <a:ea typeface="Times New Roman" panose="02020603050405020304" pitchFamily="18" charset="0"/>
              <a:cs typeface="Times New Roman" panose="02020603050405020304" pitchFamily="18"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nb-NO" altLang="nb-NO" sz="1200" b="1" dirty="0">
                <a:solidFill>
                  <a:srgbClr val="013974"/>
                </a:solidFill>
                <a:latin typeface="Cambria" panose="02040503050406030204" pitchFamily="18" charset="0"/>
                <a:ea typeface="Times New Roman" panose="02020603050405020304" pitchFamily="18" charset="0"/>
                <a:cs typeface="Times New Roman" panose="02020603050405020304" pitchFamily="18" charset="0"/>
              </a:rPr>
              <a:t>Født 1985</a:t>
            </a:r>
          </a:p>
          <a:p>
            <a:pPr marL="0" marR="0" lvl="0" indent="0" algn="l" defTabSz="457200" rtl="0" eaLnBrk="0" fontAlgn="base" latinLnBrk="0" hangingPunct="0">
              <a:lnSpc>
                <a:spcPct val="100000"/>
              </a:lnSpc>
              <a:spcBef>
                <a:spcPct val="30000"/>
              </a:spcBef>
              <a:spcAft>
                <a:spcPct val="0"/>
              </a:spcAft>
              <a:buClrTx/>
              <a:buSzTx/>
              <a:buFontTx/>
              <a:buNone/>
              <a:tabLst/>
              <a:defRPr/>
            </a:pPr>
            <a:r>
              <a:rPr kumimoji="0" lang="nb-NO" altLang="nb-NO" sz="800" b="0" i="0" u="none" strike="noStrike" cap="none" normalizeH="0" baseline="0" dirty="0">
                <a:ln>
                  <a:noFill/>
                </a:ln>
                <a:solidFill>
                  <a:srgbClr val="000000"/>
                </a:solidFill>
                <a:effectLst/>
                <a:latin typeface="Calibri" panose="020F0502020204030204" pitchFamily="34" charset="0"/>
              </a:rPr>
              <a:t>Startalder folketrygd= 27 år</a:t>
            </a:r>
          </a:p>
          <a:p>
            <a:pPr marL="0" marR="0" lvl="0" indent="0" algn="l" defTabSz="457200" rtl="0" eaLnBrk="0" fontAlgn="base" latinLnBrk="0" hangingPunct="0">
              <a:lnSpc>
                <a:spcPct val="100000"/>
              </a:lnSpc>
              <a:spcBef>
                <a:spcPct val="30000"/>
              </a:spcBef>
              <a:spcAft>
                <a:spcPct val="0"/>
              </a:spcAft>
              <a:buClrTx/>
              <a:buSzTx/>
              <a:buFontTx/>
              <a:buNone/>
              <a:tabLst/>
              <a:defRPr/>
            </a:pPr>
            <a:r>
              <a:rPr kumimoji="0" lang="nb-NO" altLang="nb-NO" sz="800" b="0" i="0" u="none" strike="noStrike" cap="none" normalizeH="0" baseline="0" dirty="0">
                <a:ln>
                  <a:noFill/>
                </a:ln>
                <a:solidFill>
                  <a:srgbClr val="000000"/>
                </a:solidFill>
                <a:effectLst/>
                <a:latin typeface="Calibri" panose="020F0502020204030204" pitchFamily="34" charset="0"/>
              </a:rPr>
              <a:t>Startalder off. sektor = 27 år</a:t>
            </a:r>
          </a:p>
          <a:p>
            <a:pPr marL="0" marR="0" lvl="0" indent="0" algn="l" defTabSz="457200" rtl="0" eaLnBrk="0" fontAlgn="base" latinLnBrk="0" hangingPunct="0">
              <a:lnSpc>
                <a:spcPct val="100000"/>
              </a:lnSpc>
              <a:spcBef>
                <a:spcPct val="30000"/>
              </a:spcBef>
              <a:spcAft>
                <a:spcPct val="0"/>
              </a:spcAft>
              <a:buClrTx/>
              <a:buSzTx/>
              <a:buFontTx/>
              <a:buNone/>
              <a:tabLst/>
              <a:defRPr/>
            </a:pPr>
            <a:r>
              <a:rPr kumimoji="0" lang="nb-NO" altLang="nb-NO" sz="800" b="0" i="0" u="none" strike="noStrike" cap="none" normalizeH="0" baseline="0" dirty="0">
                <a:ln>
                  <a:noFill/>
                </a:ln>
                <a:solidFill>
                  <a:srgbClr val="000000"/>
                </a:solidFill>
                <a:effectLst/>
                <a:latin typeface="Calibri" panose="020F0502020204030204" pitchFamily="34" charset="0"/>
              </a:rPr>
              <a:t>År i FT ved 62 år = 35 år</a:t>
            </a:r>
          </a:p>
          <a:p>
            <a:pPr marL="0" marR="0" lvl="0" indent="0" algn="l" defTabSz="457200" rtl="0" eaLnBrk="0" fontAlgn="base" latinLnBrk="0" hangingPunct="0">
              <a:lnSpc>
                <a:spcPct val="100000"/>
              </a:lnSpc>
              <a:spcBef>
                <a:spcPct val="30000"/>
              </a:spcBef>
              <a:spcAft>
                <a:spcPct val="0"/>
              </a:spcAft>
              <a:buClrTx/>
              <a:buSzTx/>
              <a:buFontTx/>
              <a:buNone/>
              <a:tabLst/>
              <a:defRPr/>
            </a:pPr>
            <a:r>
              <a:rPr kumimoji="0" lang="nb-NO" altLang="nb-NO" sz="800" b="0" i="0" u="none" strike="noStrike" cap="none" normalizeH="0" baseline="0" dirty="0">
                <a:ln>
                  <a:noFill/>
                </a:ln>
                <a:solidFill>
                  <a:srgbClr val="000000"/>
                </a:solidFill>
                <a:effectLst/>
                <a:latin typeface="Calibri" panose="020F0502020204030204" pitchFamily="34" charset="0"/>
              </a:rPr>
              <a:t>År i </a:t>
            </a:r>
            <a:r>
              <a:rPr kumimoji="0" lang="nb-NO" altLang="nb-NO" sz="800" b="0" i="0" u="none" strike="noStrike" cap="none" normalizeH="0" baseline="0" dirty="0" err="1">
                <a:ln>
                  <a:noFill/>
                </a:ln>
                <a:solidFill>
                  <a:srgbClr val="000000"/>
                </a:solidFill>
                <a:effectLst/>
                <a:latin typeface="Calibri" panose="020F0502020204030204" pitchFamily="34" charset="0"/>
              </a:rPr>
              <a:t>OfTP</a:t>
            </a:r>
            <a:r>
              <a:rPr kumimoji="0" lang="nb-NO" altLang="nb-NO" sz="800" b="0" i="0" u="none" strike="noStrike" cap="none" normalizeH="0" baseline="0" dirty="0">
                <a:ln>
                  <a:noFill/>
                </a:ln>
                <a:solidFill>
                  <a:srgbClr val="000000"/>
                </a:solidFill>
                <a:effectLst/>
                <a:latin typeface="Calibri" panose="020F0502020204030204" pitchFamily="34" charset="0"/>
              </a:rPr>
              <a:t> ved 62 år =35 år</a:t>
            </a:r>
            <a:endParaRPr kumimoji="0" lang="nb-NO" altLang="nb-NO" sz="1000" b="0" i="0" u="none" strike="noStrike" cap="none" normalizeH="0" baseline="0" dirty="0">
              <a:ln>
                <a:noFill/>
              </a:ln>
              <a:solidFill>
                <a:schemeClr val="tx1"/>
              </a:solidFill>
              <a:effectLst/>
              <a:latin typeface="Arial" panose="020B0604020202020204" pitchFamily="34"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endParaRPr lang="nb-NO" altLang="nb-NO" sz="800" dirty="0"/>
          </a:p>
          <a:p>
            <a:r>
              <a:rPr lang="nb-NO" b="1" dirty="0"/>
              <a:t>Oppnår 66% </a:t>
            </a:r>
          </a:p>
          <a:p>
            <a:r>
              <a:rPr lang="nb-NO" dirty="0"/>
              <a:t>Dagens – 71 år 8 </a:t>
            </a:r>
            <a:r>
              <a:rPr lang="nb-NO" dirty="0" err="1"/>
              <a:t>mnd</a:t>
            </a:r>
            <a:endParaRPr lang="nb-NO" dirty="0"/>
          </a:p>
          <a:p>
            <a:r>
              <a:rPr lang="nb-NO" dirty="0"/>
              <a:t>Ny- 67 år</a:t>
            </a:r>
          </a:p>
          <a:p>
            <a:endParaRPr lang="nb-NO" dirty="0"/>
          </a:p>
        </p:txBody>
      </p:sp>
      <p:sp>
        <p:nvSpPr>
          <p:cNvPr id="4" name="Plassholder for lysbildenummer 3"/>
          <p:cNvSpPr>
            <a:spLocks noGrp="1"/>
          </p:cNvSpPr>
          <p:nvPr>
            <p:ph type="sldNum" sz="quarter" idx="10"/>
          </p:nvPr>
        </p:nvSpPr>
        <p:spPr/>
        <p:txBody>
          <a:bodyPr/>
          <a:lstStyle/>
          <a:p>
            <a:pPr>
              <a:defRPr/>
            </a:pPr>
            <a:fld id="{E6C8969E-F76B-4A66-A629-5E5C1C8B4DBB}" type="slidenum">
              <a:rPr lang="en-US" smtClean="0"/>
              <a:pPr>
                <a:defRPr/>
              </a:pPr>
              <a:t>25</a:t>
            </a:fld>
            <a:endParaRPr lang="en-US"/>
          </a:p>
        </p:txBody>
      </p:sp>
    </p:spTree>
    <p:extLst>
      <p:ext uri="{BB962C8B-B14F-4D97-AF65-F5344CB8AC3E}">
        <p14:creationId xmlns:p14="http://schemas.microsoft.com/office/powerpoint/2010/main" val="419005497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endParaRPr lang="nb-NO" dirty="0"/>
          </a:p>
          <a:p>
            <a:r>
              <a:rPr lang="nb-NO" b="1" dirty="0" err="1"/>
              <a:t>Typeeks</a:t>
            </a:r>
            <a:r>
              <a:rPr lang="nb-NO" b="1" dirty="0"/>
              <a:t> 2A</a:t>
            </a:r>
          </a:p>
          <a:p>
            <a:pPr marL="0" marR="0" lvl="0" indent="0" algn="l" defTabSz="457200" rtl="0" eaLnBrk="0" fontAlgn="base" latinLnBrk="0" hangingPunct="0">
              <a:lnSpc>
                <a:spcPct val="100000"/>
              </a:lnSpc>
              <a:spcBef>
                <a:spcPct val="30000"/>
              </a:spcBef>
              <a:spcAft>
                <a:spcPct val="0"/>
              </a:spcAft>
              <a:buClrTx/>
              <a:buSzTx/>
              <a:buFontTx/>
              <a:buNone/>
              <a:tabLst/>
              <a:defRPr/>
            </a:pPr>
            <a:r>
              <a:rPr kumimoji="0" lang="nb-NO" altLang="nb-NO" sz="1200" b="0" i="0" u="none" strike="noStrike" cap="none" normalizeH="0" baseline="0" dirty="0">
                <a:ln>
                  <a:noFill/>
                </a:ln>
                <a:solidFill>
                  <a:srgbClr val="000000"/>
                </a:solidFill>
                <a:effectLst/>
                <a:latin typeface="Calibri" panose="020F0502020204030204" pitchFamily="34" charset="0"/>
              </a:rPr>
              <a:t>Startalder folketrygd= 27 år</a:t>
            </a:r>
          </a:p>
          <a:p>
            <a:pPr marL="0" marR="0" lvl="0" indent="0" algn="l" defTabSz="457200" rtl="0" eaLnBrk="0" fontAlgn="base" latinLnBrk="0" hangingPunct="0">
              <a:lnSpc>
                <a:spcPct val="100000"/>
              </a:lnSpc>
              <a:spcBef>
                <a:spcPct val="30000"/>
              </a:spcBef>
              <a:spcAft>
                <a:spcPct val="0"/>
              </a:spcAft>
              <a:buClrTx/>
              <a:buSzTx/>
              <a:buFontTx/>
              <a:buNone/>
              <a:tabLst/>
              <a:defRPr/>
            </a:pPr>
            <a:r>
              <a:rPr kumimoji="0" lang="nb-NO" altLang="nb-NO" sz="1400" b="0" i="0" u="none" strike="noStrike" cap="none" normalizeH="0" baseline="0" dirty="0">
                <a:ln>
                  <a:noFill/>
                </a:ln>
                <a:solidFill>
                  <a:srgbClr val="000000"/>
                </a:solidFill>
                <a:effectLst/>
                <a:latin typeface="Calibri" panose="020F0502020204030204" pitchFamily="34" charset="0"/>
              </a:rPr>
              <a:t>Startalder off. sektor = 37 år</a:t>
            </a:r>
          </a:p>
          <a:p>
            <a:pPr marL="0" marR="0" lvl="0" indent="0" algn="l" defTabSz="457200" rtl="0" eaLnBrk="0" fontAlgn="base" latinLnBrk="0" hangingPunct="0">
              <a:lnSpc>
                <a:spcPct val="100000"/>
              </a:lnSpc>
              <a:spcBef>
                <a:spcPct val="30000"/>
              </a:spcBef>
              <a:spcAft>
                <a:spcPct val="0"/>
              </a:spcAft>
              <a:buClrTx/>
              <a:buSzTx/>
              <a:buFontTx/>
              <a:buNone/>
              <a:tabLst/>
              <a:defRPr/>
            </a:pPr>
            <a:r>
              <a:rPr kumimoji="0" lang="nb-NO" altLang="nb-NO" sz="1600" b="0" i="0" u="none" strike="noStrike" cap="none" normalizeH="0" baseline="0" dirty="0">
                <a:ln>
                  <a:noFill/>
                </a:ln>
                <a:solidFill>
                  <a:srgbClr val="000000"/>
                </a:solidFill>
                <a:effectLst/>
                <a:latin typeface="Calibri" panose="020F0502020204030204" pitchFamily="34" charset="0"/>
              </a:rPr>
              <a:t>År i FT ved 62 år = 35 år</a:t>
            </a:r>
          </a:p>
          <a:p>
            <a:pPr marL="0" marR="0" lvl="0" indent="0" algn="l" defTabSz="457200" rtl="0" eaLnBrk="0" fontAlgn="base" latinLnBrk="0" hangingPunct="0">
              <a:lnSpc>
                <a:spcPct val="100000"/>
              </a:lnSpc>
              <a:spcBef>
                <a:spcPct val="30000"/>
              </a:spcBef>
              <a:spcAft>
                <a:spcPct val="0"/>
              </a:spcAft>
              <a:buClrTx/>
              <a:buSzTx/>
              <a:buFontTx/>
              <a:buNone/>
              <a:tabLst/>
              <a:defRPr/>
            </a:pPr>
            <a:r>
              <a:rPr kumimoji="0" lang="nb-NO" altLang="nb-NO" sz="1600" b="0" i="0" u="none" strike="noStrike" cap="none" normalizeH="0" baseline="0" dirty="0">
                <a:ln>
                  <a:noFill/>
                </a:ln>
                <a:solidFill>
                  <a:srgbClr val="000000"/>
                </a:solidFill>
                <a:effectLst/>
                <a:latin typeface="Calibri" panose="020F0502020204030204" pitchFamily="34" charset="0"/>
              </a:rPr>
              <a:t>År i </a:t>
            </a:r>
            <a:r>
              <a:rPr kumimoji="0" lang="nb-NO" altLang="nb-NO" sz="1600" b="0" i="0" u="none" strike="noStrike" cap="none" normalizeH="0" baseline="0" dirty="0" err="1">
                <a:ln>
                  <a:noFill/>
                </a:ln>
                <a:solidFill>
                  <a:srgbClr val="000000"/>
                </a:solidFill>
                <a:effectLst/>
                <a:latin typeface="Calibri" panose="020F0502020204030204" pitchFamily="34" charset="0"/>
              </a:rPr>
              <a:t>OfTP</a:t>
            </a:r>
            <a:r>
              <a:rPr kumimoji="0" lang="nb-NO" altLang="nb-NO" sz="1600" b="0" i="0" u="none" strike="noStrike" cap="none" normalizeH="0" baseline="0" dirty="0">
                <a:ln>
                  <a:noFill/>
                </a:ln>
                <a:solidFill>
                  <a:srgbClr val="000000"/>
                </a:solidFill>
                <a:effectLst/>
                <a:latin typeface="Calibri" panose="020F0502020204030204" pitchFamily="34" charset="0"/>
              </a:rPr>
              <a:t> ved 62 år =25 år</a:t>
            </a:r>
          </a:p>
          <a:p>
            <a:pPr marL="0" marR="0" lvl="0" indent="0" algn="l" defTabSz="457200" rtl="0" eaLnBrk="0" fontAlgn="base" latinLnBrk="0" hangingPunct="0">
              <a:lnSpc>
                <a:spcPct val="100000"/>
              </a:lnSpc>
              <a:spcBef>
                <a:spcPct val="30000"/>
              </a:spcBef>
              <a:spcAft>
                <a:spcPct val="0"/>
              </a:spcAft>
              <a:buClrTx/>
              <a:buSzTx/>
              <a:buFontTx/>
              <a:buNone/>
              <a:tabLst/>
              <a:defRPr/>
            </a:pPr>
            <a:endParaRPr kumimoji="0" lang="nb-NO" altLang="nb-NO" sz="1600" b="0" i="0" u="none" strike="noStrike" cap="none" normalizeH="0" baseline="0" dirty="0">
              <a:ln>
                <a:noFill/>
              </a:ln>
              <a:solidFill>
                <a:srgbClr val="000000"/>
              </a:solidFill>
              <a:effectLst/>
              <a:latin typeface="Calibri" panose="020F0502020204030204" pitchFamily="34"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kumimoji="0" lang="nb-NO" altLang="nb-NO" sz="1600" b="0" i="0" u="none" strike="noStrike" cap="none" normalizeH="0" baseline="0" dirty="0">
                <a:ln>
                  <a:noFill/>
                </a:ln>
                <a:solidFill>
                  <a:srgbClr val="000000"/>
                </a:solidFill>
                <a:effectLst/>
                <a:latin typeface="Calibri" panose="020F0502020204030204" pitchFamily="34" charset="0"/>
              </a:rPr>
              <a:t>Anne har ikke full opptjening i dagens ordning når hun fyller 62 år. Derfor vokser hennes pensjon litt også i dagens ordning om hun jobber mellom 62 og 67 år.</a:t>
            </a:r>
          </a:p>
          <a:p>
            <a:pPr marL="0" marR="0" lvl="0" indent="0" algn="l" defTabSz="457200" rtl="0" eaLnBrk="0" fontAlgn="base" latinLnBrk="0" hangingPunct="0">
              <a:lnSpc>
                <a:spcPct val="100000"/>
              </a:lnSpc>
              <a:spcBef>
                <a:spcPct val="30000"/>
              </a:spcBef>
              <a:spcAft>
                <a:spcPct val="0"/>
              </a:spcAft>
              <a:buClrTx/>
              <a:buSzTx/>
              <a:buFontTx/>
              <a:buNone/>
              <a:tabLst/>
              <a:defRPr/>
            </a:pPr>
            <a:endParaRPr kumimoji="0" lang="nb-NO" altLang="nb-NO" sz="1600" b="0" i="0" u="none" strike="noStrike" cap="none" normalizeH="0" baseline="0" dirty="0">
              <a:ln>
                <a:noFill/>
              </a:ln>
              <a:solidFill>
                <a:srgbClr val="000000"/>
              </a:solidFill>
              <a:effectLst/>
              <a:latin typeface="Calibri" panose="020F0502020204030204" pitchFamily="34"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endParaRPr kumimoji="0" lang="nb-NO" altLang="nb-NO" sz="1600" b="0" i="0" u="none" strike="noStrike" cap="none" normalizeH="0" baseline="0" dirty="0">
              <a:ln>
                <a:noFill/>
              </a:ln>
              <a:solidFill>
                <a:srgbClr val="000000"/>
              </a:solidFill>
              <a:effectLst/>
              <a:latin typeface="Calibri" panose="020F0502020204030204" pitchFamily="34" charset="0"/>
            </a:endParaRPr>
          </a:p>
          <a:p>
            <a:r>
              <a:rPr lang="nb-NO" sz="2000" b="1" dirty="0"/>
              <a:t>Oppnår 66%</a:t>
            </a:r>
          </a:p>
          <a:p>
            <a:r>
              <a:rPr lang="nb-NO" sz="2000" dirty="0"/>
              <a:t>Dagens – 70 år 7 </a:t>
            </a:r>
            <a:r>
              <a:rPr lang="nb-NO" sz="2000" dirty="0" err="1"/>
              <a:t>mnd</a:t>
            </a:r>
            <a:endParaRPr lang="nb-NO" sz="2000" dirty="0"/>
          </a:p>
          <a:p>
            <a:r>
              <a:rPr lang="nb-NO" sz="2000" dirty="0"/>
              <a:t>Ny – 67 år 8 </a:t>
            </a:r>
            <a:r>
              <a:rPr lang="nb-NO" sz="2000" dirty="0" err="1"/>
              <a:t>mnd</a:t>
            </a:r>
            <a:endParaRPr lang="nb-NO" sz="2000" dirty="0"/>
          </a:p>
          <a:p>
            <a:pPr marL="0" marR="0" lvl="0" indent="0" algn="l" defTabSz="457200" rtl="0" eaLnBrk="0" fontAlgn="base" latinLnBrk="0" hangingPunct="0">
              <a:lnSpc>
                <a:spcPct val="100000"/>
              </a:lnSpc>
              <a:spcBef>
                <a:spcPct val="30000"/>
              </a:spcBef>
              <a:spcAft>
                <a:spcPct val="0"/>
              </a:spcAft>
              <a:buClrTx/>
              <a:buSzTx/>
              <a:buFontTx/>
              <a:buNone/>
              <a:tabLst/>
              <a:defRPr/>
            </a:pPr>
            <a:endParaRPr kumimoji="0" lang="nb-NO" altLang="nb-NO" sz="2000" b="0" i="0" u="none" strike="noStrike" cap="none" normalizeH="0" baseline="0" dirty="0">
              <a:ln>
                <a:noFill/>
              </a:ln>
              <a:solidFill>
                <a:schemeClr val="tx1"/>
              </a:solidFill>
              <a:effectLst/>
              <a:latin typeface="Arial" panose="020B0604020202020204" pitchFamily="34" charset="0"/>
            </a:endParaRPr>
          </a:p>
          <a:p>
            <a:endParaRPr lang="nb-NO" dirty="0"/>
          </a:p>
        </p:txBody>
      </p:sp>
      <p:sp>
        <p:nvSpPr>
          <p:cNvPr id="4" name="Plassholder for lysbildenummer 3"/>
          <p:cNvSpPr>
            <a:spLocks noGrp="1"/>
          </p:cNvSpPr>
          <p:nvPr>
            <p:ph type="sldNum" sz="quarter" idx="10"/>
          </p:nvPr>
        </p:nvSpPr>
        <p:spPr/>
        <p:txBody>
          <a:bodyPr/>
          <a:lstStyle/>
          <a:p>
            <a:pPr>
              <a:defRPr/>
            </a:pPr>
            <a:fld id="{E6C8969E-F76B-4A66-A629-5E5C1C8B4DBB}" type="slidenum">
              <a:rPr lang="en-US" smtClean="0"/>
              <a:pPr>
                <a:defRPr/>
              </a:pPr>
              <a:t>26</a:t>
            </a:fld>
            <a:endParaRPr lang="en-US"/>
          </a:p>
        </p:txBody>
      </p:sp>
    </p:spTree>
    <p:extLst>
      <p:ext uri="{BB962C8B-B14F-4D97-AF65-F5344CB8AC3E}">
        <p14:creationId xmlns:p14="http://schemas.microsoft.com/office/powerpoint/2010/main" val="114624125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b="1" dirty="0" err="1"/>
              <a:t>Typeeks</a:t>
            </a:r>
            <a:r>
              <a:rPr lang="nb-NO" b="1" dirty="0"/>
              <a:t> 4A</a:t>
            </a:r>
          </a:p>
          <a:p>
            <a:pPr marL="0" marR="0" lvl="0" indent="0" algn="l" defTabSz="457200" rtl="0" eaLnBrk="0" fontAlgn="base" latinLnBrk="0" hangingPunct="0">
              <a:lnSpc>
                <a:spcPct val="100000"/>
              </a:lnSpc>
              <a:spcBef>
                <a:spcPct val="30000"/>
              </a:spcBef>
              <a:spcAft>
                <a:spcPct val="0"/>
              </a:spcAft>
              <a:buClrTx/>
              <a:buSzTx/>
              <a:buFontTx/>
              <a:buNone/>
              <a:tabLst/>
              <a:defRPr/>
            </a:pPr>
            <a:r>
              <a:rPr kumimoji="0" lang="nb-NO" altLang="nb-NO" sz="1050" b="0" i="0" u="none" strike="noStrike" cap="none" normalizeH="0" baseline="0" dirty="0">
                <a:ln>
                  <a:noFill/>
                </a:ln>
                <a:solidFill>
                  <a:srgbClr val="000000"/>
                </a:solidFill>
                <a:effectLst/>
                <a:latin typeface="Calibri" panose="020F0502020204030204" pitchFamily="34" charset="0"/>
              </a:rPr>
              <a:t>Startalder folketrygd= 22 år</a:t>
            </a:r>
          </a:p>
          <a:p>
            <a:pPr marL="0" marR="0" lvl="0" indent="0" algn="l" defTabSz="457200" rtl="0" eaLnBrk="0" fontAlgn="base" latinLnBrk="0" hangingPunct="0">
              <a:lnSpc>
                <a:spcPct val="100000"/>
              </a:lnSpc>
              <a:spcBef>
                <a:spcPct val="30000"/>
              </a:spcBef>
              <a:spcAft>
                <a:spcPct val="0"/>
              </a:spcAft>
              <a:buClrTx/>
              <a:buSzTx/>
              <a:buFontTx/>
              <a:buNone/>
              <a:tabLst/>
              <a:defRPr/>
            </a:pPr>
            <a:r>
              <a:rPr kumimoji="0" lang="nb-NO" altLang="nb-NO" sz="1100" b="0" i="0" u="none" strike="noStrike" cap="none" normalizeH="0" baseline="0" dirty="0">
                <a:ln>
                  <a:noFill/>
                </a:ln>
                <a:solidFill>
                  <a:srgbClr val="000000"/>
                </a:solidFill>
                <a:effectLst/>
                <a:latin typeface="Calibri" panose="020F0502020204030204" pitchFamily="34" charset="0"/>
              </a:rPr>
              <a:t>Startalder off. sektor = 22 år</a:t>
            </a:r>
          </a:p>
          <a:p>
            <a:pPr marL="0" marR="0" lvl="0" indent="0" algn="l" defTabSz="457200" rtl="0" eaLnBrk="0" fontAlgn="base" latinLnBrk="0" hangingPunct="0">
              <a:lnSpc>
                <a:spcPct val="100000"/>
              </a:lnSpc>
              <a:spcBef>
                <a:spcPct val="30000"/>
              </a:spcBef>
              <a:spcAft>
                <a:spcPct val="0"/>
              </a:spcAft>
              <a:buClrTx/>
              <a:buSzTx/>
              <a:buFontTx/>
              <a:buNone/>
              <a:tabLst/>
              <a:defRPr/>
            </a:pPr>
            <a:r>
              <a:rPr kumimoji="0" lang="nb-NO" altLang="nb-NO" sz="1200" b="0" i="0" u="none" strike="noStrike" cap="none" normalizeH="0" baseline="0" dirty="0">
                <a:ln>
                  <a:noFill/>
                </a:ln>
                <a:solidFill>
                  <a:srgbClr val="000000"/>
                </a:solidFill>
                <a:effectLst/>
                <a:latin typeface="Calibri" panose="020F0502020204030204" pitchFamily="34" charset="0"/>
              </a:rPr>
              <a:t>År i FT ved 62 år = 40 år</a:t>
            </a:r>
          </a:p>
          <a:p>
            <a:pPr marL="0" marR="0" lvl="0" indent="0" algn="l" defTabSz="457200" rtl="0" eaLnBrk="0" fontAlgn="base" latinLnBrk="0" hangingPunct="0">
              <a:lnSpc>
                <a:spcPct val="100000"/>
              </a:lnSpc>
              <a:spcBef>
                <a:spcPct val="30000"/>
              </a:spcBef>
              <a:spcAft>
                <a:spcPct val="0"/>
              </a:spcAft>
              <a:buClrTx/>
              <a:buSzTx/>
              <a:buFontTx/>
              <a:buNone/>
              <a:tabLst/>
              <a:defRPr/>
            </a:pPr>
            <a:r>
              <a:rPr kumimoji="0" lang="nb-NO" altLang="nb-NO" sz="1200" b="0" i="0" u="none" strike="noStrike" cap="none" normalizeH="0" baseline="0" dirty="0">
                <a:ln>
                  <a:noFill/>
                </a:ln>
                <a:solidFill>
                  <a:srgbClr val="000000"/>
                </a:solidFill>
                <a:effectLst/>
                <a:latin typeface="Calibri" panose="020F0502020204030204" pitchFamily="34" charset="0"/>
              </a:rPr>
              <a:t>År i </a:t>
            </a:r>
            <a:r>
              <a:rPr kumimoji="0" lang="nb-NO" altLang="nb-NO" sz="1200" b="0" i="0" u="none" strike="noStrike" cap="none" normalizeH="0" baseline="0" dirty="0" err="1">
                <a:ln>
                  <a:noFill/>
                </a:ln>
                <a:solidFill>
                  <a:srgbClr val="000000"/>
                </a:solidFill>
                <a:effectLst/>
                <a:latin typeface="Calibri" panose="020F0502020204030204" pitchFamily="34" charset="0"/>
              </a:rPr>
              <a:t>OfTP</a:t>
            </a:r>
            <a:r>
              <a:rPr kumimoji="0" lang="nb-NO" altLang="nb-NO" sz="1200" b="0" i="0" u="none" strike="noStrike" cap="none" normalizeH="0" baseline="0" dirty="0">
                <a:ln>
                  <a:noFill/>
                </a:ln>
                <a:solidFill>
                  <a:srgbClr val="000000"/>
                </a:solidFill>
                <a:effectLst/>
                <a:latin typeface="Calibri" panose="020F0502020204030204" pitchFamily="34" charset="0"/>
              </a:rPr>
              <a:t> ved 62 år =40 år</a:t>
            </a:r>
            <a:endParaRPr kumimoji="0" lang="nb-NO" altLang="nb-NO" sz="1600" b="0" i="0" u="none" strike="noStrike" cap="none" normalizeH="0" baseline="0" dirty="0">
              <a:ln>
                <a:noFill/>
              </a:ln>
              <a:solidFill>
                <a:schemeClr val="tx1"/>
              </a:solidFill>
              <a:effectLst/>
              <a:latin typeface="Arial" panose="020B0604020202020204" pitchFamily="34" charset="0"/>
            </a:endParaRPr>
          </a:p>
          <a:p>
            <a:endParaRPr lang="nb-NO" dirty="0"/>
          </a:p>
          <a:p>
            <a:r>
              <a:rPr lang="nb-NO" b="1" dirty="0"/>
              <a:t>Oppnår 66% </a:t>
            </a:r>
          </a:p>
          <a:p>
            <a:r>
              <a:rPr lang="nb-NO" dirty="0"/>
              <a:t>Dagens – 69 år 5 </a:t>
            </a:r>
            <a:r>
              <a:rPr lang="nb-NO" dirty="0" err="1"/>
              <a:t>mnd</a:t>
            </a:r>
            <a:endParaRPr lang="nb-NO" dirty="0"/>
          </a:p>
          <a:p>
            <a:r>
              <a:rPr lang="nb-NO" dirty="0"/>
              <a:t>Ny – 66 år 1 </a:t>
            </a:r>
            <a:r>
              <a:rPr lang="nb-NO" dirty="0" err="1"/>
              <a:t>mnd</a:t>
            </a:r>
            <a:endParaRPr lang="nb-NO" dirty="0"/>
          </a:p>
          <a:p>
            <a:endParaRPr lang="nb-NO" dirty="0"/>
          </a:p>
        </p:txBody>
      </p:sp>
      <p:sp>
        <p:nvSpPr>
          <p:cNvPr id="4" name="Plassholder for lysbildenummer 3"/>
          <p:cNvSpPr>
            <a:spLocks noGrp="1"/>
          </p:cNvSpPr>
          <p:nvPr>
            <p:ph type="sldNum" sz="quarter" idx="10"/>
          </p:nvPr>
        </p:nvSpPr>
        <p:spPr/>
        <p:txBody>
          <a:bodyPr/>
          <a:lstStyle/>
          <a:p>
            <a:pPr>
              <a:defRPr/>
            </a:pPr>
            <a:fld id="{E6C8969E-F76B-4A66-A629-5E5C1C8B4DBB}" type="slidenum">
              <a:rPr lang="en-US" smtClean="0"/>
              <a:pPr>
                <a:defRPr/>
              </a:pPr>
              <a:t>27</a:t>
            </a:fld>
            <a:endParaRPr lang="en-US"/>
          </a:p>
        </p:txBody>
      </p:sp>
    </p:spTree>
    <p:extLst>
      <p:ext uri="{BB962C8B-B14F-4D97-AF65-F5344CB8AC3E}">
        <p14:creationId xmlns:p14="http://schemas.microsoft.com/office/powerpoint/2010/main" val="370955843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b="1" dirty="0" err="1"/>
              <a:t>Typeeks</a:t>
            </a:r>
            <a:r>
              <a:rPr lang="nb-NO" b="1" dirty="0"/>
              <a:t> 4E</a:t>
            </a:r>
          </a:p>
          <a:p>
            <a:pPr marL="0" marR="0" lvl="0" indent="0" algn="l" defTabSz="457200" rtl="0" eaLnBrk="0" fontAlgn="base" latinLnBrk="0" hangingPunct="0">
              <a:lnSpc>
                <a:spcPct val="100000"/>
              </a:lnSpc>
              <a:spcBef>
                <a:spcPct val="30000"/>
              </a:spcBef>
              <a:spcAft>
                <a:spcPct val="0"/>
              </a:spcAft>
              <a:buClrTx/>
              <a:buSzTx/>
              <a:buFontTx/>
              <a:buNone/>
              <a:tabLst/>
              <a:defRPr/>
            </a:pPr>
            <a:r>
              <a:rPr kumimoji="0" lang="nb-NO" altLang="nb-NO" sz="1050" b="0" i="0" u="none" strike="noStrike" cap="none" normalizeH="0" baseline="0" dirty="0">
                <a:ln>
                  <a:noFill/>
                </a:ln>
                <a:solidFill>
                  <a:srgbClr val="000000"/>
                </a:solidFill>
                <a:effectLst/>
                <a:latin typeface="Calibri" panose="020F0502020204030204" pitchFamily="34" charset="0"/>
              </a:rPr>
              <a:t>Startalder folketrygd= 27 år</a:t>
            </a:r>
          </a:p>
          <a:p>
            <a:pPr marL="0" marR="0" lvl="0" indent="0" algn="l" defTabSz="457200" rtl="0" eaLnBrk="0" fontAlgn="base" latinLnBrk="0" hangingPunct="0">
              <a:lnSpc>
                <a:spcPct val="100000"/>
              </a:lnSpc>
              <a:spcBef>
                <a:spcPct val="30000"/>
              </a:spcBef>
              <a:spcAft>
                <a:spcPct val="0"/>
              </a:spcAft>
              <a:buClrTx/>
              <a:buSzTx/>
              <a:buFontTx/>
              <a:buNone/>
              <a:tabLst/>
              <a:defRPr/>
            </a:pPr>
            <a:r>
              <a:rPr kumimoji="0" lang="nb-NO" altLang="nb-NO" sz="1100" b="0" i="0" u="none" strike="noStrike" cap="none" normalizeH="0" baseline="0" dirty="0">
                <a:ln>
                  <a:noFill/>
                </a:ln>
                <a:solidFill>
                  <a:srgbClr val="000000"/>
                </a:solidFill>
                <a:effectLst/>
                <a:latin typeface="Calibri" panose="020F0502020204030204" pitchFamily="34" charset="0"/>
              </a:rPr>
              <a:t>Startalder off. sektor = 27 år</a:t>
            </a:r>
          </a:p>
          <a:p>
            <a:pPr marL="0" marR="0" lvl="0" indent="0" algn="l" defTabSz="457200" rtl="0" eaLnBrk="0" fontAlgn="base" latinLnBrk="0" hangingPunct="0">
              <a:lnSpc>
                <a:spcPct val="100000"/>
              </a:lnSpc>
              <a:spcBef>
                <a:spcPct val="30000"/>
              </a:spcBef>
              <a:spcAft>
                <a:spcPct val="0"/>
              </a:spcAft>
              <a:buClrTx/>
              <a:buSzTx/>
              <a:buFontTx/>
              <a:buNone/>
              <a:tabLst/>
              <a:defRPr/>
            </a:pPr>
            <a:r>
              <a:rPr kumimoji="0" lang="nb-NO" altLang="nb-NO" sz="1200" b="0" i="0" u="none" strike="noStrike" cap="none" normalizeH="0" baseline="0" dirty="0">
                <a:ln>
                  <a:noFill/>
                </a:ln>
                <a:solidFill>
                  <a:srgbClr val="000000"/>
                </a:solidFill>
                <a:effectLst/>
                <a:latin typeface="Calibri" panose="020F0502020204030204" pitchFamily="34" charset="0"/>
              </a:rPr>
              <a:t>År i FT ved 62 år = 35 år</a:t>
            </a:r>
          </a:p>
          <a:p>
            <a:pPr marL="0" marR="0" lvl="0" indent="0" algn="l" defTabSz="457200" rtl="0" eaLnBrk="0" fontAlgn="base" latinLnBrk="0" hangingPunct="0">
              <a:lnSpc>
                <a:spcPct val="100000"/>
              </a:lnSpc>
              <a:spcBef>
                <a:spcPct val="30000"/>
              </a:spcBef>
              <a:spcAft>
                <a:spcPct val="0"/>
              </a:spcAft>
              <a:buClrTx/>
              <a:buSzTx/>
              <a:buFontTx/>
              <a:buNone/>
              <a:tabLst/>
              <a:defRPr/>
            </a:pPr>
            <a:r>
              <a:rPr kumimoji="0" lang="nb-NO" altLang="nb-NO" sz="1200" b="0" i="0" u="none" strike="noStrike" cap="none" normalizeH="0" baseline="0" dirty="0">
                <a:ln>
                  <a:noFill/>
                </a:ln>
                <a:solidFill>
                  <a:srgbClr val="000000"/>
                </a:solidFill>
                <a:effectLst/>
                <a:latin typeface="Calibri" panose="020F0502020204030204" pitchFamily="34" charset="0"/>
              </a:rPr>
              <a:t>År i </a:t>
            </a:r>
            <a:r>
              <a:rPr kumimoji="0" lang="nb-NO" altLang="nb-NO" sz="1200" b="0" i="0" u="none" strike="noStrike" cap="none" normalizeH="0" baseline="0" dirty="0" err="1">
                <a:ln>
                  <a:noFill/>
                </a:ln>
                <a:solidFill>
                  <a:srgbClr val="000000"/>
                </a:solidFill>
                <a:effectLst/>
                <a:latin typeface="Calibri" panose="020F0502020204030204" pitchFamily="34" charset="0"/>
              </a:rPr>
              <a:t>OfTP</a:t>
            </a:r>
            <a:r>
              <a:rPr kumimoji="0" lang="nb-NO" altLang="nb-NO" sz="1200" b="0" i="0" u="none" strike="noStrike" cap="none" normalizeH="0" baseline="0" dirty="0">
                <a:ln>
                  <a:noFill/>
                </a:ln>
                <a:solidFill>
                  <a:srgbClr val="000000"/>
                </a:solidFill>
                <a:effectLst/>
                <a:latin typeface="Calibri" panose="020F0502020204030204" pitchFamily="34" charset="0"/>
              </a:rPr>
              <a:t> ved 62 år =35 år</a:t>
            </a:r>
            <a:endParaRPr kumimoji="0" lang="nb-NO" altLang="nb-NO" sz="1600" b="0" i="0" u="none" strike="noStrike" cap="none" normalizeH="0" baseline="0" dirty="0">
              <a:ln>
                <a:noFill/>
              </a:ln>
              <a:solidFill>
                <a:schemeClr val="tx1"/>
              </a:solidFill>
              <a:effectLst/>
              <a:latin typeface="Arial" panose="020B0604020202020204" pitchFamily="34" charset="0"/>
            </a:endParaRPr>
          </a:p>
          <a:p>
            <a:endParaRPr lang="nb-NO" dirty="0"/>
          </a:p>
          <a:p>
            <a:r>
              <a:rPr lang="nb-NO" b="1" dirty="0"/>
              <a:t>Oppnår 66% </a:t>
            </a:r>
          </a:p>
          <a:p>
            <a:r>
              <a:rPr lang="nb-NO" dirty="0"/>
              <a:t>Dagens – 72 år 7 </a:t>
            </a:r>
            <a:r>
              <a:rPr lang="nb-NO" dirty="0" err="1"/>
              <a:t>mnd</a:t>
            </a:r>
            <a:endParaRPr lang="nb-NO" dirty="0"/>
          </a:p>
          <a:p>
            <a:r>
              <a:rPr lang="nb-NO" dirty="0"/>
              <a:t>Ny – 69 år 8 </a:t>
            </a:r>
            <a:r>
              <a:rPr lang="nb-NO" dirty="0" err="1"/>
              <a:t>mnd</a:t>
            </a:r>
            <a:endParaRPr lang="nb-NO" dirty="0"/>
          </a:p>
          <a:p>
            <a:endParaRPr lang="nb-NO" dirty="0"/>
          </a:p>
        </p:txBody>
      </p:sp>
      <p:sp>
        <p:nvSpPr>
          <p:cNvPr id="4" name="Plassholder for lysbildenummer 3"/>
          <p:cNvSpPr>
            <a:spLocks noGrp="1"/>
          </p:cNvSpPr>
          <p:nvPr>
            <p:ph type="sldNum" sz="quarter" idx="10"/>
          </p:nvPr>
        </p:nvSpPr>
        <p:spPr/>
        <p:txBody>
          <a:bodyPr/>
          <a:lstStyle/>
          <a:p>
            <a:pPr>
              <a:defRPr/>
            </a:pPr>
            <a:fld id="{E6C8969E-F76B-4A66-A629-5E5C1C8B4DBB}" type="slidenum">
              <a:rPr lang="en-US" smtClean="0"/>
              <a:pPr>
                <a:defRPr/>
              </a:pPr>
              <a:t>28</a:t>
            </a:fld>
            <a:endParaRPr lang="en-US"/>
          </a:p>
        </p:txBody>
      </p:sp>
    </p:spTree>
    <p:extLst>
      <p:ext uri="{BB962C8B-B14F-4D97-AF65-F5344CB8AC3E}">
        <p14:creationId xmlns:p14="http://schemas.microsoft.com/office/powerpoint/2010/main" val="244615022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nb-NO" altLang="nb-NO" sz="1200" b="1" i="1" dirty="0">
                <a:solidFill>
                  <a:schemeClr val="accent6">
                    <a:lumMod val="50000"/>
                  </a:schemeClr>
                </a:solidFill>
                <a:ea typeface="Calibri" panose="020F0502020204030204" pitchFamily="34" charset="0"/>
                <a:cs typeface="Times New Roman" panose="02020603050405020304" pitchFamily="18" charset="0"/>
              </a:rPr>
              <a:t>Livsvarig pensjon avgang 62-70 år, i prosent av sluttlønn</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nb-NO" sz="1200" b="1" dirty="0">
              <a:solidFill>
                <a:schemeClr val="accent6">
                  <a:lumMod val="50000"/>
                </a:schemeClr>
              </a:solidFill>
            </a:endParaRPr>
          </a:p>
          <a:p>
            <a:r>
              <a:rPr lang="nb-NO" b="1" dirty="0" err="1"/>
              <a:t>Typeeks</a:t>
            </a:r>
            <a:r>
              <a:rPr lang="nb-NO" b="1" dirty="0"/>
              <a:t> 8B (ny)</a:t>
            </a:r>
          </a:p>
          <a:p>
            <a:pPr marL="0" marR="0" lvl="0" indent="0" algn="l" defTabSz="457200" rtl="0" eaLnBrk="0" fontAlgn="base" latinLnBrk="0" hangingPunct="0">
              <a:lnSpc>
                <a:spcPct val="100000"/>
              </a:lnSpc>
              <a:spcBef>
                <a:spcPct val="30000"/>
              </a:spcBef>
              <a:spcAft>
                <a:spcPct val="0"/>
              </a:spcAft>
              <a:buClrTx/>
              <a:buSzTx/>
              <a:buFontTx/>
              <a:buNone/>
              <a:tabLst/>
              <a:defRPr/>
            </a:pPr>
            <a:r>
              <a:rPr kumimoji="0" lang="nb-NO" altLang="nb-NO" sz="1050" b="0" i="0" u="none" strike="noStrike" cap="none" normalizeH="0" baseline="0" dirty="0">
                <a:ln>
                  <a:noFill/>
                </a:ln>
                <a:solidFill>
                  <a:srgbClr val="000000"/>
                </a:solidFill>
                <a:effectLst/>
                <a:latin typeface="Calibri" panose="020F0502020204030204" pitchFamily="34" charset="0"/>
              </a:rPr>
              <a:t>Startalder folketrygd= 27 år</a:t>
            </a:r>
          </a:p>
          <a:p>
            <a:pPr marL="0" marR="0" lvl="0" indent="0" algn="l" defTabSz="457200" rtl="0" eaLnBrk="0" fontAlgn="base" latinLnBrk="0" hangingPunct="0">
              <a:lnSpc>
                <a:spcPct val="100000"/>
              </a:lnSpc>
              <a:spcBef>
                <a:spcPct val="30000"/>
              </a:spcBef>
              <a:spcAft>
                <a:spcPct val="0"/>
              </a:spcAft>
              <a:buClrTx/>
              <a:buSzTx/>
              <a:buFontTx/>
              <a:buNone/>
              <a:tabLst/>
              <a:defRPr/>
            </a:pPr>
            <a:r>
              <a:rPr kumimoji="0" lang="nb-NO" altLang="nb-NO" sz="1100" b="0" i="0" u="none" strike="noStrike" cap="none" normalizeH="0" baseline="0" dirty="0">
                <a:ln>
                  <a:noFill/>
                </a:ln>
                <a:solidFill>
                  <a:srgbClr val="000000"/>
                </a:solidFill>
                <a:effectLst/>
                <a:latin typeface="Calibri" panose="020F0502020204030204" pitchFamily="34" charset="0"/>
              </a:rPr>
              <a:t>Startalder off. sektor = 27 år</a:t>
            </a:r>
          </a:p>
          <a:p>
            <a:pPr marL="0" marR="0" lvl="0" indent="0" algn="l" defTabSz="457200" rtl="0" eaLnBrk="0" fontAlgn="base" latinLnBrk="0" hangingPunct="0">
              <a:lnSpc>
                <a:spcPct val="100000"/>
              </a:lnSpc>
              <a:spcBef>
                <a:spcPct val="30000"/>
              </a:spcBef>
              <a:spcAft>
                <a:spcPct val="0"/>
              </a:spcAft>
              <a:buClrTx/>
              <a:buSzTx/>
              <a:buFontTx/>
              <a:buNone/>
              <a:tabLst/>
              <a:defRPr/>
            </a:pPr>
            <a:r>
              <a:rPr kumimoji="0" lang="nb-NO" altLang="nb-NO" sz="1200" b="0" i="0" u="none" strike="noStrike" cap="none" normalizeH="0" baseline="0" dirty="0">
                <a:ln>
                  <a:noFill/>
                </a:ln>
                <a:solidFill>
                  <a:srgbClr val="000000"/>
                </a:solidFill>
                <a:effectLst/>
                <a:latin typeface="Calibri" panose="020F0502020204030204" pitchFamily="34" charset="0"/>
              </a:rPr>
              <a:t>År i FT ved 62 år = 35 år</a:t>
            </a:r>
          </a:p>
          <a:p>
            <a:pPr marL="0" marR="0" lvl="0" indent="0" algn="l" defTabSz="457200" rtl="0" eaLnBrk="0" fontAlgn="base" latinLnBrk="0" hangingPunct="0">
              <a:lnSpc>
                <a:spcPct val="100000"/>
              </a:lnSpc>
              <a:spcBef>
                <a:spcPct val="30000"/>
              </a:spcBef>
              <a:spcAft>
                <a:spcPct val="0"/>
              </a:spcAft>
              <a:buClrTx/>
              <a:buSzTx/>
              <a:buFontTx/>
              <a:buNone/>
              <a:tabLst/>
              <a:defRPr/>
            </a:pPr>
            <a:r>
              <a:rPr kumimoji="0" lang="nb-NO" altLang="nb-NO" sz="1200" b="0" i="0" u="none" strike="noStrike" cap="none" normalizeH="0" baseline="0" dirty="0">
                <a:ln>
                  <a:noFill/>
                </a:ln>
                <a:solidFill>
                  <a:srgbClr val="000000"/>
                </a:solidFill>
                <a:effectLst/>
                <a:latin typeface="Calibri" panose="020F0502020204030204" pitchFamily="34" charset="0"/>
              </a:rPr>
              <a:t>År i </a:t>
            </a:r>
            <a:r>
              <a:rPr kumimoji="0" lang="nb-NO" altLang="nb-NO" sz="1200" b="0" i="0" u="none" strike="noStrike" cap="none" normalizeH="0" baseline="0" dirty="0" err="1">
                <a:ln>
                  <a:noFill/>
                </a:ln>
                <a:solidFill>
                  <a:srgbClr val="000000"/>
                </a:solidFill>
                <a:effectLst/>
                <a:latin typeface="Calibri" panose="020F0502020204030204" pitchFamily="34" charset="0"/>
              </a:rPr>
              <a:t>OfTP</a:t>
            </a:r>
            <a:r>
              <a:rPr kumimoji="0" lang="nb-NO" altLang="nb-NO" sz="1200" b="0" i="0" u="none" strike="noStrike" cap="none" normalizeH="0" baseline="0" dirty="0">
                <a:ln>
                  <a:noFill/>
                </a:ln>
                <a:solidFill>
                  <a:srgbClr val="000000"/>
                </a:solidFill>
                <a:effectLst/>
                <a:latin typeface="Calibri" panose="020F0502020204030204" pitchFamily="34" charset="0"/>
              </a:rPr>
              <a:t> ved 62 år =35 år</a:t>
            </a:r>
            <a:endParaRPr kumimoji="0" lang="nb-NO" altLang="nb-NO" sz="1600" b="0" i="0" u="none" strike="noStrike" cap="none" normalizeH="0" baseline="0" dirty="0">
              <a:ln>
                <a:noFill/>
              </a:ln>
              <a:solidFill>
                <a:schemeClr val="tx1"/>
              </a:solidFill>
              <a:effectLst/>
              <a:latin typeface="Arial" panose="020B0604020202020204" pitchFamily="34" charset="0"/>
            </a:endParaRPr>
          </a:p>
          <a:p>
            <a:endParaRPr lang="nb-NO" dirty="0"/>
          </a:p>
          <a:p>
            <a:r>
              <a:rPr lang="nb-NO" b="1" dirty="0"/>
              <a:t>Oppnår 66% </a:t>
            </a:r>
          </a:p>
          <a:p>
            <a:r>
              <a:rPr lang="nb-NO" dirty="0"/>
              <a:t>Dagens – 72 år 2 </a:t>
            </a:r>
            <a:r>
              <a:rPr lang="nb-NO" dirty="0" err="1"/>
              <a:t>mnd</a:t>
            </a:r>
            <a:endParaRPr lang="nb-NO" dirty="0"/>
          </a:p>
          <a:p>
            <a:r>
              <a:rPr lang="nb-NO" dirty="0"/>
              <a:t>Ny – 69 år 1 </a:t>
            </a:r>
            <a:r>
              <a:rPr lang="nb-NO" dirty="0" err="1"/>
              <a:t>mnd</a:t>
            </a:r>
            <a:endParaRPr lang="nb-NO" dirty="0"/>
          </a:p>
        </p:txBody>
      </p:sp>
      <p:sp>
        <p:nvSpPr>
          <p:cNvPr id="4" name="Plassholder for lysbildenummer 3"/>
          <p:cNvSpPr>
            <a:spLocks noGrp="1"/>
          </p:cNvSpPr>
          <p:nvPr>
            <p:ph type="sldNum" sz="quarter" idx="10"/>
          </p:nvPr>
        </p:nvSpPr>
        <p:spPr/>
        <p:txBody>
          <a:bodyPr/>
          <a:lstStyle/>
          <a:p>
            <a:pPr>
              <a:defRPr/>
            </a:pPr>
            <a:fld id="{E6C8969E-F76B-4A66-A629-5E5C1C8B4DBB}" type="slidenum">
              <a:rPr lang="en-US" smtClean="0"/>
              <a:pPr>
                <a:defRPr/>
              </a:pPr>
              <a:t>29</a:t>
            </a:fld>
            <a:endParaRPr lang="en-US"/>
          </a:p>
        </p:txBody>
      </p:sp>
    </p:spTree>
    <p:extLst>
      <p:ext uri="{BB962C8B-B14F-4D97-AF65-F5344CB8AC3E}">
        <p14:creationId xmlns:p14="http://schemas.microsoft.com/office/powerpoint/2010/main" val="243606621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b="1" dirty="0" err="1"/>
              <a:t>Typeeks</a:t>
            </a:r>
            <a:r>
              <a:rPr lang="nb-NO" b="1" dirty="0"/>
              <a:t> 12</a:t>
            </a:r>
          </a:p>
          <a:p>
            <a:pPr marL="0" marR="0" lvl="0" indent="0" algn="l" defTabSz="457200" rtl="0" eaLnBrk="0" fontAlgn="base" latinLnBrk="0" hangingPunct="0">
              <a:lnSpc>
                <a:spcPct val="100000"/>
              </a:lnSpc>
              <a:spcBef>
                <a:spcPct val="30000"/>
              </a:spcBef>
              <a:spcAft>
                <a:spcPct val="0"/>
              </a:spcAft>
              <a:buClrTx/>
              <a:buSzTx/>
              <a:buFontTx/>
              <a:buNone/>
              <a:tabLst/>
              <a:defRPr/>
            </a:pPr>
            <a:r>
              <a:rPr kumimoji="0" lang="nb-NO" altLang="nb-NO" sz="1050" b="0" i="0" u="none" strike="noStrike" cap="none" normalizeH="0" baseline="0" dirty="0">
                <a:ln>
                  <a:noFill/>
                </a:ln>
                <a:solidFill>
                  <a:srgbClr val="000000"/>
                </a:solidFill>
                <a:effectLst/>
                <a:latin typeface="Calibri" panose="020F0502020204030204" pitchFamily="34" charset="0"/>
              </a:rPr>
              <a:t>Startalder folketrygd= 27 år</a:t>
            </a:r>
          </a:p>
          <a:p>
            <a:pPr marL="0" marR="0" lvl="0" indent="0" algn="l" defTabSz="457200" rtl="0" eaLnBrk="0" fontAlgn="base" latinLnBrk="0" hangingPunct="0">
              <a:lnSpc>
                <a:spcPct val="100000"/>
              </a:lnSpc>
              <a:spcBef>
                <a:spcPct val="30000"/>
              </a:spcBef>
              <a:spcAft>
                <a:spcPct val="0"/>
              </a:spcAft>
              <a:buClrTx/>
              <a:buSzTx/>
              <a:buFontTx/>
              <a:buNone/>
              <a:tabLst/>
              <a:defRPr/>
            </a:pPr>
            <a:r>
              <a:rPr kumimoji="0" lang="nb-NO" altLang="nb-NO" sz="1100" b="0" i="0" u="none" strike="noStrike" cap="none" normalizeH="0" baseline="0" dirty="0">
                <a:ln>
                  <a:noFill/>
                </a:ln>
                <a:solidFill>
                  <a:srgbClr val="000000"/>
                </a:solidFill>
                <a:effectLst/>
                <a:latin typeface="Calibri" panose="020F0502020204030204" pitchFamily="34" charset="0"/>
              </a:rPr>
              <a:t>Startalder off. sektor = 27 år</a:t>
            </a:r>
          </a:p>
          <a:p>
            <a:pPr marL="0" marR="0" lvl="0" indent="0" algn="l" defTabSz="457200" rtl="0" eaLnBrk="0" fontAlgn="base" latinLnBrk="0" hangingPunct="0">
              <a:lnSpc>
                <a:spcPct val="100000"/>
              </a:lnSpc>
              <a:spcBef>
                <a:spcPct val="30000"/>
              </a:spcBef>
              <a:spcAft>
                <a:spcPct val="0"/>
              </a:spcAft>
              <a:buClrTx/>
              <a:buSzTx/>
              <a:buFontTx/>
              <a:buNone/>
              <a:tabLst/>
              <a:defRPr/>
            </a:pPr>
            <a:r>
              <a:rPr kumimoji="0" lang="nb-NO" altLang="nb-NO" sz="1200" b="0" i="0" u="none" strike="noStrike" cap="none" normalizeH="0" baseline="0" dirty="0">
                <a:ln>
                  <a:noFill/>
                </a:ln>
                <a:solidFill>
                  <a:srgbClr val="000000"/>
                </a:solidFill>
                <a:effectLst/>
                <a:latin typeface="Calibri" panose="020F0502020204030204" pitchFamily="34" charset="0"/>
              </a:rPr>
              <a:t>År i FT ved 62 år = 35 år</a:t>
            </a:r>
          </a:p>
          <a:p>
            <a:pPr marL="0" marR="0" lvl="0" indent="0" algn="l" defTabSz="457200" rtl="0" eaLnBrk="0" fontAlgn="base" latinLnBrk="0" hangingPunct="0">
              <a:lnSpc>
                <a:spcPct val="100000"/>
              </a:lnSpc>
              <a:spcBef>
                <a:spcPct val="30000"/>
              </a:spcBef>
              <a:spcAft>
                <a:spcPct val="0"/>
              </a:spcAft>
              <a:buClrTx/>
              <a:buSzTx/>
              <a:buFontTx/>
              <a:buNone/>
              <a:tabLst/>
              <a:defRPr/>
            </a:pPr>
            <a:r>
              <a:rPr kumimoji="0" lang="nb-NO" altLang="nb-NO" sz="1200" b="0" i="0" u="none" strike="noStrike" cap="none" normalizeH="0" baseline="0" dirty="0">
                <a:ln>
                  <a:noFill/>
                </a:ln>
                <a:solidFill>
                  <a:srgbClr val="000000"/>
                </a:solidFill>
                <a:effectLst/>
                <a:latin typeface="Calibri" panose="020F0502020204030204" pitchFamily="34" charset="0"/>
              </a:rPr>
              <a:t>År i </a:t>
            </a:r>
            <a:r>
              <a:rPr kumimoji="0" lang="nb-NO" altLang="nb-NO" sz="1200" b="0" i="0" u="none" strike="noStrike" cap="none" normalizeH="0" baseline="0" dirty="0" err="1">
                <a:ln>
                  <a:noFill/>
                </a:ln>
                <a:solidFill>
                  <a:srgbClr val="000000"/>
                </a:solidFill>
                <a:effectLst/>
                <a:latin typeface="Calibri" panose="020F0502020204030204" pitchFamily="34" charset="0"/>
              </a:rPr>
              <a:t>OfTP</a:t>
            </a:r>
            <a:r>
              <a:rPr kumimoji="0" lang="nb-NO" altLang="nb-NO" sz="1200" b="0" i="0" u="none" strike="noStrike" cap="none" normalizeH="0" baseline="0" dirty="0">
                <a:ln>
                  <a:noFill/>
                </a:ln>
                <a:solidFill>
                  <a:srgbClr val="000000"/>
                </a:solidFill>
                <a:effectLst/>
                <a:latin typeface="Calibri" panose="020F0502020204030204" pitchFamily="34" charset="0"/>
              </a:rPr>
              <a:t> ved 62 år =35 år</a:t>
            </a:r>
            <a:endParaRPr kumimoji="0" lang="nb-NO" altLang="nb-NO" sz="1600" b="0" i="0" u="none" strike="noStrike" cap="none" normalizeH="0" baseline="0" dirty="0">
              <a:ln>
                <a:noFill/>
              </a:ln>
              <a:solidFill>
                <a:schemeClr val="tx1"/>
              </a:solidFill>
              <a:effectLst/>
              <a:latin typeface="Arial" panose="020B0604020202020204" pitchFamily="34"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endParaRPr lang="nb-NO" dirty="0"/>
          </a:p>
          <a:p>
            <a:r>
              <a:rPr lang="nb-NO" b="1" dirty="0"/>
              <a:t>Oppnår 66% </a:t>
            </a:r>
          </a:p>
          <a:p>
            <a:r>
              <a:rPr lang="nb-NO" dirty="0"/>
              <a:t>Dagens – 71 år 3 </a:t>
            </a:r>
            <a:r>
              <a:rPr lang="nb-NO" dirty="0" err="1"/>
              <a:t>mnd</a:t>
            </a:r>
            <a:endParaRPr lang="nb-NO" dirty="0"/>
          </a:p>
          <a:p>
            <a:r>
              <a:rPr lang="nb-NO" dirty="0"/>
              <a:t>Ny – 70 år 2 </a:t>
            </a:r>
            <a:r>
              <a:rPr lang="nb-NO" dirty="0" err="1"/>
              <a:t>mnd</a:t>
            </a:r>
            <a:endParaRPr lang="nb-NO" dirty="0"/>
          </a:p>
          <a:p>
            <a:endParaRPr lang="nb-NO" dirty="0"/>
          </a:p>
          <a:p>
            <a:r>
              <a:rPr lang="nb-NO" dirty="0"/>
              <a:t>OBS! Dette er et medlem med høy lønn (800.000) og 25% høyere sluttlønn enn gjennomsnittslønn.</a:t>
            </a:r>
          </a:p>
          <a:p>
            <a:r>
              <a:rPr lang="nb-NO" dirty="0"/>
              <a:t>Taper mye på at sluttlønn byttes ut med gjennomsnittslønn. I tillegg vil ikke Kaja få AFP-opptjening for den delen av inntekten som er over 7,1 G (</a:t>
            </a:r>
            <a:r>
              <a:rPr lang="nb-NO" dirty="0" err="1"/>
              <a:t>pt</a:t>
            </a:r>
            <a:r>
              <a:rPr lang="nb-NO" dirty="0"/>
              <a:t> 664.801,-)</a:t>
            </a:r>
          </a:p>
          <a:p>
            <a:endParaRPr lang="nb-NO" dirty="0"/>
          </a:p>
        </p:txBody>
      </p:sp>
      <p:sp>
        <p:nvSpPr>
          <p:cNvPr id="4" name="Plassholder for lysbildenummer 3"/>
          <p:cNvSpPr>
            <a:spLocks noGrp="1"/>
          </p:cNvSpPr>
          <p:nvPr>
            <p:ph type="sldNum" sz="quarter" idx="10"/>
          </p:nvPr>
        </p:nvSpPr>
        <p:spPr/>
        <p:txBody>
          <a:bodyPr/>
          <a:lstStyle/>
          <a:p>
            <a:pPr>
              <a:defRPr/>
            </a:pPr>
            <a:fld id="{E6C8969E-F76B-4A66-A629-5E5C1C8B4DBB}" type="slidenum">
              <a:rPr lang="en-US" smtClean="0"/>
              <a:pPr>
                <a:defRPr/>
              </a:pPr>
              <a:t>30</a:t>
            </a:fld>
            <a:endParaRPr lang="en-US"/>
          </a:p>
        </p:txBody>
      </p:sp>
    </p:spTree>
    <p:extLst>
      <p:ext uri="{BB962C8B-B14F-4D97-AF65-F5344CB8AC3E}">
        <p14:creationId xmlns:p14="http://schemas.microsoft.com/office/powerpoint/2010/main" val="271119292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dirty="0"/>
              <a:t>I dagens modell vil Hanne ikke kunne nå et pensjonsnivå på 66% av sluttlønn før hun når aldersgrensen i staten. Det vil si at hun ikke bare er avhengig av god helse, men også av at arbeidsgiver lar henne jobbe ut over aldersgrensa for å kunne nå det pensjonsnivået som offentlig ansatte til nå har hatt.</a:t>
            </a:r>
          </a:p>
          <a:p>
            <a:endParaRPr lang="nb-NO" dirty="0"/>
          </a:p>
          <a:p>
            <a:r>
              <a:rPr lang="nb-NO" dirty="0"/>
              <a:t>I den framforhandla modellen må Hanne også jobbe lenger enn til 65 år, men når i alle fall 66% i god tid før aldersgrensa. </a:t>
            </a:r>
          </a:p>
        </p:txBody>
      </p:sp>
      <p:sp>
        <p:nvSpPr>
          <p:cNvPr id="4" name="Plassholder for lysbildenummer 3"/>
          <p:cNvSpPr>
            <a:spLocks noGrp="1"/>
          </p:cNvSpPr>
          <p:nvPr>
            <p:ph type="sldNum" sz="quarter" idx="10"/>
          </p:nvPr>
        </p:nvSpPr>
        <p:spPr/>
        <p:txBody>
          <a:bodyPr/>
          <a:lstStyle/>
          <a:p>
            <a:pPr>
              <a:defRPr/>
            </a:pPr>
            <a:fld id="{E6C8969E-F76B-4A66-A629-5E5C1C8B4DBB}" type="slidenum">
              <a:rPr lang="en-US" smtClean="0"/>
              <a:pPr>
                <a:defRPr/>
              </a:pPr>
              <a:t>31</a:t>
            </a:fld>
            <a:endParaRPr lang="en-US"/>
          </a:p>
        </p:txBody>
      </p:sp>
    </p:spTree>
    <p:extLst>
      <p:ext uri="{BB962C8B-B14F-4D97-AF65-F5344CB8AC3E}">
        <p14:creationId xmlns:p14="http://schemas.microsoft.com/office/powerpoint/2010/main" val="254788105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dirty="0"/>
              <a:t>Når vi kommer til Axel som er født i 1993 ser vi virkelig effekten av levealdersjusteringa. Dersom han har god helse og får lov av arbeidsgiver til å fortsette i jobb utover aldersgrensa kan han oppnå 66% når han er 73 år og 1 mnd. Også i den foreslåtte modellen vil Axel måtte jobbe lenge, men han kan oppnå 66% nesten 4 år tidligere i ny modell enn i dagens (og han rekker det før aldersgrensa).</a:t>
            </a:r>
          </a:p>
        </p:txBody>
      </p:sp>
      <p:sp>
        <p:nvSpPr>
          <p:cNvPr id="4" name="Plassholder for lysbildenummer 3"/>
          <p:cNvSpPr>
            <a:spLocks noGrp="1"/>
          </p:cNvSpPr>
          <p:nvPr>
            <p:ph type="sldNum" sz="quarter" idx="10"/>
          </p:nvPr>
        </p:nvSpPr>
        <p:spPr/>
        <p:txBody>
          <a:bodyPr/>
          <a:lstStyle/>
          <a:p>
            <a:pPr>
              <a:defRPr/>
            </a:pPr>
            <a:fld id="{E6C8969E-F76B-4A66-A629-5E5C1C8B4DBB}" type="slidenum">
              <a:rPr lang="en-US" smtClean="0"/>
              <a:pPr>
                <a:defRPr/>
              </a:pPr>
              <a:t>32</a:t>
            </a:fld>
            <a:endParaRPr lang="en-US"/>
          </a:p>
        </p:txBody>
      </p:sp>
    </p:spTree>
    <p:extLst>
      <p:ext uri="{BB962C8B-B14F-4D97-AF65-F5344CB8AC3E}">
        <p14:creationId xmlns:p14="http://schemas.microsoft.com/office/powerpoint/2010/main" val="310891378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dirty="0"/>
              <a:t>Den alminnelige pensjonsalderen i dag er 67 år, aldersgrensa er 70. Etter det er det opp til arbeidsgiver om Axel får fortsette å jobbe dersom han selv har helse og ork til det.</a:t>
            </a:r>
          </a:p>
          <a:p>
            <a:endParaRPr lang="nb-NO" dirty="0"/>
          </a:p>
          <a:p>
            <a:r>
              <a:rPr lang="nb-NO" dirty="0"/>
              <a:t>Her ser dere effekten på Axels pensjonsnivå om han tar ut pensjon ved 67 år og ved 70 år.</a:t>
            </a:r>
          </a:p>
        </p:txBody>
      </p:sp>
      <p:sp>
        <p:nvSpPr>
          <p:cNvPr id="4" name="Plassholder for lysbildenummer 3"/>
          <p:cNvSpPr>
            <a:spLocks noGrp="1"/>
          </p:cNvSpPr>
          <p:nvPr>
            <p:ph type="sldNum" sz="quarter" idx="10"/>
          </p:nvPr>
        </p:nvSpPr>
        <p:spPr/>
        <p:txBody>
          <a:bodyPr/>
          <a:lstStyle/>
          <a:p>
            <a:pPr>
              <a:defRPr/>
            </a:pPr>
            <a:fld id="{E6C8969E-F76B-4A66-A629-5E5C1C8B4DBB}" type="slidenum">
              <a:rPr lang="en-US" smtClean="0"/>
              <a:pPr>
                <a:defRPr/>
              </a:pPr>
              <a:t>33</a:t>
            </a:fld>
            <a:endParaRPr lang="en-US"/>
          </a:p>
        </p:txBody>
      </p:sp>
    </p:spTree>
    <p:extLst>
      <p:ext uri="{BB962C8B-B14F-4D97-AF65-F5344CB8AC3E}">
        <p14:creationId xmlns:p14="http://schemas.microsoft.com/office/powerpoint/2010/main" val="18358159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normAutofit fontScale="77500" lnSpcReduction="20000"/>
          </a:bodyPr>
          <a:lstStyle/>
          <a:p>
            <a:r>
              <a:rPr lang="nb-NO" dirty="0"/>
              <a:t>Dette er pensjonsordninga i offentlig sektor slik vi kjenner den. Den har vært trygg og forutsigbar i mange år. De som har hatt behov for det har hatt mulighet til å gå av med AFP fra 62 år. Da har de fått tre år med lav pensjon, men fra 65 har alle vært garantert en pensjon på 66% av sluttlønn hvis de har hatt full opptjening (dvs. 30 år i full stilling). Dersom de har jobbet færre enn 30 år og/eller har jobbet deltid har de fått en tilsvarende andel av garantien. Pensjonen har vært bygget opp av folketrygdopptjening i </a:t>
            </a:r>
            <a:r>
              <a:rPr lang="nb-NO" dirty="0" err="1"/>
              <a:t>bånn</a:t>
            </a:r>
            <a:r>
              <a:rPr lang="nb-NO" dirty="0"/>
              <a:t>, og så har tjenestepensjonsordninga fylt opp resten til 66%. På toppen har de fleste hatt noen såkalte samordningsfordeler.</a:t>
            </a:r>
          </a:p>
          <a:p>
            <a:endParaRPr lang="nb-NO" dirty="0"/>
          </a:p>
          <a:p>
            <a:r>
              <a:rPr lang="nb-NO" dirty="0"/>
              <a:t>Så: Hvorfor trenger vi å gjøre endringer i en slik ordning som har vært bra for de aller fleste?</a:t>
            </a:r>
          </a:p>
          <a:p>
            <a:endParaRPr lang="nb-NO" dirty="0"/>
          </a:p>
          <a:p>
            <a:r>
              <a:rPr lang="nb-NO" dirty="0"/>
              <a:t>I 2005 vedtok Stortinget å legge om folketrygden. Vi gikk fra et system med full opptjening etter 40 år, der de 20 beste årene var avgjørende for pensjonsnivå, til et system der inntekt i alle år fra 13 til 75 år teller like mye og der man opparbeider seg en slags pensjonsformue.</a:t>
            </a:r>
          </a:p>
          <a:p>
            <a:endParaRPr lang="nb-NO" dirty="0"/>
          </a:p>
          <a:p>
            <a:r>
              <a:rPr lang="nb-NO" dirty="0"/>
              <a:t>Når man velger å ta ut pensjonen skal denne såkalte pensjonsbeholdninga (eller pensjonsformuen om du vil) deles på antall år som er igjen til ditt årskulls forventa levealder. Den summen man da kommer fram til er den pensjonen du får resten av livet, uavhengig av hvor lenge du lever. Det betyr at om du velger å ta ut pensjon når du fyller 62 år og ditt kull forventes å bli 82 år, så skal beholdninga di deles på 20 år. Dersom du venter med å ta ut pensjon til du er 67 år skal beholdninga di deles på 15 år. Det betyr at i folketrygden har det veldig stor effekt på pensjonsnivået å utsette pensjonsuttaket i noen år.</a:t>
            </a:r>
          </a:p>
          <a:p>
            <a:endParaRPr lang="nb-NO" dirty="0"/>
          </a:p>
          <a:p>
            <a:r>
              <a:rPr lang="nb-NO" dirty="0"/>
              <a:t>Det ble slutt på at pensjon var noe man fikk når man sluttet å jobbe. Nå kan man ta ut pensjon fra folketrygden og jobbe så mye man vil ved siden av, såkalt fleksibelt uttak.</a:t>
            </a:r>
          </a:p>
          <a:p>
            <a:endParaRPr lang="nb-NO" dirty="0"/>
          </a:p>
          <a:p>
            <a:r>
              <a:rPr lang="nb-NO" dirty="0"/>
              <a:t>I tillegg ble det innført levealdersjustering av pensjonen fra folketrygden. Enkelt forklart betyr det at yngre årskull må jobbe lengre enn eldre årskull for å oppnå samme pensjonsnivå. </a:t>
            </a:r>
          </a:p>
          <a:p>
            <a:endParaRPr lang="nb-NO" dirty="0"/>
          </a:p>
          <a:p>
            <a:r>
              <a:rPr lang="nb-NO" dirty="0"/>
              <a:t>I 2008 ble AFP i privat sektor lagt om for å passe denne modellen. I den delen av privat sektor som har AFP ser vi at folk nå jobber to år lengre enn før omlegginga. </a:t>
            </a:r>
          </a:p>
          <a:p>
            <a:endParaRPr lang="nb-NO" dirty="0"/>
          </a:p>
          <a:p>
            <a:endParaRPr lang="nb-NO" dirty="0"/>
          </a:p>
          <a:p>
            <a:r>
              <a:rPr lang="nb-NO" dirty="0"/>
              <a:t>Hva med offentlig sektor? – se neste foil</a:t>
            </a:r>
          </a:p>
          <a:p>
            <a:endParaRPr lang="nb-NO" dirty="0"/>
          </a:p>
        </p:txBody>
      </p:sp>
      <p:sp>
        <p:nvSpPr>
          <p:cNvPr id="4" name="Plassholder for lysbildenummer 3"/>
          <p:cNvSpPr>
            <a:spLocks noGrp="1"/>
          </p:cNvSpPr>
          <p:nvPr>
            <p:ph type="sldNum" sz="quarter" idx="10"/>
          </p:nvPr>
        </p:nvSpPr>
        <p:spPr/>
        <p:txBody>
          <a:bodyPr/>
          <a:lstStyle/>
          <a:p>
            <a:pPr>
              <a:defRPr/>
            </a:pPr>
            <a:fld id="{E6C8969E-F76B-4A66-A629-5E5C1C8B4DBB}" type="slidenum">
              <a:rPr lang="en-US" smtClean="0"/>
              <a:pPr>
                <a:defRPr/>
              </a:pPr>
              <a:t>4</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dirty="0"/>
              <a:t>Her ser dere flere eksempler på det samme. Dersom vi beholder dagens ordning vil de fleste som er født på 70-tallet og seinere ikke kunne nå NTLs mål om en pensjon på 66% av sluttlønna før de når aldersgrensa i staten. Dersom vi går for den foreslåtte modellen vil de fleste kunne nå dette nivået langt tidligere.</a:t>
            </a:r>
          </a:p>
          <a:p>
            <a:endParaRPr lang="nb-NO" dirty="0"/>
          </a:p>
          <a:p>
            <a:r>
              <a:rPr lang="nb-NO" dirty="0"/>
              <a:t>Den sosiale innretninga på den nye ordninga er også sånn at de som har lav lønn vil nå dette nivået tidligere, da de i den nye ordninga vil få full opptjening for sin gode opptjening i folketrygden. Det er også verdt å merke seg at de fleste av våre typeeksempler har relativt sein oppstart i yrkeslivet – 27 år. Dersom man starter i jobb tidligere vil man få flere år med opptjening i den foreslåtte modellen. I dagens ordning vil tidligere oppstart bare ha betydning for pensjonsnivået dersom man har mindre enn 30 år i full stilling.</a:t>
            </a:r>
          </a:p>
          <a:p>
            <a:endParaRPr lang="nb-NO" dirty="0"/>
          </a:p>
          <a:p>
            <a:r>
              <a:rPr lang="nb-NO" dirty="0"/>
              <a:t>I en ny AFP-ordning vil man også få opptjening for all inntekt man har hatt fra man fylte 13 år, dvs. </a:t>
            </a:r>
            <a:r>
              <a:rPr lang="nb-NO" dirty="0" err="1"/>
              <a:t>f.eks</a:t>
            </a:r>
            <a:r>
              <a:rPr lang="nb-NO" dirty="0"/>
              <a:t> jobb ved siden av skole eller studier eller jobb i privat sektor før man begynte i offentlig sektor. Også omsorg for barn under 6 år vil gi opptjening i ny AFP. Dette har vi ikke tatt høyde for i våre typeeksempler. De fleste har hatt noen form for inntektsgivende arbeid og/eller omsorg for små barn før de fyller 27 år, så mange vil i realiteten komme enda litt bedre ut enn våre eksempler viser.</a:t>
            </a:r>
          </a:p>
        </p:txBody>
      </p:sp>
      <p:sp>
        <p:nvSpPr>
          <p:cNvPr id="4" name="Plassholder for lysbildenummer 3"/>
          <p:cNvSpPr>
            <a:spLocks noGrp="1"/>
          </p:cNvSpPr>
          <p:nvPr>
            <p:ph type="sldNum" sz="quarter" idx="10"/>
          </p:nvPr>
        </p:nvSpPr>
        <p:spPr/>
        <p:txBody>
          <a:bodyPr/>
          <a:lstStyle/>
          <a:p>
            <a:pPr>
              <a:defRPr/>
            </a:pPr>
            <a:fld id="{E6C8969E-F76B-4A66-A629-5E5C1C8B4DBB}" type="slidenum">
              <a:rPr lang="en-US" smtClean="0"/>
              <a:pPr>
                <a:defRPr/>
              </a:pPr>
              <a:t>34</a:t>
            </a:fld>
            <a:endParaRPr lang="en-US"/>
          </a:p>
        </p:txBody>
      </p:sp>
    </p:spTree>
    <p:extLst>
      <p:ext uri="{BB962C8B-B14F-4D97-AF65-F5344CB8AC3E}">
        <p14:creationId xmlns:p14="http://schemas.microsoft.com/office/powerpoint/2010/main" val="289344331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dirty="0"/>
              <a:t>Den framforhandlede løsninga vil gi det store flertallet av våre medlemmer en bedre livsvarig pensjon enn de får om vi fortsette med dagens ordning. Unntaket er de som må gå av tidlig (skjæringspunktet, dvs. tidspunktet for når den nye ordninga gir bedre nivåer ligger for de fleste på mellom 64 og 65 år – lavere for lavtlønte og de med tidlig oppstart i offentlig sektor, seinere for de høytlønte og de med sein oppstart i offentlig sektor).</a:t>
            </a:r>
          </a:p>
          <a:p>
            <a:endParaRPr lang="nb-NO" dirty="0"/>
          </a:p>
          <a:p>
            <a:r>
              <a:rPr lang="nb-NO" dirty="0"/>
              <a:t>De aller fleste av våre medlemmer vil i en ny ordning kunne nå målet om en pensjon på 66% av brutto sluttlønn, rett nok ikke ved 65 år slik vårt mål var, men før de når aldersgrensa i staten. Dersom vi fortsetter med dagens ordning vil mange av våre medlemmer måtte se langt etter målet om 66%.</a:t>
            </a:r>
          </a:p>
          <a:p>
            <a:endParaRPr lang="nb-NO" dirty="0"/>
          </a:p>
          <a:p>
            <a:r>
              <a:rPr lang="nb-NO" dirty="0"/>
              <a:t>Vi har også sikra at de som opplever at arbeidsplassen deres blir privatisert vil få enten privat AFP eller betinga tjenestepensjon. Det sikrer at vi ikke får flere slike historier som våre renholdere i forsvaret som mista rundt 1 million i pensjon. Og vi har sikra at de som blir privatisert og får privat AFP ikke oppleve at de mister store deler av sine oppsatte rettigheter fordi de skal samordnes med privat AFP.</a:t>
            </a:r>
          </a:p>
          <a:p>
            <a:endParaRPr lang="nb-NO" dirty="0"/>
          </a:p>
          <a:p>
            <a:r>
              <a:rPr lang="nb-NO" dirty="0"/>
              <a:t>Det er ingenting som tyder på at det i overskuelig framtid vil være flertall på Stortinget for å gjøre noe radikalt med levealdersjusteringa. Det betyr at det ikke er mulig for oss å få til en forbedring av dagens AFP, fordi den er i direkte motstrid til hensikten med levealdersjustering – at det skal lønne seg å jobbe lenger.</a:t>
            </a:r>
          </a:p>
          <a:p>
            <a:endParaRPr lang="nb-NO" dirty="0"/>
          </a:p>
          <a:p>
            <a:r>
              <a:rPr lang="nb-NO" dirty="0"/>
              <a:t>Det er også slik at jo lengre vi venter, dess lengre har levealdersjusteringa fått virke. Det betyr at pensjonsnivåene vi skal sammenligne med når vi forhandler vil være lavere enn dagens. Det er ikke gunstig i en forhandlingsposisjon.</a:t>
            </a:r>
          </a:p>
          <a:p>
            <a:endParaRPr lang="nb-NO" dirty="0"/>
          </a:p>
          <a:p>
            <a:r>
              <a:rPr lang="nb-NO" dirty="0"/>
              <a:t>Vår  vurdering er at det finnes to realistiske alternativer – å videreføre dagens ordning, eller å si ja til den framforhandla løsninga. Da mener vi samla sett at den nye modellen er klart bedre enn dagens for det store flertallet av våre medlemmer, og derfor har forhandlingsutvalgene både i LO Stat og LO kommune enstemmig anbefalt det nye forslaget.</a:t>
            </a:r>
          </a:p>
        </p:txBody>
      </p:sp>
      <p:sp>
        <p:nvSpPr>
          <p:cNvPr id="4" name="Plassholder for lysbildenummer 3"/>
          <p:cNvSpPr>
            <a:spLocks noGrp="1"/>
          </p:cNvSpPr>
          <p:nvPr>
            <p:ph type="sldNum" sz="quarter" idx="10"/>
          </p:nvPr>
        </p:nvSpPr>
        <p:spPr/>
        <p:txBody>
          <a:bodyPr/>
          <a:lstStyle/>
          <a:p>
            <a:fld id="{3186C0DD-FFAB-4924-9F28-A4962E50BDCF}" type="slidenum">
              <a:rPr lang="nb-NO" smtClean="0"/>
              <a:pPr/>
              <a:t>35</a:t>
            </a:fld>
            <a:endParaRPr lang="nb-NO"/>
          </a:p>
        </p:txBody>
      </p:sp>
    </p:spTree>
    <p:extLst>
      <p:ext uri="{BB962C8B-B14F-4D97-AF65-F5344CB8AC3E}">
        <p14:creationId xmlns:p14="http://schemas.microsoft.com/office/powerpoint/2010/main" val="19730977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normAutofit/>
          </a:bodyPr>
          <a:lstStyle/>
          <a:p>
            <a:endParaRPr lang="nb-NO" dirty="0"/>
          </a:p>
          <a:p>
            <a:r>
              <a:rPr lang="nb-NO" dirty="0"/>
              <a:t>I 2009 var det oppgjør i offentlig sektor. NTL var blant forbundene som sa nei til å legge om vår ordning. Vi fikk beholde ordninga, men pensjonen skulle </a:t>
            </a:r>
            <a:r>
              <a:rPr lang="nb-NO" dirty="0" err="1"/>
              <a:t>levealdersjusteres</a:t>
            </a:r>
            <a:r>
              <a:rPr lang="nb-NO" dirty="0"/>
              <a:t> på samme måte som i folketrygden. Tom 1958-kullet fikk en individuell garanti for 66% dersom de hadde full opptjening. For alle andre forsvant derimot garantien om en pensjon på 66% av sluttlønn.</a:t>
            </a:r>
          </a:p>
          <a:p>
            <a:endParaRPr lang="nb-NO" dirty="0"/>
          </a:p>
          <a:p>
            <a:r>
              <a:rPr lang="nb-NO" dirty="0"/>
              <a:t>I tillegg utsatte man å lage regler for samordning av tjenestepensjonen og ny folketrygd – dvs. at ingen vet hvordan den livsvarige pensjonen vil se ut for folk født etter 1954.</a:t>
            </a:r>
          </a:p>
          <a:p>
            <a:r>
              <a:rPr lang="nb-NO" dirty="0"/>
              <a:t>Regjeringa sendte i høst ut et nytt forslag til samordning, der de foreslo å flytte penger fra dem som tjener minst til dem med midlere og høyere inntekter. Ville medført at mange ble nullpensjonister. </a:t>
            </a:r>
            <a:r>
              <a:rPr lang="nb-NO" dirty="0" err="1"/>
              <a:t>Prop</a:t>
            </a:r>
            <a:r>
              <a:rPr lang="nb-NO" dirty="0"/>
              <a:t> varsla til Stortinget 6. april enten vi ble enige eller ikke.</a:t>
            </a:r>
          </a:p>
          <a:p>
            <a:endParaRPr lang="nb-NO" dirty="0"/>
          </a:p>
          <a:p>
            <a:r>
              <a:rPr lang="nb-NO" dirty="0"/>
              <a:t>Så hva vil det si for yngre årskull? (se neste foil)</a:t>
            </a:r>
          </a:p>
          <a:p>
            <a:endParaRPr lang="nb-NO" dirty="0"/>
          </a:p>
          <a:p>
            <a:endParaRPr lang="nb-NO" baseline="0" dirty="0"/>
          </a:p>
        </p:txBody>
      </p:sp>
      <p:sp>
        <p:nvSpPr>
          <p:cNvPr id="4" name="Plassholder for lysbildenummer 3"/>
          <p:cNvSpPr>
            <a:spLocks noGrp="1"/>
          </p:cNvSpPr>
          <p:nvPr>
            <p:ph type="sldNum" sz="quarter" idx="10"/>
          </p:nvPr>
        </p:nvSpPr>
        <p:spPr/>
        <p:txBody>
          <a:bodyPr/>
          <a:lstStyle/>
          <a:p>
            <a:pPr>
              <a:defRPr/>
            </a:pPr>
            <a:fld id="{E6C8969E-F76B-4A66-A629-5E5C1C8B4DBB}" type="slidenum">
              <a:rPr lang="en-US" smtClean="0"/>
              <a:pPr>
                <a:defRPr/>
              </a:pPr>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notater 1">
            <a:extLst>
              <a:ext uri="{FF2B5EF4-FFF2-40B4-BE49-F238E27FC236}">
                <a16:creationId xmlns:a16="http://schemas.microsoft.com/office/drawing/2014/main" id="{C3CCCAA4-7CFF-4F51-A820-3B026A078B43}"/>
              </a:ext>
            </a:extLst>
          </p:cNvPr>
          <p:cNvSpPr>
            <a:spLocks noGrp="1"/>
          </p:cNvSpPr>
          <p:nvPr>
            <p:ph type="body" idx="1"/>
          </p:nvPr>
        </p:nvSpPr>
        <p:spPr/>
        <p:txBody>
          <a:bodyPr/>
          <a:lstStyle/>
          <a:p>
            <a:endParaRPr lang="nb-NO" dirty="0"/>
          </a:p>
          <a:p>
            <a:r>
              <a:rPr lang="nb-NO" dirty="0"/>
              <a:t>Dette</a:t>
            </a:r>
            <a:r>
              <a:rPr lang="nb-NO" baseline="0" dirty="0"/>
              <a:t> illustrerer hva som vil skje for yngre årskull </a:t>
            </a:r>
          </a:p>
          <a:p>
            <a:r>
              <a:rPr lang="nb-NO" baseline="0" dirty="0"/>
              <a:t>– </a:t>
            </a:r>
            <a:r>
              <a:rPr lang="nb-NO" baseline="0" dirty="0" err="1"/>
              <a:t>dvs</a:t>
            </a:r>
            <a:r>
              <a:rPr lang="nb-NO" baseline="0" dirty="0"/>
              <a:t> allerede de som er født etter 1958 er ikke sikret 66 % lenger siden garantien avtalt i 2009 kun gjelder for de som er født før 1959. </a:t>
            </a:r>
          </a:p>
          <a:p>
            <a:r>
              <a:rPr lang="nb-NO" baseline="0" dirty="0"/>
              <a:t>En som er født i for eksempel 1965 vil kunne få 55 % av sluttlønnen om levealdersjustering ikke kompenseres.</a:t>
            </a:r>
          </a:p>
          <a:p>
            <a:endParaRPr lang="nb-NO" dirty="0"/>
          </a:p>
          <a:p>
            <a:r>
              <a:rPr lang="nb-NO" dirty="0"/>
              <a:t>49% som 1985 kullet får (gitt flat lønn på 4 G og full opptjening)er noe ganske annet enn 66% Og for yngre årskull blir det enda verre. </a:t>
            </a:r>
          </a:p>
          <a:p>
            <a:r>
              <a:rPr lang="nb-NO" dirty="0"/>
              <a:t>Sluttlønn 400’ – 1958: 264.000/1985: 196.000 – en forskjell på 68.000 kroner i årlig pensjon.</a:t>
            </a:r>
          </a:p>
          <a:p>
            <a:r>
              <a:rPr lang="nb-NO" dirty="0"/>
              <a:t>(Sluttlønn 500’ – 1958: 330.000/1985: 245.000 – en forskjell på 95.000 kroner i årlig pensjon.) </a:t>
            </a:r>
          </a:p>
          <a:p>
            <a:endParaRPr lang="nb-NO" dirty="0"/>
          </a:p>
          <a:p>
            <a:r>
              <a:rPr lang="nb-NO" dirty="0"/>
              <a:t>Det er altså ikke småpenger det er snakk om.</a:t>
            </a:r>
          </a:p>
          <a:p>
            <a:endParaRPr lang="nb-NO" dirty="0"/>
          </a:p>
          <a:p>
            <a:r>
              <a:rPr lang="nb-NO" dirty="0"/>
              <a:t>Og som jeg skal vise dere senere – baksida av medaljen som sier at vi ikke skal tape på å gå av på 62 </a:t>
            </a:r>
            <a:r>
              <a:rPr lang="nb-NO" dirty="0" err="1"/>
              <a:t>å,r</a:t>
            </a:r>
            <a:r>
              <a:rPr lang="nb-NO" dirty="0"/>
              <a:t> er at det heller ikke hjelper å jobbe til vi er 67 år. Det er først fra vi fyller 67 år at vi kan begynne å kompensere for levealdersjusteringa i dagens modell.</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normAutofit/>
          </a:bodyPr>
          <a:lstStyle/>
          <a:p>
            <a:r>
              <a:rPr lang="nb-NO" dirty="0"/>
              <a:t>Denne viser at levealdersjusteringen virker sterkt. Utgangspunktet er at 67</a:t>
            </a:r>
            <a:r>
              <a:rPr lang="nb-NO" baseline="0" dirty="0"/>
              <a:t> år er tradisjonell pensjonsalder. </a:t>
            </a:r>
          </a:p>
          <a:p>
            <a:r>
              <a:rPr lang="nb-NO" baseline="0" dirty="0"/>
              <a:t>1942-kullet var siste år som ikke ble levealdersjustert. </a:t>
            </a:r>
          </a:p>
          <a:p>
            <a:endParaRPr lang="nb-NO" baseline="0" dirty="0"/>
          </a:p>
          <a:p>
            <a:r>
              <a:rPr lang="nb-NO" baseline="0" dirty="0"/>
              <a:t>En som er født i 1975 må jobbe 3 år og 3 mnd lengre enn 42-kullet for å oppnå samme </a:t>
            </a:r>
            <a:r>
              <a:rPr lang="nb-NO" b="1" baseline="0" dirty="0"/>
              <a:t>folketrygd</a:t>
            </a:r>
            <a:r>
              <a:rPr lang="nb-NO" baseline="0" dirty="0"/>
              <a:t> som før levealdersjusteringen.</a:t>
            </a:r>
          </a:p>
          <a:p>
            <a:pPr marL="0" marR="0" indent="0" algn="l" defTabSz="457200" rtl="0" eaLnBrk="0" fontAlgn="base" latinLnBrk="0" hangingPunct="0">
              <a:lnSpc>
                <a:spcPct val="100000"/>
              </a:lnSpc>
              <a:spcBef>
                <a:spcPct val="30000"/>
              </a:spcBef>
              <a:spcAft>
                <a:spcPct val="0"/>
              </a:spcAft>
              <a:buClrTx/>
              <a:buSzTx/>
              <a:buFontTx/>
              <a:buNone/>
              <a:tabLst/>
              <a:defRPr/>
            </a:pPr>
            <a:r>
              <a:rPr lang="nb-NO" baseline="0" dirty="0"/>
              <a:t>En som er født i 1975 må jobbe </a:t>
            </a:r>
            <a:r>
              <a:rPr lang="nb-NO" b="1" baseline="0" dirty="0"/>
              <a:t>4 år og 9 mnd lengre</a:t>
            </a:r>
            <a:r>
              <a:rPr lang="nb-NO" baseline="0" dirty="0"/>
              <a:t> enn 42-kullet for å oppnå samme </a:t>
            </a:r>
            <a:r>
              <a:rPr lang="nb-NO" b="1" baseline="0" dirty="0"/>
              <a:t>tjenestepensjon</a:t>
            </a:r>
            <a:r>
              <a:rPr lang="nb-NO" baseline="0" dirty="0"/>
              <a:t> som før levealdersjusteringen.</a:t>
            </a:r>
          </a:p>
          <a:p>
            <a:pPr marL="0" marR="0" indent="0" algn="l" defTabSz="457200" rtl="0" eaLnBrk="0" fontAlgn="base" latinLnBrk="0" hangingPunct="0">
              <a:lnSpc>
                <a:spcPct val="100000"/>
              </a:lnSpc>
              <a:spcBef>
                <a:spcPct val="30000"/>
              </a:spcBef>
              <a:spcAft>
                <a:spcPct val="0"/>
              </a:spcAft>
              <a:buClrTx/>
              <a:buSzTx/>
              <a:buFontTx/>
              <a:buNone/>
              <a:tabLst/>
              <a:defRPr/>
            </a:pPr>
            <a:endParaRPr lang="nb-NO" baseline="0" dirty="0"/>
          </a:p>
          <a:p>
            <a:pPr marL="0" marR="0" indent="0" algn="l" defTabSz="457200" rtl="0" eaLnBrk="0" fontAlgn="base" latinLnBrk="0" hangingPunct="0">
              <a:lnSpc>
                <a:spcPct val="100000"/>
              </a:lnSpc>
              <a:spcBef>
                <a:spcPct val="30000"/>
              </a:spcBef>
              <a:spcAft>
                <a:spcPct val="0"/>
              </a:spcAft>
              <a:buClrTx/>
              <a:buSzTx/>
              <a:buFontTx/>
              <a:buNone/>
              <a:tabLst/>
              <a:defRPr/>
            </a:pPr>
            <a:r>
              <a:rPr lang="nb-NO" baseline="0" dirty="0"/>
              <a:t>Mao. det tar lengre tid å få kompensere for tjenestepensjon enn folketrygd. Dette fordi bruttopensjonen ikke er tilpasset ny folketrygd, og ikke minst fordi det har blitt laget et regelverk som hindrer dette. (delingstall 1)</a:t>
            </a:r>
            <a:endParaRPr lang="nb-NO" dirty="0"/>
          </a:p>
          <a:p>
            <a:endParaRPr lang="nb-NO" dirty="0"/>
          </a:p>
        </p:txBody>
      </p:sp>
      <p:sp>
        <p:nvSpPr>
          <p:cNvPr id="4" name="Plassholder for lysbildenummer 3"/>
          <p:cNvSpPr>
            <a:spLocks noGrp="1"/>
          </p:cNvSpPr>
          <p:nvPr>
            <p:ph type="sldNum" sz="quarter" idx="10"/>
          </p:nvPr>
        </p:nvSpPr>
        <p:spPr/>
        <p:txBody>
          <a:bodyPr/>
          <a:lstStyle/>
          <a:p>
            <a:pPr>
              <a:defRPr/>
            </a:pPr>
            <a:fld id="{E6C8969E-F76B-4A66-A629-5E5C1C8B4DBB}" type="slidenum">
              <a:rPr lang="en-US" smtClean="0"/>
              <a:pPr>
                <a:defRPr/>
              </a:pPr>
              <a:t>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dirty="0"/>
              <a:t>Et spørsmål som ikke ble løst i 2009 var hvordan den offentlige tjenestepensjonen skal samordnes med ny folketrygd. Det vil få betydning for alle som er født etter 1953, fordi de helt eller delvis har sin folketrygdopptjening i ny modell.</a:t>
            </a:r>
          </a:p>
          <a:p>
            <a:endParaRPr lang="nb-NO" dirty="0"/>
          </a:p>
          <a:p>
            <a:r>
              <a:rPr lang="nb-NO" dirty="0"/>
              <a:t>Det er allerede mange fra 1954-1956 kullene som har gått av med AFP. 1954-kullet skal over på ordinær alderspensjon i 2021, men vet ennå ikke hvordan deres pensjonsnivå vil bli, fordi samordningsreglene ikke er på plass.</a:t>
            </a:r>
          </a:p>
          <a:p>
            <a:endParaRPr lang="nb-NO" dirty="0"/>
          </a:p>
          <a:p>
            <a:r>
              <a:rPr lang="nb-NO" dirty="0"/>
              <a:t>Høsten 2017 sendte regjeringa ut forslag til nye samordningsregler på høring. Disse tabellene viser hvordan pensjonen ved 67 år er sammensatt av folketrygd, tjenestepensjon og samordningsfordeler ved ulike lønnsnivå.</a:t>
            </a:r>
          </a:p>
          <a:p>
            <a:endParaRPr lang="nb-NO" dirty="0"/>
          </a:p>
          <a:p>
            <a:r>
              <a:rPr lang="nb-NO" dirty="0"/>
              <a:t>Som dere kan se er det slik at de laveste lønnsnivåene får mer enn 66% fra folketrygden. Da har de nådd garantert nivå, og får ikke noe mer fra tjenestepensjonsordninga (selv om de har betalt 2% egenandel i alle år). Derimot har de fram til nå fått en del igjen gjennom samordningsfordelene.</a:t>
            </a:r>
          </a:p>
          <a:p>
            <a:endParaRPr lang="nb-NO" dirty="0"/>
          </a:p>
          <a:p>
            <a:r>
              <a:rPr lang="nb-NO" dirty="0"/>
              <a:t>En høytlønt person, med en sluttlønn på 1 </a:t>
            </a:r>
            <a:r>
              <a:rPr lang="nb-NO" dirty="0" err="1"/>
              <a:t>mill</a:t>
            </a:r>
            <a:r>
              <a:rPr lang="nb-NO" dirty="0"/>
              <a:t> vil bare få rett i overkant av 30% dekning fra folketrygden. Resten opp til garantien på 66% kommer fra tjenestepensjonen. Det vil si at vedkommende vil motta over 300.000 i året fra tjenestepensjonen. På toppen kommer også her litt samordningsfordeler.</a:t>
            </a:r>
          </a:p>
          <a:p>
            <a:endParaRPr lang="nb-NO" dirty="0"/>
          </a:p>
          <a:p>
            <a:r>
              <a:rPr lang="nb-NO" dirty="0"/>
              <a:t>Regjeringa mente det var urimelig at de lavtlønte skulle sitte igjen med så høy pensjonsdekning (for mange over 70%), så de foreslo å flytte penger fra de med minst til dem med høyere inntekter. For Fagforbundet sine medlemmer (som i snitt ikke er særlig høytlønte) ville det bety en reduksjon på 7-8 prosentpoeng. I tillegg ville mange arbeidstakere sitte igjen uten noen utbetaling fra tjenestepensjonsordninga (såkalte nullepensjonister).</a:t>
            </a:r>
          </a:p>
          <a:p>
            <a:r>
              <a:rPr lang="nb-NO" dirty="0"/>
              <a:t>Dette var selvfølgelig helt uakseptabelt for oss, og det ble derfor for LO og Fagforbundet viktig å komme i gang med pensjonsforhandlingene fort slik at vi kunne få forhandlingsrett på dette. (ellers ville saken gått til Stortinget rett over påske).</a:t>
            </a:r>
          </a:p>
          <a:p>
            <a:endParaRPr lang="nb-NO" dirty="0"/>
          </a:p>
          <a:p>
            <a:r>
              <a:rPr lang="nb-NO" dirty="0"/>
              <a:t>Dette bildet bør for øvrig også være en tankevekker for alle som tror at dagens ordning er solidarisk. Som dere ser får de høytlønte veldig mye mer igjen fra tjenestepensjonsordninga enn de lavtlønte.</a:t>
            </a:r>
          </a:p>
        </p:txBody>
      </p:sp>
      <p:sp>
        <p:nvSpPr>
          <p:cNvPr id="4" name="Plassholder for lysbildenummer 3"/>
          <p:cNvSpPr>
            <a:spLocks noGrp="1"/>
          </p:cNvSpPr>
          <p:nvPr>
            <p:ph type="sldNum" sz="quarter" idx="10"/>
          </p:nvPr>
        </p:nvSpPr>
        <p:spPr/>
        <p:txBody>
          <a:bodyPr/>
          <a:lstStyle/>
          <a:p>
            <a:pPr>
              <a:defRPr/>
            </a:pPr>
            <a:fld id="{E6C8969E-F76B-4A66-A629-5E5C1C8B4DBB}" type="slidenum">
              <a:rPr lang="en-US" smtClean="0"/>
              <a:pPr>
                <a:defRPr/>
              </a:pPr>
              <a:t>8</a:t>
            </a:fld>
            <a:endParaRPr lang="en-US"/>
          </a:p>
        </p:txBody>
      </p:sp>
    </p:spTree>
    <p:extLst>
      <p:ext uri="{BB962C8B-B14F-4D97-AF65-F5344CB8AC3E}">
        <p14:creationId xmlns:p14="http://schemas.microsoft.com/office/powerpoint/2010/main" val="31913834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normAutofit/>
          </a:bodyPr>
          <a:lstStyle/>
          <a:p>
            <a:pPr marL="457200" marR="0" lvl="1" indent="0" algn="l" defTabSz="457200" rtl="0" eaLnBrk="0" fontAlgn="base" latinLnBrk="0" hangingPunct="0">
              <a:lnSpc>
                <a:spcPct val="100000"/>
              </a:lnSpc>
              <a:spcBef>
                <a:spcPct val="30000"/>
              </a:spcBef>
              <a:spcAft>
                <a:spcPct val="0"/>
              </a:spcAft>
              <a:buClrTx/>
              <a:buSzTx/>
              <a:buFontTx/>
              <a:buNone/>
              <a:tabLst/>
              <a:defRPr/>
            </a:pPr>
            <a:r>
              <a:rPr lang="nb-NO" baseline="0" dirty="0"/>
              <a:t>NTL vil sikre en god pensjon for våre medlemmer. Dagens ordning har vært god. I utgangspunktet har vi ønsket å beholde dagens bruttoordning.</a:t>
            </a:r>
          </a:p>
          <a:p>
            <a:pPr marL="457200" marR="0" lvl="1" indent="0" algn="l" defTabSz="457200" rtl="0" eaLnBrk="0" fontAlgn="base" latinLnBrk="0" hangingPunct="0">
              <a:lnSpc>
                <a:spcPct val="100000"/>
              </a:lnSpc>
              <a:spcBef>
                <a:spcPct val="30000"/>
              </a:spcBef>
              <a:spcAft>
                <a:spcPct val="0"/>
              </a:spcAft>
              <a:buClrTx/>
              <a:buSzTx/>
              <a:buFontTx/>
              <a:buNone/>
              <a:tabLst/>
              <a:defRPr/>
            </a:pPr>
            <a:endParaRPr lang="nb-NO" baseline="0" dirty="0"/>
          </a:p>
          <a:p>
            <a:pPr marL="457200" marR="0" lvl="1" indent="0" algn="l" defTabSz="457200" rtl="0" eaLnBrk="0" fontAlgn="base" latinLnBrk="0" hangingPunct="0">
              <a:lnSpc>
                <a:spcPct val="100000"/>
              </a:lnSpc>
              <a:spcBef>
                <a:spcPct val="30000"/>
              </a:spcBef>
              <a:spcAft>
                <a:spcPct val="0"/>
              </a:spcAft>
              <a:buClrTx/>
              <a:buSzTx/>
              <a:buFontTx/>
              <a:buNone/>
              <a:tabLst/>
              <a:defRPr/>
            </a:pPr>
            <a:r>
              <a:rPr lang="nb-NO" baseline="0" dirty="0"/>
              <a:t>Men levealdersjustering vil gjøre at ordningen blir dårligere og dårligere etter hvert som årene går. Over tid må dagens bruttoordning derfor endres.</a:t>
            </a:r>
          </a:p>
          <a:p>
            <a:pPr marL="457200" marR="0" lvl="1" indent="0" algn="l" defTabSz="457200" rtl="0" eaLnBrk="0" fontAlgn="base" latinLnBrk="0" hangingPunct="0">
              <a:lnSpc>
                <a:spcPct val="100000"/>
              </a:lnSpc>
              <a:spcBef>
                <a:spcPct val="30000"/>
              </a:spcBef>
              <a:spcAft>
                <a:spcPct val="0"/>
              </a:spcAft>
              <a:buClrTx/>
              <a:buSzTx/>
              <a:buFontTx/>
              <a:buNone/>
              <a:tabLst/>
              <a:defRPr/>
            </a:pPr>
            <a:endParaRPr lang="nb-NO" baseline="0" dirty="0"/>
          </a:p>
          <a:p>
            <a:pPr marL="457200" marR="0" lvl="1" indent="0" algn="l" defTabSz="457200" rtl="0" eaLnBrk="0" fontAlgn="base" latinLnBrk="0" hangingPunct="0">
              <a:lnSpc>
                <a:spcPct val="100000"/>
              </a:lnSpc>
              <a:spcBef>
                <a:spcPct val="30000"/>
              </a:spcBef>
              <a:spcAft>
                <a:spcPct val="0"/>
              </a:spcAft>
              <a:buClrTx/>
              <a:buSzTx/>
              <a:buFontTx/>
              <a:buNone/>
              <a:tabLst/>
              <a:defRPr/>
            </a:pPr>
            <a:r>
              <a:rPr lang="nb-NO" baseline="0" dirty="0"/>
              <a:t>(Noen hevder at landsmøtet i NTL har vedtatt å beholde bruttoordningen. Landsmøtet i 2014 valgte imidlertid heller å vedta et forslag om mål for pensjonsnivå framfor et forslag som var fremmet om fortsatt bruttoordning. )</a:t>
            </a:r>
          </a:p>
          <a:p>
            <a:pPr marL="457200" marR="0" lvl="1" indent="0" algn="l" defTabSz="457200" rtl="0" eaLnBrk="0" fontAlgn="base" latinLnBrk="0" hangingPunct="0">
              <a:lnSpc>
                <a:spcPct val="100000"/>
              </a:lnSpc>
              <a:spcBef>
                <a:spcPct val="30000"/>
              </a:spcBef>
              <a:spcAft>
                <a:spcPct val="0"/>
              </a:spcAft>
              <a:buClrTx/>
              <a:buSzTx/>
              <a:buFontTx/>
              <a:buNone/>
              <a:tabLst/>
              <a:defRPr/>
            </a:pPr>
            <a:endParaRPr lang="nb-NO" baseline="0" dirty="0"/>
          </a:p>
          <a:p>
            <a:endParaRPr lang="nb-NO" dirty="0"/>
          </a:p>
        </p:txBody>
      </p:sp>
      <p:sp>
        <p:nvSpPr>
          <p:cNvPr id="4" name="Plassholder for lysbildenummer 3"/>
          <p:cNvSpPr>
            <a:spLocks noGrp="1"/>
          </p:cNvSpPr>
          <p:nvPr>
            <p:ph type="sldNum" sz="quarter" idx="10"/>
          </p:nvPr>
        </p:nvSpPr>
        <p:spPr/>
        <p:txBody>
          <a:bodyPr/>
          <a:lstStyle/>
          <a:p>
            <a:pPr>
              <a:defRPr/>
            </a:pPr>
            <a:fld id="{E6C8969E-F76B-4A66-A629-5E5C1C8B4DBB}" type="slidenum">
              <a:rPr lang="en-US" smtClean="0"/>
              <a:pPr>
                <a:defRPr/>
              </a:pPr>
              <a:t>10</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dirty="0"/>
              <a:t>Det er to partier på Stortinget som har gått mot prinsippet om levealdersjustering: Rødt og FrP.</a:t>
            </a:r>
          </a:p>
          <a:p>
            <a:r>
              <a:rPr lang="nb-NO" dirty="0"/>
              <a:t>FrP vil at alle skal bli minstepensjonister med innskuddspensjon på toppen.</a:t>
            </a:r>
          </a:p>
          <a:p>
            <a:endParaRPr lang="nb-NO" dirty="0"/>
          </a:p>
          <a:p>
            <a:r>
              <a:rPr lang="nb-NO" dirty="0"/>
              <a:t>Det er lite som tyder på at et flertall på Stortinget i overskuelig framtid kommer til å gå bort fra politikken om levealdersjustering. Det gjør at ingen har vært interessert i å snakke med oss om en utvikling av AFP som en ren tidligpensjonsordning. Ønsker vi det må vi videreføre dagens ordning, med de konsekvensene det vil få for framtidas pensjonsnivåer.</a:t>
            </a:r>
          </a:p>
        </p:txBody>
      </p:sp>
      <p:sp>
        <p:nvSpPr>
          <p:cNvPr id="4" name="Plassholder for lysbildenummer 3"/>
          <p:cNvSpPr>
            <a:spLocks noGrp="1"/>
          </p:cNvSpPr>
          <p:nvPr>
            <p:ph type="sldNum" sz="quarter" idx="10"/>
          </p:nvPr>
        </p:nvSpPr>
        <p:spPr/>
        <p:txBody>
          <a:bodyPr/>
          <a:lstStyle/>
          <a:p>
            <a:pPr>
              <a:defRPr/>
            </a:pPr>
            <a:fld id="{E6C8969E-F76B-4A66-A629-5E5C1C8B4DBB}" type="slidenum">
              <a:rPr lang="en-US" smtClean="0"/>
              <a:pPr>
                <a:defRPr/>
              </a:pPr>
              <a:t>11</a:t>
            </a:fld>
            <a:endParaRPr lang="en-US"/>
          </a:p>
        </p:txBody>
      </p:sp>
    </p:spTree>
    <p:extLst>
      <p:ext uri="{BB962C8B-B14F-4D97-AF65-F5344CB8AC3E}">
        <p14:creationId xmlns:p14="http://schemas.microsoft.com/office/powerpoint/2010/main" val="168238388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tart Slide">
    <p:spTree>
      <p:nvGrpSpPr>
        <p:cNvPr id="1" name=""/>
        <p:cNvGrpSpPr/>
        <p:nvPr/>
      </p:nvGrpSpPr>
      <p:grpSpPr>
        <a:xfrm>
          <a:off x="0" y="0"/>
          <a:ext cx="0" cy="0"/>
          <a:chOff x="0" y="0"/>
          <a:chExt cx="0" cy="0"/>
        </a:xfrm>
      </p:grpSpPr>
      <p:pic>
        <p:nvPicPr>
          <p:cNvPr id="4" name="Picture 6"/>
          <p:cNvPicPr>
            <a:picLocks noChangeAspect="1"/>
          </p:cNvPicPr>
          <p:nvPr/>
        </p:nvPicPr>
        <p:blipFill>
          <a:blip r:embed="rId2"/>
          <a:srcRect/>
          <a:stretch>
            <a:fillRect/>
          </a:stretch>
        </p:blipFill>
        <p:spPr bwMode="auto">
          <a:xfrm>
            <a:off x="0" y="0"/>
            <a:ext cx="9144000" cy="6858000"/>
          </a:xfrm>
          <a:prstGeom prst="rect">
            <a:avLst/>
          </a:prstGeom>
          <a:noFill/>
          <a:ln w="9525">
            <a:noFill/>
            <a:miter lim="800000"/>
            <a:headEnd/>
            <a:tailEnd/>
          </a:ln>
        </p:spPr>
      </p:pic>
      <p:pic>
        <p:nvPicPr>
          <p:cNvPr id="5" name="Picture 7" descr="NTL_Logo_Neg.png"/>
          <p:cNvPicPr>
            <a:picLocks noChangeAspect="1"/>
          </p:cNvPicPr>
          <p:nvPr/>
        </p:nvPicPr>
        <p:blipFill>
          <a:blip r:embed="rId3"/>
          <a:srcRect/>
          <a:stretch>
            <a:fillRect/>
          </a:stretch>
        </p:blipFill>
        <p:spPr bwMode="auto">
          <a:xfrm>
            <a:off x="493713" y="519113"/>
            <a:ext cx="3219450" cy="881062"/>
          </a:xfrm>
          <a:prstGeom prst="rect">
            <a:avLst/>
          </a:prstGeom>
          <a:noFill/>
          <a:ln w="9525">
            <a:noFill/>
            <a:miter lim="800000"/>
            <a:headEnd/>
            <a:tailEnd/>
          </a:ln>
        </p:spPr>
      </p:pic>
      <p:sp>
        <p:nvSpPr>
          <p:cNvPr id="2" name="Title 1"/>
          <p:cNvSpPr>
            <a:spLocks noGrp="1"/>
          </p:cNvSpPr>
          <p:nvPr>
            <p:ph type="ctrTitle"/>
          </p:nvPr>
        </p:nvSpPr>
        <p:spPr>
          <a:xfrm>
            <a:off x="501466" y="2400350"/>
            <a:ext cx="6591687" cy="1015236"/>
          </a:xfrm>
        </p:spPr>
        <p:txBody>
          <a:bodyPr anchor="b">
            <a:normAutofit/>
          </a:bodyPr>
          <a:lstStyle>
            <a:lvl1pPr algn="l">
              <a:defRPr sz="3000" b="1">
                <a:solidFill>
                  <a:schemeClr val="bg1"/>
                </a:solidFill>
              </a:defRPr>
            </a:lvl1pPr>
          </a:lstStyle>
          <a:p>
            <a:r>
              <a:rPr lang="nb-NO"/>
              <a:t>Klikk for å redigere tittelstil</a:t>
            </a:r>
            <a:endParaRPr lang="en-US" dirty="0"/>
          </a:p>
        </p:txBody>
      </p:sp>
      <p:sp>
        <p:nvSpPr>
          <p:cNvPr id="3" name="Subtitle 2"/>
          <p:cNvSpPr>
            <a:spLocks noGrp="1"/>
          </p:cNvSpPr>
          <p:nvPr>
            <p:ph type="subTitle" idx="1"/>
          </p:nvPr>
        </p:nvSpPr>
        <p:spPr>
          <a:xfrm>
            <a:off x="504360" y="3484315"/>
            <a:ext cx="5975378" cy="792887"/>
          </a:xfrm>
        </p:spPr>
        <p:txBody>
          <a:bodyPr/>
          <a:lstStyle>
            <a:lvl1pPr marL="0" indent="0" algn="l">
              <a:buNone/>
              <a:defRPr>
                <a:solidFill>
                  <a:schemeClr val="bg1">
                    <a:lumMod val="8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b-NO"/>
              <a:t>Klikk for å redigere undertittelstil i malen</a:t>
            </a:r>
            <a:endParaRPr lang="en-US" dirty="0"/>
          </a:p>
        </p:txBody>
      </p:sp>
      <p:sp>
        <p:nvSpPr>
          <p:cNvPr id="6" name="Date Placeholder 3"/>
          <p:cNvSpPr>
            <a:spLocks noGrp="1"/>
          </p:cNvSpPr>
          <p:nvPr>
            <p:ph type="dt" sz="half" idx="10"/>
          </p:nvPr>
        </p:nvSpPr>
        <p:spPr>
          <a:xfrm>
            <a:off x="5235575" y="6278563"/>
            <a:ext cx="923925" cy="498475"/>
          </a:xfrm>
        </p:spPr>
        <p:txBody>
          <a:bodyPr/>
          <a:lstStyle>
            <a:lvl1pPr algn="r">
              <a:defRPr sz="1100">
                <a:solidFill>
                  <a:srgbClr val="0D0D0D"/>
                </a:solidFill>
              </a:defRPr>
            </a:lvl1pPr>
          </a:lstStyle>
          <a:p>
            <a:pPr>
              <a:defRPr/>
            </a:pPr>
            <a:endParaRPr lang="en-US"/>
          </a:p>
        </p:txBody>
      </p:sp>
      <p:sp>
        <p:nvSpPr>
          <p:cNvPr id="7" name="Footer Placeholder 4"/>
          <p:cNvSpPr>
            <a:spLocks noGrp="1"/>
          </p:cNvSpPr>
          <p:nvPr>
            <p:ph type="ftr" sz="quarter" idx="11"/>
          </p:nvPr>
        </p:nvSpPr>
        <p:spPr>
          <a:xfrm>
            <a:off x="501650" y="6278563"/>
            <a:ext cx="2895600" cy="498475"/>
          </a:xfrm>
        </p:spPr>
        <p:txBody>
          <a:bodyPr/>
          <a:lstStyle>
            <a:lvl1pPr algn="l">
              <a:defRPr sz="1100">
                <a:solidFill>
                  <a:srgbClr val="0D0D0D"/>
                </a:solidFill>
              </a:defRPr>
            </a:lvl1pPr>
          </a:lstStyle>
          <a:p>
            <a:pPr>
              <a:defRPr/>
            </a:pP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cSld name="Bare tittel">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a:t>Klikk for å redigere tittelstil</a:t>
            </a:r>
          </a:p>
        </p:txBody>
      </p:sp>
      <p:sp>
        <p:nvSpPr>
          <p:cNvPr id="3" name="Rectangle 4"/>
          <p:cNvSpPr>
            <a:spLocks noGrp="1" noChangeArrowheads="1"/>
          </p:cNvSpPr>
          <p:nvPr>
            <p:ph type="dt" sz="half" idx="10"/>
          </p:nvPr>
        </p:nvSpPr>
        <p:spPr>
          <a:ln/>
        </p:spPr>
        <p:txBody>
          <a:bodyPr/>
          <a:lstStyle>
            <a:lvl1pPr>
              <a:defRPr/>
            </a:lvl1pPr>
          </a:lstStyle>
          <a:p>
            <a:pPr>
              <a:defRPr/>
            </a:pPr>
            <a:endParaRPr lang="nb-NO"/>
          </a:p>
        </p:txBody>
      </p:sp>
      <p:sp>
        <p:nvSpPr>
          <p:cNvPr id="4" name="Rectangle 5"/>
          <p:cNvSpPr>
            <a:spLocks noGrp="1" noChangeArrowheads="1"/>
          </p:cNvSpPr>
          <p:nvPr>
            <p:ph type="ftr" sz="quarter" idx="11"/>
          </p:nvPr>
        </p:nvSpPr>
        <p:spPr>
          <a:ln/>
        </p:spPr>
        <p:txBody>
          <a:bodyPr/>
          <a:lstStyle>
            <a:lvl1pPr>
              <a:defRPr/>
            </a:lvl1pPr>
          </a:lstStyle>
          <a:p>
            <a:pPr>
              <a:defRPr/>
            </a:pPr>
            <a:endParaRPr lang="nb-NO"/>
          </a:p>
        </p:txBody>
      </p:sp>
      <p:sp>
        <p:nvSpPr>
          <p:cNvPr id="5" name="Rectangle 6"/>
          <p:cNvSpPr>
            <a:spLocks noGrp="1" noChangeArrowheads="1"/>
          </p:cNvSpPr>
          <p:nvPr>
            <p:ph type="sldNum" sz="quarter" idx="12"/>
          </p:nvPr>
        </p:nvSpPr>
        <p:spPr>
          <a:ln/>
        </p:spPr>
        <p:txBody>
          <a:bodyPr/>
          <a:lstStyle>
            <a:lvl1pPr>
              <a:defRPr/>
            </a:lvl1pPr>
          </a:lstStyle>
          <a:p>
            <a:pPr>
              <a:defRPr/>
            </a:pPr>
            <a:fld id="{EFB7ACF9-295C-454C-9230-F6E05B85C315}" type="slidenum">
              <a:rPr lang="nb-NO"/>
              <a:pPr>
                <a:defRPr/>
              </a:pPr>
              <a:t>‹#›</a:t>
            </a:fld>
            <a:endParaRPr lang="nb-N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Punktliste / Tekst">
    <p:spTree>
      <p:nvGrpSpPr>
        <p:cNvPr id="1" name=""/>
        <p:cNvGrpSpPr/>
        <p:nvPr/>
      </p:nvGrpSpPr>
      <p:grpSpPr>
        <a:xfrm>
          <a:off x="0" y="0"/>
          <a:ext cx="0" cy="0"/>
          <a:chOff x="0" y="0"/>
          <a:chExt cx="0" cy="0"/>
        </a:xfrm>
      </p:grpSpPr>
      <p:pic>
        <p:nvPicPr>
          <p:cNvPr id="4" name="Picture 6"/>
          <p:cNvPicPr>
            <a:picLocks noChangeAspect="1"/>
          </p:cNvPicPr>
          <p:nvPr/>
        </p:nvPicPr>
        <p:blipFill>
          <a:blip r:embed="rId2"/>
          <a:srcRect/>
          <a:stretch>
            <a:fillRect/>
          </a:stretch>
        </p:blipFill>
        <p:spPr bwMode="auto">
          <a:xfrm>
            <a:off x="0" y="6137275"/>
            <a:ext cx="9144000" cy="720725"/>
          </a:xfrm>
          <a:prstGeom prst="rect">
            <a:avLst/>
          </a:prstGeom>
          <a:noFill/>
          <a:ln w="9525">
            <a:noFill/>
            <a:miter lim="800000"/>
            <a:headEnd/>
            <a:tailEnd/>
          </a:ln>
        </p:spPr>
      </p:pic>
      <p:sp>
        <p:nvSpPr>
          <p:cNvPr id="5" name="Rectangle 7"/>
          <p:cNvSpPr/>
          <p:nvPr/>
        </p:nvSpPr>
        <p:spPr>
          <a:xfrm>
            <a:off x="0" y="0"/>
            <a:ext cx="9142413" cy="61087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6" name="Picture 8" descr="NTL_Logo_Neg.png"/>
          <p:cNvPicPr>
            <a:picLocks noChangeAspect="1"/>
          </p:cNvPicPr>
          <p:nvPr/>
        </p:nvPicPr>
        <p:blipFill>
          <a:blip r:embed="rId3"/>
          <a:srcRect/>
          <a:stretch>
            <a:fillRect/>
          </a:stretch>
        </p:blipFill>
        <p:spPr bwMode="auto">
          <a:xfrm>
            <a:off x="493713" y="6246813"/>
            <a:ext cx="1855787" cy="508000"/>
          </a:xfrm>
          <a:prstGeom prst="rect">
            <a:avLst/>
          </a:prstGeom>
          <a:noFill/>
          <a:ln w="9525">
            <a:noFill/>
            <a:miter lim="800000"/>
            <a:headEnd/>
            <a:tailEnd/>
          </a:ln>
        </p:spPr>
      </p:pic>
      <p:sp>
        <p:nvSpPr>
          <p:cNvPr id="2" name="Title 1"/>
          <p:cNvSpPr>
            <a:spLocks noGrp="1"/>
          </p:cNvSpPr>
          <p:nvPr>
            <p:ph type="title"/>
          </p:nvPr>
        </p:nvSpPr>
        <p:spPr>
          <a:xfrm>
            <a:off x="509588" y="274638"/>
            <a:ext cx="8177212" cy="861747"/>
          </a:xfrm>
        </p:spPr>
        <p:txBody>
          <a:bodyPr>
            <a:normAutofit/>
          </a:bodyPr>
          <a:lstStyle>
            <a:lvl1pPr algn="l">
              <a:defRPr sz="2000" b="1"/>
            </a:lvl1pPr>
          </a:lstStyle>
          <a:p>
            <a:r>
              <a:rPr lang="nb-NO"/>
              <a:t>Click to edit Master title style</a:t>
            </a:r>
            <a:endParaRPr lang="en-US" dirty="0"/>
          </a:p>
        </p:txBody>
      </p:sp>
      <p:sp>
        <p:nvSpPr>
          <p:cNvPr id="3" name="Content Placeholder 2"/>
          <p:cNvSpPr>
            <a:spLocks noGrp="1"/>
          </p:cNvSpPr>
          <p:nvPr>
            <p:ph idx="1"/>
          </p:nvPr>
        </p:nvSpPr>
        <p:spPr>
          <a:xfrm>
            <a:off x="509588" y="1295820"/>
            <a:ext cx="8177211" cy="4398543"/>
          </a:xfrm>
        </p:spPr>
        <p:txBody>
          <a:bodyPr/>
          <a:lstStyle>
            <a:lvl1pPr>
              <a:lnSpc>
                <a:spcPct val="120000"/>
              </a:lnSpc>
              <a:defRPr>
                <a:solidFill>
                  <a:schemeClr val="bg1">
                    <a:lumMod val="95000"/>
                  </a:schemeClr>
                </a:solidFill>
              </a:defRPr>
            </a:lvl1pPr>
            <a:lvl2pPr>
              <a:lnSpc>
                <a:spcPct val="120000"/>
              </a:lnSpc>
              <a:defRPr>
                <a:solidFill>
                  <a:schemeClr val="bg1">
                    <a:lumMod val="95000"/>
                  </a:schemeClr>
                </a:solidFill>
              </a:defRPr>
            </a:lvl2pPr>
            <a:lvl3pPr>
              <a:lnSpc>
                <a:spcPct val="120000"/>
              </a:lnSpc>
              <a:defRPr>
                <a:solidFill>
                  <a:schemeClr val="bg1">
                    <a:lumMod val="95000"/>
                  </a:schemeClr>
                </a:solidFill>
              </a:defRPr>
            </a:lvl3pPr>
            <a:lvl4pPr>
              <a:lnSpc>
                <a:spcPct val="120000"/>
              </a:lnSpc>
              <a:defRPr>
                <a:solidFill>
                  <a:schemeClr val="bg1">
                    <a:lumMod val="95000"/>
                  </a:schemeClr>
                </a:solidFill>
              </a:defRPr>
            </a:lvl4pPr>
            <a:lvl5pPr>
              <a:lnSpc>
                <a:spcPct val="120000"/>
              </a:lnSpc>
              <a:defRPr>
                <a:solidFill>
                  <a:schemeClr val="bg1">
                    <a:lumMod val="95000"/>
                  </a:schemeClr>
                </a:solidFill>
              </a:defRPr>
            </a:lvl5pPr>
          </a:lstStyle>
          <a:p>
            <a:pPr lvl="0"/>
            <a:r>
              <a:rPr lang="nb-NO" dirty="0" err="1"/>
              <a:t>Click</a:t>
            </a:r>
            <a:r>
              <a:rPr lang="nb-NO" dirty="0"/>
              <a:t> to </a:t>
            </a:r>
            <a:r>
              <a:rPr lang="nb-NO" dirty="0" err="1"/>
              <a:t>edit</a:t>
            </a:r>
            <a:r>
              <a:rPr lang="nb-NO" dirty="0"/>
              <a:t> Master </a:t>
            </a:r>
            <a:r>
              <a:rPr lang="nb-NO" dirty="0" err="1"/>
              <a:t>text</a:t>
            </a:r>
            <a:r>
              <a:rPr lang="nb-NO" dirty="0"/>
              <a:t> styles</a:t>
            </a:r>
          </a:p>
          <a:p>
            <a:pPr lvl="1"/>
            <a:r>
              <a:rPr lang="nb-NO" dirty="0"/>
              <a:t>Second </a:t>
            </a:r>
            <a:r>
              <a:rPr lang="nb-NO" dirty="0" err="1"/>
              <a:t>level</a:t>
            </a:r>
            <a:endParaRPr lang="nb-NO" dirty="0"/>
          </a:p>
          <a:p>
            <a:pPr lvl="2"/>
            <a:r>
              <a:rPr lang="nb-NO" dirty="0"/>
              <a:t>Third </a:t>
            </a:r>
            <a:r>
              <a:rPr lang="nb-NO" dirty="0" err="1"/>
              <a:t>level</a:t>
            </a:r>
            <a:endParaRPr lang="nb-NO" dirty="0"/>
          </a:p>
          <a:p>
            <a:pPr lvl="3"/>
            <a:r>
              <a:rPr lang="nb-NO" dirty="0" err="1"/>
              <a:t>Fourth</a:t>
            </a:r>
            <a:r>
              <a:rPr lang="nb-NO" dirty="0"/>
              <a:t> </a:t>
            </a:r>
            <a:r>
              <a:rPr lang="nb-NO" dirty="0" err="1"/>
              <a:t>level</a:t>
            </a:r>
            <a:endParaRPr lang="nb-NO" dirty="0"/>
          </a:p>
          <a:p>
            <a:pPr lvl="4"/>
            <a:r>
              <a:rPr lang="nb-NO" dirty="0"/>
              <a:t>Fifth </a:t>
            </a:r>
            <a:r>
              <a:rPr lang="nb-NO" dirty="0" err="1"/>
              <a:t>level</a:t>
            </a:r>
            <a:endParaRPr lang="en-US" dirty="0"/>
          </a:p>
        </p:txBody>
      </p:sp>
      <p:sp>
        <p:nvSpPr>
          <p:cNvPr id="7" name="Slide Number Placeholder 5"/>
          <p:cNvSpPr>
            <a:spLocks noGrp="1"/>
          </p:cNvSpPr>
          <p:nvPr>
            <p:ph type="sldNum" sz="quarter" idx="10"/>
          </p:nvPr>
        </p:nvSpPr>
        <p:spPr>
          <a:xfrm>
            <a:off x="8277225" y="6364288"/>
            <a:ext cx="738188" cy="365125"/>
          </a:xfrm>
        </p:spPr>
        <p:txBody>
          <a:bodyPr/>
          <a:lstStyle>
            <a:lvl1pPr>
              <a:defRPr b="1">
                <a:solidFill>
                  <a:srgbClr val="F2F2F2"/>
                </a:solidFill>
                <a:latin typeface="Verdana" pitchFamily="34" charset="0"/>
              </a:defRPr>
            </a:lvl1pPr>
          </a:lstStyle>
          <a:p>
            <a:pPr>
              <a:defRPr/>
            </a:pPr>
            <a:fld id="{BCC2FF6B-D6D5-4C40-ABB7-F00FFC49E3BA}" type="slidenum">
              <a:rPr lang="en-US"/>
              <a:pPr>
                <a:defRPr/>
              </a:pPr>
              <a:t>‹#›</a:t>
            </a:fld>
            <a:endParaRPr lang="en-US"/>
          </a:p>
        </p:txBody>
      </p:sp>
      <p:sp>
        <p:nvSpPr>
          <p:cNvPr id="8" name="Date Placeholder 3"/>
          <p:cNvSpPr>
            <a:spLocks noGrp="1"/>
          </p:cNvSpPr>
          <p:nvPr>
            <p:ph type="dt" sz="half" idx="11"/>
          </p:nvPr>
        </p:nvSpPr>
        <p:spPr>
          <a:xfrm>
            <a:off x="6372225" y="6280150"/>
            <a:ext cx="923925" cy="474663"/>
          </a:xfrm>
        </p:spPr>
        <p:txBody>
          <a:bodyPr/>
          <a:lstStyle>
            <a:lvl1pPr algn="r">
              <a:defRPr sz="1100">
                <a:solidFill>
                  <a:srgbClr val="0D0D0D"/>
                </a:solidFill>
              </a:defRPr>
            </a:lvl1pPr>
          </a:lstStyle>
          <a:p>
            <a:pPr>
              <a:defRPr/>
            </a:pPr>
            <a:endParaRPr lang="en-US"/>
          </a:p>
        </p:txBody>
      </p:sp>
      <p:sp>
        <p:nvSpPr>
          <p:cNvPr id="9" name="Footer Placeholder 4"/>
          <p:cNvSpPr>
            <a:spLocks noGrp="1"/>
          </p:cNvSpPr>
          <p:nvPr>
            <p:ph type="ftr" sz="quarter" idx="12"/>
          </p:nvPr>
        </p:nvSpPr>
        <p:spPr>
          <a:xfrm>
            <a:off x="2954338" y="6280150"/>
            <a:ext cx="2660650" cy="449263"/>
          </a:xfrm>
        </p:spPr>
        <p:txBody>
          <a:bodyPr wrap="square" numCol="1" anchorCtr="0" compatLnSpc="1">
            <a:prstTxWarp prst="textNoShape">
              <a:avLst/>
            </a:prstTxWarp>
          </a:bodyPr>
          <a:lstStyle>
            <a:lvl1pPr algn="l" fontAlgn="base">
              <a:spcBef>
                <a:spcPct val="0"/>
              </a:spcBef>
              <a:spcAft>
                <a:spcPct val="0"/>
              </a:spcAft>
              <a:defRPr sz="1100">
                <a:solidFill>
                  <a:srgbClr val="0D0D0D"/>
                </a:solidFill>
                <a:latin typeface="Verdana" pitchFamily="34" charset="0"/>
                <a:ea typeface="Geneva" pitchFamily="123" charset="-128"/>
              </a:defRPr>
            </a:lvl1pPr>
          </a:lstStyle>
          <a:p>
            <a:pPr>
              <a:defRPr/>
            </a:pP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 Delt Innhold">
    <p:spTree>
      <p:nvGrpSpPr>
        <p:cNvPr id="1" name=""/>
        <p:cNvGrpSpPr/>
        <p:nvPr/>
      </p:nvGrpSpPr>
      <p:grpSpPr>
        <a:xfrm>
          <a:off x="0" y="0"/>
          <a:ext cx="0" cy="0"/>
          <a:chOff x="0" y="0"/>
          <a:chExt cx="0" cy="0"/>
        </a:xfrm>
      </p:grpSpPr>
      <p:pic>
        <p:nvPicPr>
          <p:cNvPr id="5" name="Picture 6"/>
          <p:cNvPicPr>
            <a:picLocks noChangeAspect="1"/>
          </p:cNvPicPr>
          <p:nvPr/>
        </p:nvPicPr>
        <p:blipFill>
          <a:blip r:embed="rId2"/>
          <a:srcRect/>
          <a:stretch>
            <a:fillRect/>
          </a:stretch>
        </p:blipFill>
        <p:spPr bwMode="auto">
          <a:xfrm>
            <a:off x="0" y="6137275"/>
            <a:ext cx="9144000" cy="720725"/>
          </a:xfrm>
          <a:prstGeom prst="rect">
            <a:avLst/>
          </a:prstGeom>
          <a:noFill/>
          <a:ln w="9525">
            <a:noFill/>
            <a:miter lim="800000"/>
            <a:headEnd/>
            <a:tailEnd/>
          </a:ln>
        </p:spPr>
      </p:pic>
      <p:sp>
        <p:nvSpPr>
          <p:cNvPr id="6" name="Rectangle 7"/>
          <p:cNvSpPr/>
          <p:nvPr/>
        </p:nvSpPr>
        <p:spPr>
          <a:xfrm>
            <a:off x="0" y="0"/>
            <a:ext cx="9142413" cy="61087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7" name="Picture 8" descr="NTL_Logo_Neg.png"/>
          <p:cNvPicPr>
            <a:picLocks noChangeAspect="1"/>
          </p:cNvPicPr>
          <p:nvPr/>
        </p:nvPicPr>
        <p:blipFill>
          <a:blip r:embed="rId3"/>
          <a:srcRect/>
          <a:stretch>
            <a:fillRect/>
          </a:stretch>
        </p:blipFill>
        <p:spPr bwMode="auto">
          <a:xfrm>
            <a:off x="493713" y="6246813"/>
            <a:ext cx="1855787" cy="508000"/>
          </a:xfrm>
          <a:prstGeom prst="rect">
            <a:avLst/>
          </a:prstGeom>
          <a:noFill/>
          <a:ln w="9525">
            <a:noFill/>
            <a:miter lim="800000"/>
            <a:headEnd/>
            <a:tailEnd/>
          </a:ln>
        </p:spPr>
      </p:pic>
      <p:sp>
        <p:nvSpPr>
          <p:cNvPr id="3" name="Content Placeholder 2"/>
          <p:cNvSpPr>
            <a:spLocks noGrp="1"/>
          </p:cNvSpPr>
          <p:nvPr>
            <p:ph sz="half" idx="1"/>
          </p:nvPr>
        </p:nvSpPr>
        <p:spPr>
          <a:xfrm>
            <a:off x="509588" y="1282700"/>
            <a:ext cx="3986212" cy="4411663"/>
          </a:xfrm>
        </p:spPr>
        <p:txBody>
          <a:bodyPr>
            <a:normAutofit/>
          </a:bodyPr>
          <a:lstStyle>
            <a:lvl1pPr>
              <a:lnSpc>
                <a:spcPct val="120000"/>
              </a:lnSpc>
              <a:defRPr sz="1600"/>
            </a:lvl1pPr>
            <a:lvl2pPr>
              <a:lnSpc>
                <a:spcPct val="120000"/>
              </a:lnSpc>
              <a:defRPr sz="1400"/>
            </a:lvl2pPr>
            <a:lvl3pPr>
              <a:lnSpc>
                <a:spcPct val="120000"/>
              </a:lnSpc>
              <a:defRPr sz="1200"/>
            </a:lvl3pPr>
            <a:lvl4pPr>
              <a:lnSpc>
                <a:spcPct val="120000"/>
              </a:lnSpc>
              <a:defRPr sz="1100"/>
            </a:lvl4pPr>
            <a:lvl5pPr>
              <a:lnSpc>
                <a:spcPct val="120000"/>
              </a:lnSpc>
              <a:defRPr sz="1100"/>
            </a:lvl5pPr>
            <a:lvl6pPr>
              <a:defRPr sz="1800"/>
            </a:lvl6pPr>
            <a:lvl7pPr>
              <a:defRPr sz="1800"/>
            </a:lvl7pPr>
            <a:lvl8pPr>
              <a:defRPr sz="1800"/>
            </a:lvl8pPr>
            <a:lvl9pPr>
              <a:defRPr sz="1800"/>
            </a:lvl9pPr>
          </a:lstStyle>
          <a:p>
            <a:pPr lvl="0"/>
            <a:r>
              <a:rPr lang="nb-NO" dirty="0" err="1"/>
              <a:t>Click</a:t>
            </a:r>
            <a:r>
              <a:rPr lang="nb-NO" dirty="0"/>
              <a:t> to </a:t>
            </a:r>
            <a:r>
              <a:rPr lang="nb-NO" dirty="0" err="1"/>
              <a:t>edit</a:t>
            </a:r>
            <a:r>
              <a:rPr lang="nb-NO" dirty="0"/>
              <a:t> Master </a:t>
            </a:r>
            <a:r>
              <a:rPr lang="nb-NO" dirty="0" err="1"/>
              <a:t>text</a:t>
            </a:r>
            <a:r>
              <a:rPr lang="nb-NO" dirty="0"/>
              <a:t> styles</a:t>
            </a:r>
          </a:p>
          <a:p>
            <a:pPr lvl="1"/>
            <a:r>
              <a:rPr lang="nb-NO" dirty="0"/>
              <a:t>Second </a:t>
            </a:r>
            <a:r>
              <a:rPr lang="nb-NO" dirty="0" err="1"/>
              <a:t>level</a:t>
            </a:r>
            <a:endParaRPr lang="nb-NO" dirty="0"/>
          </a:p>
          <a:p>
            <a:pPr lvl="2"/>
            <a:r>
              <a:rPr lang="nb-NO" dirty="0"/>
              <a:t>Third </a:t>
            </a:r>
            <a:r>
              <a:rPr lang="nb-NO" dirty="0" err="1"/>
              <a:t>level</a:t>
            </a:r>
            <a:endParaRPr lang="nb-NO" dirty="0"/>
          </a:p>
          <a:p>
            <a:pPr lvl="3"/>
            <a:r>
              <a:rPr lang="nb-NO" dirty="0" err="1"/>
              <a:t>Fourth</a:t>
            </a:r>
            <a:r>
              <a:rPr lang="nb-NO" dirty="0"/>
              <a:t> </a:t>
            </a:r>
            <a:r>
              <a:rPr lang="nb-NO" dirty="0" err="1"/>
              <a:t>level</a:t>
            </a:r>
            <a:endParaRPr lang="nb-NO" dirty="0"/>
          </a:p>
          <a:p>
            <a:pPr lvl="4"/>
            <a:r>
              <a:rPr lang="nb-NO" dirty="0"/>
              <a:t>Fifth </a:t>
            </a:r>
            <a:r>
              <a:rPr lang="nb-NO" dirty="0" err="1"/>
              <a:t>level</a:t>
            </a:r>
            <a:endParaRPr lang="en-US" dirty="0"/>
          </a:p>
        </p:txBody>
      </p:sp>
      <p:sp>
        <p:nvSpPr>
          <p:cNvPr id="13" name="Title 1"/>
          <p:cNvSpPr>
            <a:spLocks noGrp="1"/>
          </p:cNvSpPr>
          <p:nvPr>
            <p:ph type="title"/>
          </p:nvPr>
        </p:nvSpPr>
        <p:spPr>
          <a:xfrm>
            <a:off x="509588" y="274638"/>
            <a:ext cx="8181975" cy="861747"/>
          </a:xfrm>
        </p:spPr>
        <p:txBody>
          <a:bodyPr>
            <a:normAutofit/>
          </a:bodyPr>
          <a:lstStyle>
            <a:lvl1pPr algn="l">
              <a:defRPr sz="2000" b="1"/>
            </a:lvl1pPr>
          </a:lstStyle>
          <a:p>
            <a:r>
              <a:rPr lang="nb-NO"/>
              <a:t>Click to edit Master title style</a:t>
            </a:r>
            <a:endParaRPr lang="en-US" dirty="0"/>
          </a:p>
        </p:txBody>
      </p:sp>
      <p:sp>
        <p:nvSpPr>
          <p:cNvPr id="14" name="Content Placeholder 2"/>
          <p:cNvSpPr>
            <a:spLocks noGrp="1"/>
          </p:cNvSpPr>
          <p:nvPr>
            <p:ph sz="half" idx="13"/>
          </p:nvPr>
        </p:nvSpPr>
        <p:spPr>
          <a:xfrm>
            <a:off x="4670699" y="1282700"/>
            <a:ext cx="4020864" cy="4411663"/>
          </a:xfrm>
        </p:spPr>
        <p:txBody>
          <a:bodyPr>
            <a:normAutofit/>
          </a:bodyPr>
          <a:lstStyle>
            <a:lvl1pPr>
              <a:lnSpc>
                <a:spcPct val="120000"/>
              </a:lnSpc>
              <a:defRPr sz="1600"/>
            </a:lvl1pPr>
            <a:lvl2pPr>
              <a:lnSpc>
                <a:spcPct val="120000"/>
              </a:lnSpc>
              <a:defRPr sz="1400"/>
            </a:lvl2pPr>
            <a:lvl3pPr>
              <a:lnSpc>
                <a:spcPct val="120000"/>
              </a:lnSpc>
              <a:defRPr sz="1200"/>
            </a:lvl3pPr>
            <a:lvl4pPr>
              <a:lnSpc>
                <a:spcPct val="120000"/>
              </a:lnSpc>
              <a:defRPr sz="1100"/>
            </a:lvl4pPr>
            <a:lvl5pPr>
              <a:lnSpc>
                <a:spcPct val="120000"/>
              </a:lnSpc>
              <a:defRPr sz="1100"/>
            </a:lvl5pPr>
            <a:lvl6pPr>
              <a:defRPr sz="1800"/>
            </a:lvl6pPr>
            <a:lvl7pPr>
              <a:defRPr sz="1800"/>
            </a:lvl7pPr>
            <a:lvl8pPr>
              <a:defRPr sz="1800"/>
            </a:lvl8pPr>
            <a:lvl9pPr>
              <a:defRPr sz="1800"/>
            </a:lvl9pPr>
          </a:lstStyle>
          <a:p>
            <a:pPr lvl="0"/>
            <a:r>
              <a:rPr lang="nb-NO"/>
              <a:t>Click to edit Master text styles</a:t>
            </a:r>
          </a:p>
          <a:p>
            <a:pPr lvl="1"/>
            <a:r>
              <a:rPr lang="nb-NO"/>
              <a:t>Second level</a:t>
            </a:r>
          </a:p>
          <a:p>
            <a:pPr lvl="2"/>
            <a:r>
              <a:rPr lang="nb-NO"/>
              <a:t>Third level</a:t>
            </a:r>
          </a:p>
          <a:p>
            <a:pPr lvl="3"/>
            <a:r>
              <a:rPr lang="nb-NO"/>
              <a:t>Fourth level</a:t>
            </a:r>
          </a:p>
          <a:p>
            <a:pPr lvl="4"/>
            <a:r>
              <a:rPr lang="nb-NO"/>
              <a:t>Fifth level</a:t>
            </a:r>
            <a:endParaRPr lang="en-US" dirty="0"/>
          </a:p>
        </p:txBody>
      </p:sp>
      <p:sp>
        <p:nvSpPr>
          <p:cNvPr id="8" name="Date Placeholder 3"/>
          <p:cNvSpPr>
            <a:spLocks noGrp="1"/>
          </p:cNvSpPr>
          <p:nvPr>
            <p:ph type="dt" sz="half" idx="14"/>
          </p:nvPr>
        </p:nvSpPr>
        <p:spPr>
          <a:xfrm>
            <a:off x="6453188" y="6280150"/>
            <a:ext cx="923925" cy="474663"/>
          </a:xfrm>
        </p:spPr>
        <p:txBody>
          <a:bodyPr/>
          <a:lstStyle>
            <a:lvl1pPr algn="r">
              <a:defRPr sz="1100">
                <a:solidFill>
                  <a:srgbClr val="0D0D0D"/>
                </a:solidFill>
              </a:defRPr>
            </a:lvl1pPr>
          </a:lstStyle>
          <a:p>
            <a:pPr>
              <a:defRPr/>
            </a:pPr>
            <a:endParaRPr lang="en-US"/>
          </a:p>
        </p:txBody>
      </p:sp>
      <p:sp>
        <p:nvSpPr>
          <p:cNvPr id="9" name="Footer Placeholder 4"/>
          <p:cNvSpPr>
            <a:spLocks noGrp="1"/>
          </p:cNvSpPr>
          <p:nvPr>
            <p:ph type="ftr" sz="quarter" idx="15"/>
          </p:nvPr>
        </p:nvSpPr>
        <p:spPr>
          <a:xfrm>
            <a:off x="2954338" y="6280150"/>
            <a:ext cx="2660650" cy="449263"/>
          </a:xfrm>
        </p:spPr>
        <p:txBody>
          <a:bodyPr wrap="square" numCol="1" anchorCtr="0" compatLnSpc="1">
            <a:prstTxWarp prst="textNoShape">
              <a:avLst/>
            </a:prstTxWarp>
          </a:bodyPr>
          <a:lstStyle>
            <a:lvl1pPr algn="l" fontAlgn="base">
              <a:spcBef>
                <a:spcPct val="0"/>
              </a:spcBef>
              <a:spcAft>
                <a:spcPct val="0"/>
              </a:spcAft>
              <a:defRPr sz="1100">
                <a:solidFill>
                  <a:srgbClr val="0D0D0D"/>
                </a:solidFill>
                <a:latin typeface="Verdana" pitchFamily="34" charset="0"/>
                <a:ea typeface="Geneva" pitchFamily="123" charset="-128"/>
              </a:defRPr>
            </a:lvl1pPr>
          </a:lstStyle>
          <a:p>
            <a:pPr>
              <a:defRPr/>
            </a:pPr>
            <a:endParaRPr lang="en-US"/>
          </a:p>
        </p:txBody>
      </p:sp>
      <p:sp>
        <p:nvSpPr>
          <p:cNvPr id="10" name="Slide Number Placeholder 5"/>
          <p:cNvSpPr>
            <a:spLocks noGrp="1"/>
          </p:cNvSpPr>
          <p:nvPr>
            <p:ph type="sldNum" sz="quarter" idx="16"/>
          </p:nvPr>
        </p:nvSpPr>
        <p:spPr>
          <a:xfrm>
            <a:off x="8277225" y="6364288"/>
            <a:ext cx="738188" cy="365125"/>
          </a:xfrm>
        </p:spPr>
        <p:txBody>
          <a:bodyPr/>
          <a:lstStyle>
            <a:lvl1pPr>
              <a:defRPr b="1">
                <a:solidFill>
                  <a:srgbClr val="F2F2F2"/>
                </a:solidFill>
                <a:latin typeface="Verdana" pitchFamily="34" charset="0"/>
              </a:defRPr>
            </a:lvl1pPr>
          </a:lstStyle>
          <a:p>
            <a:pPr>
              <a:defRPr/>
            </a:pPr>
            <a:fld id="{FB70B85F-A3DE-48E0-B630-3AE5050F530A}"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tort Innhod">
    <p:spTree>
      <p:nvGrpSpPr>
        <p:cNvPr id="1" name=""/>
        <p:cNvGrpSpPr/>
        <p:nvPr/>
      </p:nvGrpSpPr>
      <p:grpSpPr>
        <a:xfrm>
          <a:off x="0" y="0"/>
          <a:ext cx="0" cy="0"/>
          <a:chOff x="0" y="0"/>
          <a:chExt cx="0" cy="0"/>
        </a:xfrm>
      </p:grpSpPr>
      <p:pic>
        <p:nvPicPr>
          <p:cNvPr id="4" name="Picture 6"/>
          <p:cNvPicPr>
            <a:picLocks noChangeAspect="1"/>
          </p:cNvPicPr>
          <p:nvPr/>
        </p:nvPicPr>
        <p:blipFill>
          <a:blip r:embed="rId2"/>
          <a:srcRect/>
          <a:stretch>
            <a:fillRect/>
          </a:stretch>
        </p:blipFill>
        <p:spPr bwMode="auto">
          <a:xfrm>
            <a:off x="0" y="6137275"/>
            <a:ext cx="9144000" cy="720725"/>
          </a:xfrm>
          <a:prstGeom prst="rect">
            <a:avLst/>
          </a:prstGeom>
          <a:noFill/>
          <a:ln w="9525">
            <a:noFill/>
            <a:miter lim="800000"/>
            <a:headEnd/>
            <a:tailEnd/>
          </a:ln>
        </p:spPr>
      </p:pic>
      <p:sp>
        <p:nvSpPr>
          <p:cNvPr id="5" name="Rectangle 7"/>
          <p:cNvSpPr/>
          <p:nvPr/>
        </p:nvSpPr>
        <p:spPr>
          <a:xfrm>
            <a:off x="0" y="0"/>
            <a:ext cx="9142413" cy="61087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7" name="Picture 8" descr="NTL_Logo_Neg.png"/>
          <p:cNvPicPr>
            <a:picLocks noChangeAspect="1"/>
          </p:cNvPicPr>
          <p:nvPr/>
        </p:nvPicPr>
        <p:blipFill>
          <a:blip r:embed="rId3"/>
          <a:srcRect/>
          <a:stretch>
            <a:fillRect/>
          </a:stretch>
        </p:blipFill>
        <p:spPr bwMode="auto">
          <a:xfrm>
            <a:off x="493713" y="6246813"/>
            <a:ext cx="1855787" cy="508000"/>
          </a:xfrm>
          <a:prstGeom prst="rect">
            <a:avLst/>
          </a:prstGeom>
          <a:noFill/>
          <a:ln w="9525">
            <a:noFill/>
            <a:miter lim="800000"/>
            <a:headEnd/>
            <a:tailEnd/>
          </a:ln>
        </p:spPr>
      </p:pic>
      <p:sp>
        <p:nvSpPr>
          <p:cNvPr id="2" name="Title 1"/>
          <p:cNvSpPr>
            <a:spLocks noGrp="1"/>
          </p:cNvSpPr>
          <p:nvPr>
            <p:ph type="title"/>
          </p:nvPr>
        </p:nvSpPr>
        <p:spPr>
          <a:xfrm>
            <a:off x="509588" y="271463"/>
            <a:ext cx="8181975" cy="862012"/>
          </a:xfrm>
        </p:spPr>
        <p:txBody>
          <a:bodyPr>
            <a:normAutofit/>
          </a:bodyPr>
          <a:lstStyle>
            <a:lvl1pPr algn="l">
              <a:defRPr sz="2000" b="1"/>
            </a:lvl1pPr>
          </a:lstStyle>
          <a:p>
            <a:r>
              <a:rPr lang="nb-NO"/>
              <a:t>Click to edit Master title style</a:t>
            </a:r>
            <a:endParaRPr lang="en-US" dirty="0"/>
          </a:p>
        </p:txBody>
      </p:sp>
      <p:sp>
        <p:nvSpPr>
          <p:cNvPr id="6" name="Content Placeholder 5"/>
          <p:cNvSpPr>
            <a:spLocks noGrp="1"/>
          </p:cNvSpPr>
          <p:nvPr>
            <p:ph sz="quarter" idx="4"/>
          </p:nvPr>
        </p:nvSpPr>
        <p:spPr>
          <a:xfrm>
            <a:off x="509588" y="1282700"/>
            <a:ext cx="8181975" cy="4411663"/>
          </a:xfrm>
        </p:spPr>
        <p:txBody>
          <a:bodyPr>
            <a:normAutofit/>
          </a:bodyPr>
          <a:lstStyle>
            <a:lvl1pPr>
              <a:defRPr sz="1600"/>
            </a:lvl1pPr>
            <a:lvl2pPr>
              <a:defRPr sz="1400"/>
            </a:lvl2pPr>
            <a:lvl3pPr>
              <a:defRPr sz="1200"/>
            </a:lvl3pPr>
            <a:lvl4pPr>
              <a:defRPr sz="1100"/>
            </a:lvl4pPr>
            <a:lvl5pPr>
              <a:defRPr sz="1100"/>
            </a:lvl5pPr>
            <a:lvl6pPr>
              <a:defRPr sz="1600"/>
            </a:lvl6pPr>
            <a:lvl7pPr>
              <a:defRPr sz="1600"/>
            </a:lvl7pPr>
            <a:lvl8pPr>
              <a:defRPr sz="1600"/>
            </a:lvl8pPr>
            <a:lvl9pPr>
              <a:defRPr sz="1600"/>
            </a:lvl9pPr>
          </a:lstStyle>
          <a:p>
            <a:pPr lvl="0"/>
            <a:r>
              <a:rPr lang="nb-NO"/>
              <a:t>Click to edit Master text styles</a:t>
            </a:r>
          </a:p>
          <a:p>
            <a:pPr lvl="1"/>
            <a:r>
              <a:rPr lang="nb-NO"/>
              <a:t>Second level</a:t>
            </a:r>
          </a:p>
          <a:p>
            <a:pPr lvl="2"/>
            <a:r>
              <a:rPr lang="nb-NO"/>
              <a:t>Third level</a:t>
            </a:r>
          </a:p>
          <a:p>
            <a:pPr lvl="3"/>
            <a:r>
              <a:rPr lang="nb-NO"/>
              <a:t>Fourth level</a:t>
            </a:r>
          </a:p>
          <a:p>
            <a:pPr lvl="4"/>
            <a:r>
              <a:rPr lang="nb-NO"/>
              <a:t>Fifth level</a:t>
            </a:r>
            <a:endParaRPr lang="en-US" dirty="0"/>
          </a:p>
        </p:txBody>
      </p:sp>
      <p:sp>
        <p:nvSpPr>
          <p:cNvPr id="8" name="Date Placeholder 3"/>
          <p:cNvSpPr>
            <a:spLocks noGrp="1"/>
          </p:cNvSpPr>
          <p:nvPr>
            <p:ph type="dt" sz="half" idx="10"/>
          </p:nvPr>
        </p:nvSpPr>
        <p:spPr>
          <a:xfrm>
            <a:off x="6453188" y="6280150"/>
            <a:ext cx="923925" cy="474663"/>
          </a:xfrm>
        </p:spPr>
        <p:txBody>
          <a:bodyPr/>
          <a:lstStyle>
            <a:lvl1pPr algn="r">
              <a:defRPr sz="1100">
                <a:solidFill>
                  <a:srgbClr val="0D0D0D"/>
                </a:solidFill>
              </a:defRPr>
            </a:lvl1pPr>
          </a:lstStyle>
          <a:p>
            <a:pPr>
              <a:defRPr/>
            </a:pPr>
            <a:endParaRPr lang="en-US"/>
          </a:p>
        </p:txBody>
      </p:sp>
      <p:sp>
        <p:nvSpPr>
          <p:cNvPr id="9" name="Footer Placeholder 4"/>
          <p:cNvSpPr>
            <a:spLocks noGrp="1"/>
          </p:cNvSpPr>
          <p:nvPr>
            <p:ph type="ftr" sz="quarter" idx="11"/>
          </p:nvPr>
        </p:nvSpPr>
        <p:spPr>
          <a:xfrm>
            <a:off x="2954338" y="6280150"/>
            <a:ext cx="2660650" cy="449263"/>
          </a:xfrm>
        </p:spPr>
        <p:txBody>
          <a:bodyPr wrap="square" numCol="1" anchorCtr="0" compatLnSpc="1">
            <a:prstTxWarp prst="textNoShape">
              <a:avLst/>
            </a:prstTxWarp>
          </a:bodyPr>
          <a:lstStyle>
            <a:lvl1pPr algn="l" fontAlgn="base">
              <a:spcBef>
                <a:spcPct val="0"/>
              </a:spcBef>
              <a:spcAft>
                <a:spcPct val="0"/>
              </a:spcAft>
              <a:defRPr sz="1100">
                <a:solidFill>
                  <a:srgbClr val="0D0D0D"/>
                </a:solidFill>
                <a:latin typeface="Verdana" pitchFamily="34" charset="0"/>
                <a:ea typeface="Geneva" pitchFamily="123" charset="-128"/>
              </a:defRPr>
            </a:lvl1pPr>
          </a:lstStyle>
          <a:p>
            <a:pPr>
              <a:defRPr/>
            </a:pPr>
            <a:endParaRPr lang="en-US"/>
          </a:p>
        </p:txBody>
      </p:sp>
      <p:sp>
        <p:nvSpPr>
          <p:cNvPr id="10" name="Slide Number Placeholder 5"/>
          <p:cNvSpPr>
            <a:spLocks noGrp="1"/>
          </p:cNvSpPr>
          <p:nvPr>
            <p:ph type="sldNum" sz="quarter" idx="12"/>
          </p:nvPr>
        </p:nvSpPr>
        <p:spPr>
          <a:xfrm>
            <a:off x="8277225" y="6364288"/>
            <a:ext cx="738188" cy="365125"/>
          </a:xfrm>
        </p:spPr>
        <p:txBody>
          <a:bodyPr/>
          <a:lstStyle>
            <a:lvl1pPr>
              <a:defRPr b="1">
                <a:solidFill>
                  <a:srgbClr val="F2F2F2"/>
                </a:solidFill>
                <a:latin typeface="Verdana" pitchFamily="34" charset="0"/>
              </a:defRPr>
            </a:lvl1pPr>
          </a:lstStyle>
          <a:p>
            <a:pPr>
              <a:defRPr/>
            </a:pPr>
            <a:fld id="{513950BC-D7D4-42CB-8ED0-7D9FE0DADB4C}"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Bilde Slide, Stort">
    <p:spTree>
      <p:nvGrpSpPr>
        <p:cNvPr id="1" name=""/>
        <p:cNvGrpSpPr/>
        <p:nvPr/>
      </p:nvGrpSpPr>
      <p:grpSpPr>
        <a:xfrm>
          <a:off x="0" y="0"/>
          <a:ext cx="0" cy="0"/>
          <a:chOff x="0" y="0"/>
          <a:chExt cx="0" cy="0"/>
        </a:xfrm>
      </p:grpSpPr>
      <p:pic>
        <p:nvPicPr>
          <p:cNvPr id="3" name="Picture 6"/>
          <p:cNvPicPr>
            <a:picLocks noChangeAspect="1"/>
          </p:cNvPicPr>
          <p:nvPr/>
        </p:nvPicPr>
        <p:blipFill>
          <a:blip r:embed="rId2"/>
          <a:srcRect/>
          <a:stretch>
            <a:fillRect/>
          </a:stretch>
        </p:blipFill>
        <p:spPr bwMode="auto">
          <a:xfrm>
            <a:off x="0" y="6137275"/>
            <a:ext cx="9144000" cy="720725"/>
          </a:xfrm>
          <a:prstGeom prst="rect">
            <a:avLst/>
          </a:prstGeom>
          <a:noFill/>
          <a:ln w="9525">
            <a:noFill/>
            <a:miter lim="800000"/>
            <a:headEnd/>
            <a:tailEnd/>
          </a:ln>
        </p:spPr>
      </p:pic>
      <p:sp>
        <p:nvSpPr>
          <p:cNvPr id="4" name="Rectangle 7"/>
          <p:cNvSpPr/>
          <p:nvPr/>
        </p:nvSpPr>
        <p:spPr>
          <a:xfrm>
            <a:off x="0" y="0"/>
            <a:ext cx="9142413" cy="61087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5" name="Picture 8" descr="NTL_Logo_Neg.png"/>
          <p:cNvPicPr>
            <a:picLocks noChangeAspect="1"/>
          </p:cNvPicPr>
          <p:nvPr/>
        </p:nvPicPr>
        <p:blipFill>
          <a:blip r:embed="rId3"/>
          <a:srcRect/>
          <a:stretch>
            <a:fillRect/>
          </a:stretch>
        </p:blipFill>
        <p:spPr bwMode="auto">
          <a:xfrm>
            <a:off x="493713" y="6246813"/>
            <a:ext cx="1855787" cy="508000"/>
          </a:xfrm>
          <a:prstGeom prst="rect">
            <a:avLst/>
          </a:prstGeom>
          <a:noFill/>
          <a:ln w="9525">
            <a:noFill/>
            <a:miter lim="800000"/>
            <a:headEnd/>
            <a:tailEnd/>
          </a:ln>
        </p:spPr>
      </p:pic>
      <p:sp>
        <p:nvSpPr>
          <p:cNvPr id="18" name="Content Placeholder 5"/>
          <p:cNvSpPr>
            <a:spLocks noGrp="1"/>
          </p:cNvSpPr>
          <p:nvPr>
            <p:ph sz="quarter" idx="4"/>
          </p:nvPr>
        </p:nvSpPr>
        <p:spPr>
          <a:xfrm>
            <a:off x="2" y="0"/>
            <a:ext cx="9142411" cy="609971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b-NO"/>
              <a:t>Click to edit Master text styles</a:t>
            </a:r>
          </a:p>
        </p:txBody>
      </p:sp>
      <p:sp>
        <p:nvSpPr>
          <p:cNvPr id="6" name="Date Placeholder 3"/>
          <p:cNvSpPr>
            <a:spLocks noGrp="1"/>
          </p:cNvSpPr>
          <p:nvPr>
            <p:ph type="dt" sz="half" idx="10"/>
          </p:nvPr>
        </p:nvSpPr>
        <p:spPr>
          <a:xfrm>
            <a:off x="6453188" y="6280150"/>
            <a:ext cx="923925" cy="474663"/>
          </a:xfrm>
        </p:spPr>
        <p:txBody>
          <a:bodyPr/>
          <a:lstStyle>
            <a:lvl1pPr algn="r">
              <a:defRPr sz="1100">
                <a:solidFill>
                  <a:srgbClr val="0D0D0D"/>
                </a:solidFill>
              </a:defRPr>
            </a:lvl1pPr>
          </a:lstStyle>
          <a:p>
            <a:pPr>
              <a:defRPr/>
            </a:pPr>
            <a:endParaRPr lang="en-US"/>
          </a:p>
        </p:txBody>
      </p:sp>
      <p:sp>
        <p:nvSpPr>
          <p:cNvPr id="7" name="Footer Placeholder 4"/>
          <p:cNvSpPr>
            <a:spLocks noGrp="1"/>
          </p:cNvSpPr>
          <p:nvPr>
            <p:ph type="ftr" sz="quarter" idx="11"/>
          </p:nvPr>
        </p:nvSpPr>
        <p:spPr>
          <a:xfrm>
            <a:off x="2954338" y="6280150"/>
            <a:ext cx="2660650" cy="449263"/>
          </a:xfrm>
        </p:spPr>
        <p:txBody>
          <a:bodyPr wrap="square" numCol="1" anchorCtr="0" compatLnSpc="1">
            <a:prstTxWarp prst="textNoShape">
              <a:avLst/>
            </a:prstTxWarp>
          </a:bodyPr>
          <a:lstStyle>
            <a:lvl1pPr algn="l" fontAlgn="base">
              <a:spcBef>
                <a:spcPct val="0"/>
              </a:spcBef>
              <a:spcAft>
                <a:spcPct val="0"/>
              </a:spcAft>
              <a:defRPr sz="1100">
                <a:solidFill>
                  <a:srgbClr val="0D0D0D"/>
                </a:solidFill>
                <a:latin typeface="Verdana" pitchFamily="34" charset="0"/>
                <a:ea typeface="Geneva" pitchFamily="123" charset="-128"/>
              </a:defRPr>
            </a:lvl1pPr>
          </a:lstStyle>
          <a:p>
            <a:pPr>
              <a:defRPr/>
            </a:pPr>
            <a:endParaRPr lang="en-US"/>
          </a:p>
        </p:txBody>
      </p:sp>
      <p:sp>
        <p:nvSpPr>
          <p:cNvPr id="8" name="Slide Number Placeholder 5"/>
          <p:cNvSpPr>
            <a:spLocks noGrp="1"/>
          </p:cNvSpPr>
          <p:nvPr>
            <p:ph type="sldNum" sz="quarter" idx="12"/>
          </p:nvPr>
        </p:nvSpPr>
        <p:spPr>
          <a:xfrm>
            <a:off x="8277225" y="6364288"/>
            <a:ext cx="738188" cy="365125"/>
          </a:xfrm>
        </p:spPr>
        <p:txBody>
          <a:bodyPr/>
          <a:lstStyle>
            <a:lvl1pPr>
              <a:defRPr b="1">
                <a:solidFill>
                  <a:srgbClr val="F2F2F2"/>
                </a:solidFill>
                <a:latin typeface="Verdana" pitchFamily="34" charset="0"/>
              </a:defRPr>
            </a:lvl1pPr>
          </a:lstStyle>
          <a:p>
            <a:pPr>
              <a:defRPr/>
            </a:pPr>
            <a:fld id="{5A9A89DB-D49F-4C5B-8A30-CED7F5DF9067}" type="slidenum">
              <a:rPr lang="en-US"/>
              <a:pPr>
                <a:defRPr/>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Diagram Slide">
    <p:spTree>
      <p:nvGrpSpPr>
        <p:cNvPr id="1" name=""/>
        <p:cNvGrpSpPr/>
        <p:nvPr/>
      </p:nvGrpSpPr>
      <p:grpSpPr>
        <a:xfrm>
          <a:off x="0" y="0"/>
          <a:ext cx="0" cy="0"/>
          <a:chOff x="0" y="0"/>
          <a:chExt cx="0" cy="0"/>
        </a:xfrm>
      </p:grpSpPr>
      <p:pic>
        <p:nvPicPr>
          <p:cNvPr id="4" name="Picture 6"/>
          <p:cNvPicPr>
            <a:picLocks noChangeAspect="1"/>
          </p:cNvPicPr>
          <p:nvPr/>
        </p:nvPicPr>
        <p:blipFill>
          <a:blip r:embed="rId2"/>
          <a:srcRect/>
          <a:stretch>
            <a:fillRect/>
          </a:stretch>
        </p:blipFill>
        <p:spPr bwMode="auto">
          <a:xfrm>
            <a:off x="0" y="6137275"/>
            <a:ext cx="9144000" cy="720725"/>
          </a:xfrm>
          <a:prstGeom prst="rect">
            <a:avLst/>
          </a:prstGeom>
          <a:noFill/>
          <a:ln w="9525">
            <a:noFill/>
            <a:miter lim="800000"/>
            <a:headEnd/>
            <a:tailEnd/>
          </a:ln>
        </p:spPr>
      </p:pic>
      <p:sp>
        <p:nvSpPr>
          <p:cNvPr id="5" name="Rectangle 7"/>
          <p:cNvSpPr/>
          <p:nvPr/>
        </p:nvSpPr>
        <p:spPr>
          <a:xfrm>
            <a:off x="0" y="0"/>
            <a:ext cx="9142413" cy="61087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6" name="Picture 8" descr="NTL_Logo_Neg.png"/>
          <p:cNvPicPr>
            <a:picLocks noChangeAspect="1"/>
          </p:cNvPicPr>
          <p:nvPr/>
        </p:nvPicPr>
        <p:blipFill>
          <a:blip r:embed="rId3"/>
          <a:srcRect/>
          <a:stretch>
            <a:fillRect/>
          </a:stretch>
        </p:blipFill>
        <p:spPr bwMode="auto">
          <a:xfrm>
            <a:off x="493713" y="6246813"/>
            <a:ext cx="1855787" cy="508000"/>
          </a:xfrm>
          <a:prstGeom prst="rect">
            <a:avLst/>
          </a:prstGeom>
          <a:noFill/>
          <a:ln w="9525">
            <a:noFill/>
            <a:miter lim="800000"/>
            <a:headEnd/>
            <a:tailEnd/>
          </a:ln>
        </p:spPr>
      </p:pic>
      <p:sp>
        <p:nvSpPr>
          <p:cNvPr id="2" name="Title 1"/>
          <p:cNvSpPr>
            <a:spLocks noGrp="1"/>
          </p:cNvSpPr>
          <p:nvPr>
            <p:ph type="title"/>
          </p:nvPr>
        </p:nvSpPr>
        <p:spPr>
          <a:xfrm>
            <a:off x="509588" y="271463"/>
            <a:ext cx="8255000" cy="862012"/>
          </a:xfrm>
        </p:spPr>
        <p:txBody>
          <a:bodyPr>
            <a:normAutofit/>
          </a:bodyPr>
          <a:lstStyle>
            <a:lvl1pPr algn="l">
              <a:defRPr sz="2000" b="1"/>
            </a:lvl1pPr>
          </a:lstStyle>
          <a:p>
            <a:r>
              <a:rPr lang="nb-NO"/>
              <a:t>Click to edit Master title style</a:t>
            </a:r>
            <a:endParaRPr lang="en-US" dirty="0"/>
          </a:p>
        </p:txBody>
      </p:sp>
      <p:sp>
        <p:nvSpPr>
          <p:cNvPr id="7" name="Chart Placeholder 6"/>
          <p:cNvSpPr>
            <a:spLocks noGrp="1"/>
          </p:cNvSpPr>
          <p:nvPr>
            <p:ph type="chart" sz="quarter" idx="13"/>
          </p:nvPr>
        </p:nvSpPr>
        <p:spPr>
          <a:xfrm>
            <a:off x="509588" y="1293495"/>
            <a:ext cx="8270875" cy="4400868"/>
          </a:xfrm>
        </p:spPr>
        <p:txBody>
          <a:bodyPr rtlCol="0">
            <a:normAutofit/>
          </a:bodyPr>
          <a:lstStyle/>
          <a:p>
            <a:pPr lvl="0"/>
            <a:r>
              <a:rPr lang="nb-NO" noProof="0"/>
              <a:t>Click icon to add chart</a:t>
            </a:r>
            <a:endParaRPr lang="en-US" noProof="0"/>
          </a:p>
        </p:txBody>
      </p:sp>
      <p:sp>
        <p:nvSpPr>
          <p:cNvPr id="8" name="Slide Number Placeholder 5"/>
          <p:cNvSpPr>
            <a:spLocks noGrp="1"/>
          </p:cNvSpPr>
          <p:nvPr>
            <p:ph type="sldNum" sz="quarter" idx="14"/>
          </p:nvPr>
        </p:nvSpPr>
        <p:spPr>
          <a:xfrm>
            <a:off x="8277225" y="6364288"/>
            <a:ext cx="738188" cy="365125"/>
          </a:xfrm>
        </p:spPr>
        <p:txBody>
          <a:bodyPr/>
          <a:lstStyle>
            <a:lvl1pPr>
              <a:defRPr b="1">
                <a:solidFill>
                  <a:srgbClr val="F2F2F2"/>
                </a:solidFill>
                <a:latin typeface="Verdana" pitchFamily="34" charset="0"/>
              </a:defRPr>
            </a:lvl1pPr>
          </a:lstStyle>
          <a:p>
            <a:pPr>
              <a:defRPr/>
            </a:pPr>
            <a:fld id="{2D2435F0-9FB9-49F4-8B77-740033D33404}" type="slidenum">
              <a:rPr lang="en-US"/>
              <a:pPr>
                <a:defRPr/>
              </a:pPr>
              <a:t>‹#›</a:t>
            </a:fld>
            <a:endParaRPr lang="en-US"/>
          </a:p>
        </p:txBody>
      </p:sp>
      <p:sp>
        <p:nvSpPr>
          <p:cNvPr id="9" name="Date Placeholder 3"/>
          <p:cNvSpPr>
            <a:spLocks noGrp="1"/>
          </p:cNvSpPr>
          <p:nvPr>
            <p:ph type="dt" sz="half" idx="15"/>
          </p:nvPr>
        </p:nvSpPr>
        <p:spPr>
          <a:xfrm>
            <a:off x="6453188" y="6280150"/>
            <a:ext cx="923925" cy="474663"/>
          </a:xfrm>
        </p:spPr>
        <p:txBody>
          <a:bodyPr/>
          <a:lstStyle>
            <a:lvl1pPr algn="r">
              <a:defRPr sz="1100">
                <a:solidFill>
                  <a:srgbClr val="0D0D0D"/>
                </a:solidFill>
              </a:defRPr>
            </a:lvl1pPr>
          </a:lstStyle>
          <a:p>
            <a:pPr>
              <a:defRPr/>
            </a:pPr>
            <a:endParaRPr lang="en-US"/>
          </a:p>
        </p:txBody>
      </p:sp>
      <p:sp>
        <p:nvSpPr>
          <p:cNvPr id="10" name="Footer Placeholder 4"/>
          <p:cNvSpPr>
            <a:spLocks noGrp="1"/>
          </p:cNvSpPr>
          <p:nvPr>
            <p:ph type="ftr" sz="quarter" idx="16"/>
          </p:nvPr>
        </p:nvSpPr>
        <p:spPr>
          <a:xfrm>
            <a:off x="2954338" y="6280150"/>
            <a:ext cx="2660650" cy="449263"/>
          </a:xfrm>
        </p:spPr>
        <p:txBody>
          <a:bodyPr wrap="square" numCol="1" anchorCtr="0" compatLnSpc="1">
            <a:prstTxWarp prst="textNoShape">
              <a:avLst/>
            </a:prstTxWarp>
          </a:bodyPr>
          <a:lstStyle>
            <a:lvl1pPr algn="l" fontAlgn="base">
              <a:spcBef>
                <a:spcPct val="0"/>
              </a:spcBef>
              <a:spcAft>
                <a:spcPct val="0"/>
              </a:spcAft>
              <a:defRPr sz="1100">
                <a:solidFill>
                  <a:srgbClr val="0D0D0D"/>
                </a:solidFill>
                <a:latin typeface="Verdana" pitchFamily="34" charset="0"/>
                <a:ea typeface="Geneva" pitchFamily="123" charset="-128"/>
              </a:defRPr>
            </a:lvl1pPr>
          </a:lstStyle>
          <a:p>
            <a:pPr>
              <a:defRPr/>
            </a:pPr>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2" name="Picture 6"/>
          <p:cNvPicPr>
            <a:picLocks noChangeAspect="1"/>
          </p:cNvPicPr>
          <p:nvPr/>
        </p:nvPicPr>
        <p:blipFill>
          <a:blip r:embed="rId2"/>
          <a:srcRect/>
          <a:stretch>
            <a:fillRect/>
          </a:stretch>
        </p:blipFill>
        <p:spPr bwMode="auto">
          <a:xfrm>
            <a:off x="0" y="6137275"/>
            <a:ext cx="9144000" cy="720725"/>
          </a:xfrm>
          <a:prstGeom prst="rect">
            <a:avLst/>
          </a:prstGeom>
          <a:noFill/>
          <a:ln w="9525">
            <a:noFill/>
            <a:miter lim="800000"/>
            <a:headEnd/>
            <a:tailEnd/>
          </a:ln>
        </p:spPr>
      </p:pic>
      <p:sp>
        <p:nvSpPr>
          <p:cNvPr id="3" name="Rectangle 7"/>
          <p:cNvSpPr/>
          <p:nvPr/>
        </p:nvSpPr>
        <p:spPr>
          <a:xfrm>
            <a:off x="0" y="0"/>
            <a:ext cx="9142413" cy="61087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4" name="Picture 8" descr="NTL_Logo_Neg.png"/>
          <p:cNvPicPr>
            <a:picLocks noChangeAspect="1"/>
          </p:cNvPicPr>
          <p:nvPr/>
        </p:nvPicPr>
        <p:blipFill>
          <a:blip r:embed="rId3"/>
          <a:srcRect/>
          <a:stretch>
            <a:fillRect/>
          </a:stretch>
        </p:blipFill>
        <p:spPr bwMode="auto">
          <a:xfrm>
            <a:off x="493713" y="6246813"/>
            <a:ext cx="1855787" cy="508000"/>
          </a:xfrm>
          <a:prstGeom prst="rect">
            <a:avLst/>
          </a:prstGeom>
          <a:noFill/>
          <a:ln w="9525">
            <a:noFill/>
            <a:miter lim="800000"/>
            <a:headEnd/>
            <a:tailEnd/>
          </a:ln>
        </p:spPr>
      </p:pic>
      <p:sp>
        <p:nvSpPr>
          <p:cNvPr id="5" name="Date Placeholder 3"/>
          <p:cNvSpPr>
            <a:spLocks noGrp="1"/>
          </p:cNvSpPr>
          <p:nvPr>
            <p:ph type="dt" sz="half" idx="10"/>
          </p:nvPr>
        </p:nvSpPr>
        <p:spPr>
          <a:xfrm>
            <a:off x="6453188" y="6280150"/>
            <a:ext cx="923925" cy="474663"/>
          </a:xfrm>
        </p:spPr>
        <p:txBody>
          <a:bodyPr/>
          <a:lstStyle>
            <a:lvl1pPr algn="r">
              <a:defRPr sz="1100">
                <a:solidFill>
                  <a:srgbClr val="0D0D0D"/>
                </a:solidFill>
              </a:defRPr>
            </a:lvl1pPr>
          </a:lstStyle>
          <a:p>
            <a:pPr>
              <a:defRPr/>
            </a:pPr>
            <a:endParaRPr lang="en-US"/>
          </a:p>
        </p:txBody>
      </p:sp>
      <p:sp>
        <p:nvSpPr>
          <p:cNvPr id="6" name="Footer Placeholder 4"/>
          <p:cNvSpPr>
            <a:spLocks noGrp="1"/>
          </p:cNvSpPr>
          <p:nvPr>
            <p:ph type="ftr" sz="quarter" idx="11"/>
          </p:nvPr>
        </p:nvSpPr>
        <p:spPr>
          <a:xfrm>
            <a:off x="2954338" y="6280150"/>
            <a:ext cx="2660650" cy="449263"/>
          </a:xfrm>
        </p:spPr>
        <p:txBody>
          <a:bodyPr wrap="square" numCol="1" anchorCtr="0" compatLnSpc="1">
            <a:prstTxWarp prst="textNoShape">
              <a:avLst/>
            </a:prstTxWarp>
          </a:bodyPr>
          <a:lstStyle>
            <a:lvl1pPr algn="l" fontAlgn="base">
              <a:spcBef>
                <a:spcPct val="0"/>
              </a:spcBef>
              <a:spcAft>
                <a:spcPct val="0"/>
              </a:spcAft>
              <a:defRPr sz="1100">
                <a:solidFill>
                  <a:srgbClr val="0D0D0D"/>
                </a:solidFill>
                <a:latin typeface="Verdana" pitchFamily="34" charset="0"/>
                <a:ea typeface="Geneva" pitchFamily="123" charset="-128"/>
              </a:defRPr>
            </a:lvl1pPr>
          </a:lstStyle>
          <a:p>
            <a:pPr>
              <a:defRPr/>
            </a:pPr>
            <a:endParaRPr lang="en-US"/>
          </a:p>
        </p:txBody>
      </p:sp>
      <p:sp>
        <p:nvSpPr>
          <p:cNvPr id="7" name="Slide Number Placeholder 5"/>
          <p:cNvSpPr>
            <a:spLocks noGrp="1"/>
          </p:cNvSpPr>
          <p:nvPr>
            <p:ph type="sldNum" sz="quarter" idx="12"/>
          </p:nvPr>
        </p:nvSpPr>
        <p:spPr>
          <a:xfrm>
            <a:off x="8277225" y="6364288"/>
            <a:ext cx="738188" cy="365125"/>
          </a:xfrm>
        </p:spPr>
        <p:txBody>
          <a:bodyPr/>
          <a:lstStyle>
            <a:lvl1pPr>
              <a:defRPr b="1">
                <a:solidFill>
                  <a:srgbClr val="F2F2F2"/>
                </a:solidFill>
                <a:latin typeface="Verdana" pitchFamily="34" charset="0"/>
              </a:defRPr>
            </a:lvl1pPr>
          </a:lstStyle>
          <a:p>
            <a:pPr>
              <a:defRPr/>
            </a:pPr>
            <a:fld id="{F6EEF86E-7083-435F-B290-F287F1F1D9A2}"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Punktliste / Tekst">
    <p:spTree>
      <p:nvGrpSpPr>
        <p:cNvPr id="1" name=""/>
        <p:cNvGrpSpPr/>
        <p:nvPr/>
      </p:nvGrpSpPr>
      <p:grpSpPr>
        <a:xfrm>
          <a:off x="0" y="0"/>
          <a:ext cx="0" cy="0"/>
          <a:chOff x="0" y="0"/>
          <a:chExt cx="0" cy="0"/>
        </a:xfrm>
      </p:grpSpPr>
      <p:pic>
        <p:nvPicPr>
          <p:cNvPr id="4" name="Picture 6"/>
          <p:cNvPicPr>
            <a:picLocks noChangeAspect="1"/>
          </p:cNvPicPr>
          <p:nvPr/>
        </p:nvPicPr>
        <p:blipFill>
          <a:blip r:embed="rId2"/>
          <a:srcRect/>
          <a:stretch>
            <a:fillRect/>
          </a:stretch>
        </p:blipFill>
        <p:spPr bwMode="auto">
          <a:xfrm>
            <a:off x="0" y="6137275"/>
            <a:ext cx="9144000" cy="720725"/>
          </a:xfrm>
          <a:prstGeom prst="rect">
            <a:avLst/>
          </a:prstGeom>
          <a:noFill/>
          <a:ln w="9525">
            <a:noFill/>
            <a:miter lim="800000"/>
            <a:headEnd/>
            <a:tailEnd/>
          </a:ln>
        </p:spPr>
      </p:pic>
      <p:pic>
        <p:nvPicPr>
          <p:cNvPr id="5" name="Picture 7" descr="NTL_Logo_Neg.png"/>
          <p:cNvPicPr>
            <a:picLocks noChangeAspect="1"/>
          </p:cNvPicPr>
          <p:nvPr/>
        </p:nvPicPr>
        <p:blipFill>
          <a:blip r:embed="rId3"/>
          <a:srcRect/>
          <a:stretch>
            <a:fillRect/>
          </a:stretch>
        </p:blipFill>
        <p:spPr bwMode="auto">
          <a:xfrm>
            <a:off x="493713" y="6246813"/>
            <a:ext cx="1855787" cy="508000"/>
          </a:xfrm>
          <a:prstGeom prst="rect">
            <a:avLst/>
          </a:prstGeom>
          <a:noFill/>
          <a:ln w="9525">
            <a:noFill/>
            <a:miter lim="800000"/>
            <a:headEnd/>
            <a:tailEnd/>
          </a:ln>
        </p:spPr>
      </p:pic>
      <p:sp>
        <p:nvSpPr>
          <p:cNvPr id="2" name="Title 1"/>
          <p:cNvSpPr>
            <a:spLocks noGrp="1"/>
          </p:cNvSpPr>
          <p:nvPr>
            <p:ph type="title"/>
          </p:nvPr>
        </p:nvSpPr>
        <p:spPr>
          <a:xfrm>
            <a:off x="509588" y="274638"/>
            <a:ext cx="8177212" cy="861747"/>
          </a:xfrm>
        </p:spPr>
        <p:txBody>
          <a:bodyPr>
            <a:normAutofit/>
          </a:bodyPr>
          <a:lstStyle>
            <a:lvl1pPr algn="l">
              <a:defRPr sz="2000" b="1"/>
            </a:lvl1pPr>
          </a:lstStyle>
          <a:p>
            <a:r>
              <a:rPr lang="nb-NO"/>
              <a:t>Klikk for å redigere tittelstil</a:t>
            </a:r>
            <a:endParaRPr lang="en-US" dirty="0"/>
          </a:p>
        </p:txBody>
      </p:sp>
      <p:sp>
        <p:nvSpPr>
          <p:cNvPr id="3" name="Content Placeholder 2"/>
          <p:cNvSpPr>
            <a:spLocks noGrp="1"/>
          </p:cNvSpPr>
          <p:nvPr>
            <p:ph idx="1"/>
          </p:nvPr>
        </p:nvSpPr>
        <p:spPr>
          <a:xfrm>
            <a:off x="509588" y="1295820"/>
            <a:ext cx="8177211" cy="4398543"/>
          </a:xfrm>
        </p:spPr>
        <p:txBody>
          <a:bodyPr/>
          <a:lstStyle>
            <a:lvl1pPr>
              <a:lnSpc>
                <a:spcPct val="120000"/>
              </a:lnSpc>
              <a:defRPr>
                <a:solidFill>
                  <a:schemeClr val="tx1">
                    <a:lumMod val="85000"/>
                    <a:lumOff val="15000"/>
                  </a:schemeClr>
                </a:solidFill>
              </a:defRPr>
            </a:lvl1pPr>
            <a:lvl2pPr>
              <a:lnSpc>
                <a:spcPct val="120000"/>
              </a:lnSpc>
              <a:defRPr>
                <a:solidFill>
                  <a:schemeClr val="tx1">
                    <a:lumMod val="85000"/>
                    <a:lumOff val="15000"/>
                  </a:schemeClr>
                </a:solidFill>
              </a:defRPr>
            </a:lvl2pPr>
            <a:lvl3pPr>
              <a:lnSpc>
                <a:spcPct val="120000"/>
              </a:lnSpc>
              <a:defRPr>
                <a:solidFill>
                  <a:schemeClr val="tx1">
                    <a:lumMod val="85000"/>
                    <a:lumOff val="15000"/>
                  </a:schemeClr>
                </a:solidFill>
              </a:defRPr>
            </a:lvl3pPr>
            <a:lvl4pPr>
              <a:lnSpc>
                <a:spcPct val="120000"/>
              </a:lnSpc>
              <a:defRPr>
                <a:solidFill>
                  <a:schemeClr val="tx1">
                    <a:lumMod val="85000"/>
                    <a:lumOff val="15000"/>
                  </a:schemeClr>
                </a:solidFill>
              </a:defRPr>
            </a:lvl4pPr>
            <a:lvl5pPr>
              <a:lnSpc>
                <a:spcPct val="120000"/>
              </a:lnSpc>
              <a:defRPr>
                <a:solidFill>
                  <a:schemeClr val="tx1">
                    <a:lumMod val="85000"/>
                    <a:lumOff val="15000"/>
                  </a:schemeClr>
                </a:solidFill>
              </a:defRPr>
            </a:lvl5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endParaRPr lang="en-US" dirty="0"/>
          </a:p>
        </p:txBody>
      </p:sp>
      <p:sp>
        <p:nvSpPr>
          <p:cNvPr id="6" name="Slide Number Placeholder 5"/>
          <p:cNvSpPr>
            <a:spLocks noGrp="1"/>
          </p:cNvSpPr>
          <p:nvPr>
            <p:ph type="sldNum" sz="quarter" idx="10"/>
          </p:nvPr>
        </p:nvSpPr>
        <p:spPr>
          <a:xfrm>
            <a:off x="8277225" y="6364288"/>
            <a:ext cx="738188" cy="365125"/>
          </a:xfrm>
        </p:spPr>
        <p:txBody>
          <a:bodyPr/>
          <a:lstStyle>
            <a:lvl1pPr>
              <a:defRPr b="1">
                <a:solidFill>
                  <a:srgbClr val="F2F2F2"/>
                </a:solidFill>
                <a:latin typeface="Verdana" pitchFamily="34" charset="0"/>
              </a:defRPr>
            </a:lvl1pPr>
          </a:lstStyle>
          <a:p>
            <a:pPr>
              <a:defRPr/>
            </a:pPr>
            <a:fld id="{3BFC99D4-62F9-4C3A-B91A-2D15C6067740}" type="slidenum">
              <a:rPr lang="en-US"/>
              <a:pPr>
                <a:defRPr/>
              </a:pPr>
              <a:t>‹#›</a:t>
            </a:fld>
            <a:endParaRPr lang="en-US"/>
          </a:p>
        </p:txBody>
      </p:sp>
      <p:sp>
        <p:nvSpPr>
          <p:cNvPr id="7" name="Date Placeholder 3"/>
          <p:cNvSpPr>
            <a:spLocks noGrp="1"/>
          </p:cNvSpPr>
          <p:nvPr>
            <p:ph type="dt" sz="half" idx="11"/>
          </p:nvPr>
        </p:nvSpPr>
        <p:spPr>
          <a:xfrm>
            <a:off x="6453188" y="6280150"/>
            <a:ext cx="923925" cy="474663"/>
          </a:xfrm>
        </p:spPr>
        <p:txBody>
          <a:bodyPr/>
          <a:lstStyle>
            <a:lvl1pPr algn="r">
              <a:defRPr sz="1100">
                <a:solidFill>
                  <a:srgbClr val="0D0D0D"/>
                </a:solidFill>
              </a:defRPr>
            </a:lvl1pPr>
          </a:lstStyle>
          <a:p>
            <a:pPr>
              <a:defRPr/>
            </a:pPr>
            <a:endParaRPr lang="en-US"/>
          </a:p>
        </p:txBody>
      </p:sp>
      <p:sp>
        <p:nvSpPr>
          <p:cNvPr id="8" name="Footer Placeholder 4"/>
          <p:cNvSpPr>
            <a:spLocks noGrp="1"/>
          </p:cNvSpPr>
          <p:nvPr>
            <p:ph type="ftr" sz="quarter" idx="12"/>
          </p:nvPr>
        </p:nvSpPr>
        <p:spPr>
          <a:xfrm>
            <a:off x="2954338" y="6280150"/>
            <a:ext cx="2660650" cy="449263"/>
          </a:xfrm>
        </p:spPr>
        <p:txBody>
          <a:bodyPr/>
          <a:lstStyle>
            <a:lvl1pPr algn="l">
              <a:defRPr sz="1100">
                <a:solidFill>
                  <a:srgbClr val="0D0D0D"/>
                </a:solidFill>
              </a:defRPr>
            </a:lvl1pPr>
          </a:lstStyle>
          <a:p>
            <a:pPr>
              <a:defRPr/>
            </a:pP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l Kappittel">
    <p:spTree>
      <p:nvGrpSpPr>
        <p:cNvPr id="1" name=""/>
        <p:cNvGrpSpPr/>
        <p:nvPr/>
      </p:nvGrpSpPr>
      <p:grpSpPr>
        <a:xfrm>
          <a:off x="0" y="0"/>
          <a:ext cx="0" cy="0"/>
          <a:chOff x="0" y="0"/>
          <a:chExt cx="0" cy="0"/>
        </a:xfrm>
      </p:grpSpPr>
      <p:pic>
        <p:nvPicPr>
          <p:cNvPr id="4" name="Picture 6"/>
          <p:cNvPicPr>
            <a:picLocks noChangeAspect="1"/>
          </p:cNvPicPr>
          <p:nvPr/>
        </p:nvPicPr>
        <p:blipFill>
          <a:blip r:embed="rId2"/>
          <a:srcRect/>
          <a:stretch>
            <a:fillRect/>
          </a:stretch>
        </p:blipFill>
        <p:spPr bwMode="auto">
          <a:xfrm>
            <a:off x="0" y="0"/>
            <a:ext cx="9144000" cy="6858000"/>
          </a:xfrm>
          <a:prstGeom prst="rect">
            <a:avLst/>
          </a:prstGeom>
          <a:noFill/>
          <a:ln w="9525">
            <a:noFill/>
            <a:miter lim="800000"/>
            <a:headEnd/>
            <a:tailEnd/>
          </a:ln>
        </p:spPr>
      </p:pic>
      <p:pic>
        <p:nvPicPr>
          <p:cNvPr id="5" name="Picture 7" descr="NTL_Logo_Neg.png"/>
          <p:cNvPicPr>
            <a:picLocks noChangeAspect="1"/>
          </p:cNvPicPr>
          <p:nvPr/>
        </p:nvPicPr>
        <p:blipFill>
          <a:blip r:embed="rId3"/>
          <a:srcRect/>
          <a:stretch>
            <a:fillRect/>
          </a:stretch>
        </p:blipFill>
        <p:spPr bwMode="auto">
          <a:xfrm>
            <a:off x="493713" y="519113"/>
            <a:ext cx="3219450" cy="881062"/>
          </a:xfrm>
          <a:prstGeom prst="rect">
            <a:avLst/>
          </a:prstGeom>
          <a:noFill/>
          <a:ln w="9525">
            <a:noFill/>
            <a:miter lim="800000"/>
            <a:headEnd/>
            <a:tailEnd/>
          </a:ln>
        </p:spPr>
      </p:pic>
      <p:sp>
        <p:nvSpPr>
          <p:cNvPr id="14" name="Title 1"/>
          <p:cNvSpPr>
            <a:spLocks noGrp="1"/>
          </p:cNvSpPr>
          <p:nvPr>
            <p:ph type="ctrTitle"/>
          </p:nvPr>
        </p:nvSpPr>
        <p:spPr>
          <a:xfrm>
            <a:off x="5113550" y="2400350"/>
            <a:ext cx="3796509" cy="1015236"/>
          </a:xfrm>
        </p:spPr>
        <p:txBody>
          <a:bodyPr anchor="b">
            <a:normAutofit/>
          </a:bodyPr>
          <a:lstStyle>
            <a:lvl1pPr algn="l">
              <a:defRPr sz="3000" b="1">
                <a:solidFill>
                  <a:schemeClr val="bg1"/>
                </a:solidFill>
              </a:defRPr>
            </a:lvl1pPr>
          </a:lstStyle>
          <a:p>
            <a:r>
              <a:rPr lang="nb-NO"/>
              <a:t>Klikk for å redigere tittelstil</a:t>
            </a:r>
            <a:endParaRPr lang="en-US" dirty="0"/>
          </a:p>
        </p:txBody>
      </p:sp>
      <p:sp>
        <p:nvSpPr>
          <p:cNvPr id="15" name="Subtitle 2"/>
          <p:cNvSpPr>
            <a:spLocks noGrp="1"/>
          </p:cNvSpPr>
          <p:nvPr>
            <p:ph type="subTitle" idx="1"/>
          </p:nvPr>
        </p:nvSpPr>
        <p:spPr>
          <a:xfrm>
            <a:off x="5113549" y="3484315"/>
            <a:ext cx="3796510" cy="792887"/>
          </a:xfrm>
        </p:spPr>
        <p:txBody>
          <a:bodyPr/>
          <a:lstStyle>
            <a:lvl1pPr marL="0" indent="0" algn="l">
              <a:buNone/>
              <a:defRPr>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b-NO"/>
              <a:t>Klikk for å redigere undertittelstil i malen</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 Delt Innhold">
    <p:spTree>
      <p:nvGrpSpPr>
        <p:cNvPr id="1" name=""/>
        <p:cNvGrpSpPr/>
        <p:nvPr/>
      </p:nvGrpSpPr>
      <p:grpSpPr>
        <a:xfrm>
          <a:off x="0" y="0"/>
          <a:ext cx="0" cy="0"/>
          <a:chOff x="0" y="0"/>
          <a:chExt cx="0" cy="0"/>
        </a:xfrm>
      </p:grpSpPr>
      <p:pic>
        <p:nvPicPr>
          <p:cNvPr id="5" name="Picture 6"/>
          <p:cNvPicPr>
            <a:picLocks noChangeAspect="1"/>
          </p:cNvPicPr>
          <p:nvPr/>
        </p:nvPicPr>
        <p:blipFill>
          <a:blip r:embed="rId2"/>
          <a:srcRect/>
          <a:stretch>
            <a:fillRect/>
          </a:stretch>
        </p:blipFill>
        <p:spPr bwMode="auto">
          <a:xfrm>
            <a:off x="0" y="6137275"/>
            <a:ext cx="9144000" cy="720725"/>
          </a:xfrm>
          <a:prstGeom prst="rect">
            <a:avLst/>
          </a:prstGeom>
          <a:noFill/>
          <a:ln w="9525">
            <a:noFill/>
            <a:miter lim="800000"/>
            <a:headEnd/>
            <a:tailEnd/>
          </a:ln>
        </p:spPr>
      </p:pic>
      <p:pic>
        <p:nvPicPr>
          <p:cNvPr id="6" name="Picture 7" descr="NTL_Logo_Neg.png"/>
          <p:cNvPicPr>
            <a:picLocks noChangeAspect="1"/>
          </p:cNvPicPr>
          <p:nvPr/>
        </p:nvPicPr>
        <p:blipFill>
          <a:blip r:embed="rId3"/>
          <a:srcRect/>
          <a:stretch>
            <a:fillRect/>
          </a:stretch>
        </p:blipFill>
        <p:spPr bwMode="auto">
          <a:xfrm>
            <a:off x="493713" y="6246813"/>
            <a:ext cx="1855787" cy="508000"/>
          </a:xfrm>
          <a:prstGeom prst="rect">
            <a:avLst/>
          </a:prstGeom>
          <a:noFill/>
          <a:ln w="9525">
            <a:noFill/>
            <a:miter lim="800000"/>
            <a:headEnd/>
            <a:tailEnd/>
          </a:ln>
        </p:spPr>
      </p:pic>
      <p:sp>
        <p:nvSpPr>
          <p:cNvPr id="3" name="Content Placeholder 2"/>
          <p:cNvSpPr>
            <a:spLocks noGrp="1"/>
          </p:cNvSpPr>
          <p:nvPr>
            <p:ph sz="half" idx="1"/>
          </p:nvPr>
        </p:nvSpPr>
        <p:spPr>
          <a:xfrm>
            <a:off x="509588" y="1282700"/>
            <a:ext cx="3986212" cy="4411663"/>
          </a:xfrm>
        </p:spPr>
        <p:txBody>
          <a:bodyPr>
            <a:normAutofit/>
          </a:bodyPr>
          <a:lstStyle>
            <a:lvl1pPr>
              <a:lnSpc>
                <a:spcPct val="120000"/>
              </a:lnSpc>
              <a:defRPr sz="1600"/>
            </a:lvl1pPr>
            <a:lvl2pPr>
              <a:lnSpc>
                <a:spcPct val="120000"/>
              </a:lnSpc>
              <a:defRPr sz="1400"/>
            </a:lvl2pPr>
            <a:lvl3pPr>
              <a:lnSpc>
                <a:spcPct val="120000"/>
              </a:lnSpc>
              <a:defRPr sz="1200"/>
            </a:lvl3pPr>
            <a:lvl4pPr>
              <a:lnSpc>
                <a:spcPct val="120000"/>
              </a:lnSpc>
              <a:defRPr sz="1100"/>
            </a:lvl4pPr>
            <a:lvl5pPr>
              <a:lnSpc>
                <a:spcPct val="120000"/>
              </a:lnSpc>
              <a:defRPr sz="1100"/>
            </a:lvl5pPr>
            <a:lvl6pPr>
              <a:defRPr sz="1800"/>
            </a:lvl6pPr>
            <a:lvl7pPr>
              <a:defRPr sz="1800"/>
            </a:lvl7pPr>
            <a:lvl8pPr>
              <a:defRPr sz="1800"/>
            </a:lvl8pPr>
            <a:lvl9pPr>
              <a:defRPr sz="1800"/>
            </a:lvl9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endParaRPr lang="en-US" dirty="0"/>
          </a:p>
        </p:txBody>
      </p:sp>
      <p:sp>
        <p:nvSpPr>
          <p:cNvPr id="13" name="Title 1"/>
          <p:cNvSpPr>
            <a:spLocks noGrp="1"/>
          </p:cNvSpPr>
          <p:nvPr>
            <p:ph type="title"/>
          </p:nvPr>
        </p:nvSpPr>
        <p:spPr>
          <a:xfrm>
            <a:off x="509588" y="274638"/>
            <a:ext cx="8181975" cy="861747"/>
          </a:xfrm>
        </p:spPr>
        <p:txBody>
          <a:bodyPr>
            <a:normAutofit/>
          </a:bodyPr>
          <a:lstStyle>
            <a:lvl1pPr algn="l">
              <a:defRPr sz="2000" b="1"/>
            </a:lvl1pPr>
          </a:lstStyle>
          <a:p>
            <a:r>
              <a:rPr lang="nb-NO"/>
              <a:t>Klikk for å redigere tittelstil</a:t>
            </a:r>
            <a:endParaRPr lang="en-US" dirty="0"/>
          </a:p>
        </p:txBody>
      </p:sp>
      <p:sp>
        <p:nvSpPr>
          <p:cNvPr id="14" name="Content Placeholder 2"/>
          <p:cNvSpPr>
            <a:spLocks noGrp="1"/>
          </p:cNvSpPr>
          <p:nvPr>
            <p:ph sz="half" idx="13"/>
          </p:nvPr>
        </p:nvSpPr>
        <p:spPr>
          <a:xfrm>
            <a:off x="4670699" y="1282700"/>
            <a:ext cx="4020864" cy="4411663"/>
          </a:xfrm>
        </p:spPr>
        <p:txBody>
          <a:bodyPr>
            <a:normAutofit/>
          </a:bodyPr>
          <a:lstStyle>
            <a:lvl1pPr>
              <a:lnSpc>
                <a:spcPct val="120000"/>
              </a:lnSpc>
              <a:defRPr sz="1600"/>
            </a:lvl1pPr>
            <a:lvl2pPr>
              <a:lnSpc>
                <a:spcPct val="120000"/>
              </a:lnSpc>
              <a:defRPr sz="1400"/>
            </a:lvl2pPr>
            <a:lvl3pPr>
              <a:lnSpc>
                <a:spcPct val="120000"/>
              </a:lnSpc>
              <a:defRPr sz="1200"/>
            </a:lvl3pPr>
            <a:lvl4pPr>
              <a:lnSpc>
                <a:spcPct val="120000"/>
              </a:lnSpc>
              <a:defRPr sz="1100"/>
            </a:lvl4pPr>
            <a:lvl5pPr>
              <a:lnSpc>
                <a:spcPct val="120000"/>
              </a:lnSpc>
              <a:defRPr sz="1100"/>
            </a:lvl5pPr>
            <a:lvl6pPr>
              <a:defRPr sz="1800"/>
            </a:lvl6pPr>
            <a:lvl7pPr>
              <a:defRPr sz="1800"/>
            </a:lvl7pPr>
            <a:lvl8pPr>
              <a:defRPr sz="1800"/>
            </a:lvl8pPr>
            <a:lvl9pPr>
              <a:defRPr sz="1800"/>
            </a:lvl9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endParaRPr lang="en-US" dirty="0"/>
          </a:p>
        </p:txBody>
      </p:sp>
      <p:sp>
        <p:nvSpPr>
          <p:cNvPr id="7" name="Date Placeholder 3"/>
          <p:cNvSpPr>
            <a:spLocks noGrp="1"/>
          </p:cNvSpPr>
          <p:nvPr>
            <p:ph type="dt" sz="half" idx="14"/>
          </p:nvPr>
        </p:nvSpPr>
        <p:spPr>
          <a:xfrm>
            <a:off x="6453188" y="6280150"/>
            <a:ext cx="923925" cy="474663"/>
          </a:xfrm>
        </p:spPr>
        <p:txBody>
          <a:bodyPr/>
          <a:lstStyle>
            <a:lvl1pPr algn="r">
              <a:defRPr sz="1100">
                <a:solidFill>
                  <a:srgbClr val="0D0D0D"/>
                </a:solidFill>
              </a:defRPr>
            </a:lvl1pPr>
          </a:lstStyle>
          <a:p>
            <a:pPr>
              <a:defRPr/>
            </a:pPr>
            <a:endParaRPr lang="en-US"/>
          </a:p>
        </p:txBody>
      </p:sp>
      <p:sp>
        <p:nvSpPr>
          <p:cNvPr id="8" name="Footer Placeholder 4"/>
          <p:cNvSpPr>
            <a:spLocks noGrp="1"/>
          </p:cNvSpPr>
          <p:nvPr>
            <p:ph type="ftr" sz="quarter" idx="15"/>
          </p:nvPr>
        </p:nvSpPr>
        <p:spPr>
          <a:xfrm>
            <a:off x="2954338" y="6280150"/>
            <a:ext cx="2660650" cy="449263"/>
          </a:xfrm>
        </p:spPr>
        <p:txBody>
          <a:bodyPr/>
          <a:lstStyle>
            <a:lvl1pPr algn="l">
              <a:defRPr sz="1100">
                <a:solidFill>
                  <a:srgbClr val="0D0D0D"/>
                </a:solidFill>
              </a:defRPr>
            </a:lvl1pPr>
          </a:lstStyle>
          <a:p>
            <a:pPr>
              <a:defRPr/>
            </a:pPr>
            <a:endParaRPr lang="en-US"/>
          </a:p>
        </p:txBody>
      </p:sp>
      <p:sp>
        <p:nvSpPr>
          <p:cNvPr id="9" name="Slide Number Placeholder 5"/>
          <p:cNvSpPr>
            <a:spLocks noGrp="1"/>
          </p:cNvSpPr>
          <p:nvPr>
            <p:ph type="sldNum" sz="quarter" idx="16"/>
          </p:nvPr>
        </p:nvSpPr>
        <p:spPr>
          <a:xfrm>
            <a:off x="8277225" y="6364288"/>
            <a:ext cx="738188" cy="365125"/>
          </a:xfrm>
        </p:spPr>
        <p:txBody>
          <a:bodyPr/>
          <a:lstStyle>
            <a:lvl1pPr>
              <a:defRPr b="1">
                <a:solidFill>
                  <a:srgbClr val="F2F2F2"/>
                </a:solidFill>
                <a:latin typeface="Verdana" pitchFamily="34" charset="0"/>
              </a:defRPr>
            </a:lvl1pPr>
          </a:lstStyle>
          <a:p>
            <a:pPr>
              <a:defRPr/>
            </a:pPr>
            <a:fld id="{B08E6378-43EE-490C-B08A-1E9A67756366}"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tort Innhod">
    <p:spTree>
      <p:nvGrpSpPr>
        <p:cNvPr id="1" name=""/>
        <p:cNvGrpSpPr/>
        <p:nvPr/>
      </p:nvGrpSpPr>
      <p:grpSpPr>
        <a:xfrm>
          <a:off x="0" y="0"/>
          <a:ext cx="0" cy="0"/>
          <a:chOff x="0" y="0"/>
          <a:chExt cx="0" cy="0"/>
        </a:xfrm>
      </p:grpSpPr>
      <p:pic>
        <p:nvPicPr>
          <p:cNvPr id="4" name="Picture 6"/>
          <p:cNvPicPr>
            <a:picLocks noChangeAspect="1"/>
          </p:cNvPicPr>
          <p:nvPr/>
        </p:nvPicPr>
        <p:blipFill>
          <a:blip r:embed="rId2"/>
          <a:srcRect/>
          <a:stretch>
            <a:fillRect/>
          </a:stretch>
        </p:blipFill>
        <p:spPr bwMode="auto">
          <a:xfrm>
            <a:off x="0" y="6137275"/>
            <a:ext cx="9144000" cy="720725"/>
          </a:xfrm>
          <a:prstGeom prst="rect">
            <a:avLst/>
          </a:prstGeom>
          <a:noFill/>
          <a:ln w="9525">
            <a:noFill/>
            <a:miter lim="800000"/>
            <a:headEnd/>
            <a:tailEnd/>
          </a:ln>
        </p:spPr>
      </p:pic>
      <p:pic>
        <p:nvPicPr>
          <p:cNvPr id="5" name="Picture 7" descr="NTL_Logo_Neg.png"/>
          <p:cNvPicPr>
            <a:picLocks noChangeAspect="1"/>
          </p:cNvPicPr>
          <p:nvPr/>
        </p:nvPicPr>
        <p:blipFill>
          <a:blip r:embed="rId3"/>
          <a:srcRect/>
          <a:stretch>
            <a:fillRect/>
          </a:stretch>
        </p:blipFill>
        <p:spPr bwMode="auto">
          <a:xfrm>
            <a:off x="493713" y="6246813"/>
            <a:ext cx="1855787" cy="508000"/>
          </a:xfrm>
          <a:prstGeom prst="rect">
            <a:avLst/>
          </a:prstGeom>
          <a:noFill/>
          <a:ln w="9525">
            <a:noFill/>
            <a:miter lim="800000"/>
            <a:headEnd/>
            <a:tailEnd/>
          </a:ln>
        </p:spPr>
      </p:pic>
      <p:sp>
        <p:nvSpPr>
          <p:cNvPr id="2" name="Title 1"/>
          <p:cNvSpPr>
            <a:spLocks noGrp="1"/>
          </p:cNvSpPr>
          <p:nvPr>
            <p:ph type="title"/>
          </p:nvPr>
        </p:nvSpPr>
        <p:spPr>
          <a:xfrm>
            <a:off x="509588" y="271463"/>
            <a:ext cx="8181975" cy="862012"/>
          </a:xfrm>
        </p:spPr>
        <p:txBody>
          <a:bodyPr>
            <a:normAutofit/>
          </a:bodyPr>
          <a:lstStyle>
            <a:lvl1pPr algn="l">
              <a:defRPr sz="2000" b="1"/>
            </a:lvl1pPr>
          </a:lstStyle>
          <a:p>
            <a:r>
              <a:rPr lang="nb-NO"/>
              <a:t>Klikk for å redigere tittelstil</a:t>
            </a:r>
            <a:endParaRPr lang="en-US" dirty="0"/>
          </a:p>
        </p:txBody>
      </p:sp>
      <p:sp>
        <p:nvSpPr>
          <p:cNvPr id="6" name="Content Placeholder 5"/>
          <p:cNvSpPr>
            <a:spLocks noGrp="1"/>
          </p:cNvSpPr>
          <p:nvPr>
            <p:ph sz="quarter" idx="4"/>
          </p:nvPr>
        </p:nvSpPr>
        <p:spPr>
          <a:xfrm>
            <a:off x="509588" y="1282700"/>
            <a:ext cx="8181975" cy="4411663"/>
          </a:xfrm>
        </p:spPr>
        <p:txBody>
          <a:bodyPr>
            <a:normAutofit/>
          </a:bodyPr>
          <a:lstStyle>
            <a:lvl1pPr>
              <a:defRPr sz="1600"/>
            </a:lvl1pPr>
            <a:lvl2pPr>
              <a:defRPr sz="1400"/>
            </a:lvl2pPr>
            <a:lvl3pPr>
              <a:defRPr sz="1200"/>
            </a:lvl3pPr>
            <a:lvl4pPr>
              <a:defRPr sz="1100"/>
            </a:lvl4pPr>
            <a:lvl5pPr>
              <a:defRPr sz="1100"/>
            </a:lvl5pPr>
            <a:lvl6pPr>
              <a:defRPr sz="1600"/>
            </a:lvl6pPr>
            <a:lvl7pPr>
              <a:defRPr sz="1600"/>
            </a:lvl7pPr>
            <a:lvl8pPr>
              <a:defRPr sz="1600"/>
            </a:lvl8pPr>
            <a:lvl9pPr>
              <a:defRPr sz="1600"/>
            </a:lvl9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endParaRPr lang="en-US" dirty="0"/>
          </a:p>
        </p:txBody>
      </p:sp>
      <p:sp>
        <p:nvSpPr>
          <p:cNvPr id="7" name="Date Placeholder 3"/>
          <p:cNvSpPr>
            <a:spLocks noGrp="1"/>
          </p:cNvSpPr>
          <p:nvPr>
            <p:ph type="dt" sz="half" idx="10"/>
          </p:nvPr>
        </p:nvSpPr>
        <p:spPr>
          <a:xfrm>
            <a:off x="6453188" y="6280150"/>
            <a:ext cx="923925" cy="474663"/>
          </a:xfrm>
        </p:spPr>
        <p:txBody>
          <a:bodyPr/>
          <a:lstStyle>
            <a:lvl1pPr algn="r">
              <a:defRPr sz="1100">
                <a:solidFill>
                  <a:srgbClr val="0D0D0D"/>
                </a:solidFill>
              </a:defRPr>
            </a:lvl1pPr>
          </a:lstStyle>
          <a:p>
            <a:pPr>
              <a:defRPr/>
            </a:pPr>
            <a:endParaRPr lang="en-US"/>
          </a:p>
        </p:txBody>
      </p:sp>
      <p:sp>
        <p:nvSpPr>
          <p:cNvPr id="8" name="Footer Placeholder 4"/>
          <p:cNvSpPr>
            <a:spLocks noGrp="1"/>
          </p:cNvSpPr>
          <p:nvPr>
            <p:ph type="ftr" sz="quarter" idx="11"/>
          </p:nvPr>
        </p:nvSpPr>
        <p:spPr>
          <a:xfrm>
            <a:off x="2954338" y="6280150"/>
            <a:ext cx="2660650" cy="449263"/>
          </a:xfrm>
        </p:spPr>
        <p:txBody>
          <a:bodyPr/>
          <a:lstStyle>
            <a:lvl1pPr algn="l">
              <a:defRPr sz="1100">
                <a:solidFill>
                  <a:srgbClr val="0D0D0D"/>
                </a:solidFill>
              </a:defRPr>
            </a:lvl1pPr>
          </a:lstStyle>
          <a:p>
            <a:pPr>
              <a:defRPr/>
            </a:pPr>
            <a:endParaRPr lang="en-US"/>
          </a:p>
        </p:txBody>
      </p:sp>
      <p:sp>
        <p:nvSpPr>
          <p:cNvPr id="9" name="Slide Number Placeholder 5"/>
          <p:cNvSpPr>
            <a:spLocks noGrp="1"/>
          </p:cNvSpPr>
          <p:nvPr>
            <p:ph type="sldNum" sz="quarter" idx="12"/>
          </p:nvPr>
        </p:nvSpPr>
        <p:spPr>
          <a:xfrm>
            <a:off x="8277225" y="6364288"/>
            <a:ext cx="738188" cy="365125"/>
          </a:xfrm>
        </p:spPr>
        <p:txBody>
          <a:bodyPr/>
          <a:lstStyle>
            <a:lvl1pPr>
              <a:defRPr b="1">
                <a:solidFill>
                  <a:srgbClr val="F2F2F2"/>
                </a:solidFill>
                <a:latin typeface="Verdana" pitchFamily="34" charset="0"/>
              </a:defRPr>
            </a:lvl1pPr>
          </a:lstStyle>
          <a:p>
            <a:pPr>
              <a:defRPr/>
            </a:pPr>
            <a:fld id="{07E1BBFC-104B-460A-B5E7-2900E98D2095}"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lde Slide, Stort">
    <p:spTree>
      <p:nvGrpSpPr>
        <p:cNvPr id="1" name=""/>
        <p:cNvGrpSpPr/>
        <p:nvPr/>
      </p:nvGrpSpPr>
      <p:grpSpPr>
        <a:xfrm>
          <a:off x="0" y="0"/>
          <a:ext cx="0" cy="0"/>
          <a:chOff x="0" y="0"/>
          <a:chExt cx="0" cy="0"/>
        </a:xfrm>
      </p:grpSpPr>
      <p:pic>
        <p:nvPicPr>
          <p:cNvPr id="3" name="Picture 6"/>
          <p:cNvPicPr>
            <a:picLocks noChangeAspect="1"/>
          </p:cNvPicPr>
          <p:nvPr/>
        </p:nvPicPr>
        <p:blipFill>
          <a:blip r:embed="rId2"/>
          <a:srcRect/>
          <a:stretch>
            <a:fillRect/>
          </a:stretch>
        </p:blipFill>
        <p:spPr bwMode="auto">
          <a:xfrm>
            <a:off x="0" y="6137275"/>
            <a:ext cx="9144000" cy="720725"/>
          </a:xfrm>
          <a:prstGeom prst="rect">
            <a:avLst/>
          </a:prstGeom>
          <a:noFill/>
          <a:ln w="9525">
            <a:noFill/>
            <a:miter lim="800000"/>
            <a:headEnd/>
            <a:tailEnd/>
          </a:ln>
        </p:spPr>
      </p:pic>
      <p:pic>
        <p:nvPicPr>
          <p:cNvPr id="4" name="Picture 7" descr="NTL_Logo_Neg.png"/>
          <p:cNvPicPr>
            <a:picLocks noChangeAspect="1"/>
          </p:cNvPicPr>
          <p:nvPr/>
        </p:nvPicPr>
        <p:blipFill>
          <a:blip r:embed="rId3"/>
          <a:srcRect/>
          <a:stretch>
            <a:fillRect/>
          </a:stretch>
        </p:blipFill>
        <p:spPr bwMode="auto">
          <a:xfrm>
            <a:off x="493713" y="6246813"/>
            <a:ext cx="1855787" cy="508000"/>
          </a:xfrm>
          <a:prstGeom prst="rect">
            <a:avLst/>
          </a:prstGeom>
          <a:noFill/>
          <a:ln w="9525">
            <a:noFill/>
            <a:miter lim="800000"/>
            <a:headEnd/>
            <a:tailEnd/>
          </a:ln>
        </p:spPr>
      </p:pic>
      <p:sp>
        <p:nvSpPr>
          <p:cNvPr id="18" name="Content Placeholder 5"/>
          <p:cNvSpPr>
            <a:spLocks noGrp="1"/>
          </p:cNvSpPr>
          <p:nvPr>
            <p:ph sz="quarter" idx="4"/>
          </p:nvPr>
        </p:nvSpPr>
        <p:spPr>
          <a:xfrm>
            <a:off x="2" y="0"/>
            <a:ext cx="9142411" cy="609971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b-NO"/>
              <a:t>Klikk for å redigere tekststiler i malen</a:t>
            </a:r>
          </a:p>
        </p:txBody>
      </p:sp>
      <p:sp>
        <p:nvSpPr>
          <p:cNvPr id="5" name="Date Placeholder 3"/>
          <p:cNvSpPr>
            <a:spLocks noGrp="1"/>
          </p:cNvSpPr>
          <p:nvPr>
            <p:ph type="dt" sz="half" idx="10"/>
          </p:nvPr>
        </p:nvSpPr>
        <p:spPr>
          <a:xfrm>
            <a:off x="6453188" y="6280150"/>
            <a:ext cx="923925" cy="474663"/>
          </a:xfrm>
        </p:spPr>
        <p:txBody>
          <a:bodyPr/>
          <a:lstStyle>
            <a:lvl1pPr algn="r">
              <a:defRPr sz="1100">
                <a:solidFill>
                  <a:srgbClr val="0D0D0D"/>
                </a:solidFill>
              </a:defRPr>
            </a:lvl1pPr>
          </a:lstStyle>
          <a:p>
            <a:pPr>
              <a:defRPr/>
            </a:pPr>
            <a:endParaRPr lang="en-US"/>
          </a:p>
        </p:txBody>
      </p:sp>
      <p:sp>
        <p:nvSpPr>
          <p:cNvPr id="6" name="Footer Placeholder 4"/>
          <p:cNvSpPr>
            <a:spLocks noGrp="1"/>
          </p:cNvSpPr>
          <p:nvPr>
            <p:ph type="ftr" sz="quarter" idx="11"/>
          </p:nvPr>
        </p:nvSpPr>
        <p:spPr>
          <a:xfrm>
            <a:off x="2954338" y="6280150"/>
            <a:ext cx="2660650" cy="449263"/>
          </a:xfrm>
        </p:spPr>
        <p:txBody>
          <a:bodyPr/>
          <a:lstStyle>
            <a:lvl1pPr algn="l">
              <a:defRPr sz="1100">
                <a:solidFill>
                  <a:srgbClr val="0D0D0D"/>
                </a:solidFill>
              </a:defRPr>
            </a:lvl1pPr>
          </a:lstStyle>
          <a:p>
            <a:pPr>
              <a:defRPr/>
            </a:pPr>
            <a:endParaRPr lang="en-US"/>
          </a:p>
        </p:txBody>
      </p:sp>
      <p:sp>
        <p:nvSpPr>
          <p:cNvPr id="7" name="Slide Number Placeholder 5"/>
          <p:cNvSpPr>
            <a:spLocks noGrp="1"/>
          </p:cNvSpPr>
          <p:nvPr>
            <p:ph type="sldNum" sz="quarter" idx="12"/>
          </p:nvPr>
        </p:nvSpPr>
        <p:spPr>
          <a:xfrm>
            <a:off x="8277225" y="6364288"/>
            <a:ext cx="738188" cy="365125"/>
          </a:xfrm>
        </p:spPr>
        <p:txBody>
          <a:bodyPr/>
          <a:lstStyle>
            <a:lvl1pPr>
              <a:defRPr b="1">
                <a:solidFill>
                  <a:srgbClr val="F2F2F2"/>
                </a:solidFill>
                <a:latin typeface="Verdana" pitchFamily="34" charset="0"/>
              </a:defRPr>
            </a:lvl1pPr>
          </a:lstStyle>
          <a:p>
            <a:pPr>
              <a:defRPr/>
            </a:pPr>
            <a:fld id="{68E9BBF1-F5B3-45BD-9BF7-F8360F58128E}"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agram Slide">
    <p:spTree>
      <p:nvGrpSpPr>
        <p:cNvPr id="1" name=""/>
        <p:cNvGrpSpPr/>
        <p:nvPr/>
      </p:nvGrpSpPr>
      <p:grpSpPr>
        <a:xfrm>
          <a:off x="0" y="0"/>
          <a:ext cx="0" cy="0"/>
          <a:chOff x="0" y="0"/>
          <a:chExt cx="0" cy="0"/>
        </a:xfrm>
      </p:grpSpPr>
      <p:pic>
        <p:nvPicPr>
          <p:cNvPr id="4" name="Picture 6"/>
          <p:cNvPicPr>
            <a:picLocks noChangeAspect="1"/>
          </p:cNvPicPr>
          <p:nvPr/>
        </p:nvPicPr>
        <p:blipFill>
          <a:blip r:embed="rId2"/>
          <a:srcRect/>
          <a:stretch>
            <a:fillRect/>
          </a:stretch>
        </p:blipFill>
        <p:spPr bwMode="auto">
          <a:xfrm>
            <a:off x="0" y="6137275"/>
            <a:ext cx="9144000" cy="720725"/>
          </a:xfrm>
          <a:prstGeom prst="rect">
            <a:avLst/>
          </a:prstGeom>
          <a:noFill/>
          <a:ln w="9525">
            <a:noFill/>
            <a:miter lim="800000"/>
            <a:headEnd/>
            <a:tailEnd/>
          </a:ln>
        </p:spPr>
      </p:pic>
      <p:pic>
        <p:nvPicPr>
          <p:cNvPr id="5" name="Picture 7" descr="NTL_Logo_Neg.png"/>
          <p:cNvPicPr>
            <a:picLocks noChangeAspect="1"/>
          </p:cNvPicPr>
          <p:nvPr/>
        </p:nvPicPr>
        <p:blipFill>
          <a:blip r:embed="rId3"/>
          <a:srcRect/>
          <a:stretch>
            <a:fillRect/>
          </a:stretch>
        </p:blipFill>
        <p:spPr bwMode="auto">
          <a:xfrm>
            <a:off x="493713" y="6246813"/>
            <a:ext cx="1855787" cy="508000"/>
          </a:xfrm>
          <a:prstGeom prst="rect">
            <a:avLst/>
          </a:prstGeom>
          <a:noFill/>
          <a:ln w="9525">
            <a:noFill/>
            <a:miter lim="800000"/>
            <a:headEnd/>
            <a:tailEnd/>
          </a:ln>
        </p:spPr>
      </p:pic>
      <p:sp>
        <p:nvSpPr>
          <p:cNvPr id="2" name="Title 1"/>
          <p:cNvSpPr>
            <a:spLocks noGrp="1"/>
          </p:cNvSpPr>
          <p:nvPr>
            <p:ph type="title"/>
          </p:nvPr>
        </p:nvSpPr>
        <p:spPr>
          <a:xfrm>
            <a:off x="509588" y="271463"/>
            <a:ext cx="8255000" cy="862012"/>
          </a:xfrm>
        </p:spPr>
        <p:txBody>
          <a:bodyPr>
            <a:normAutofit/>
          </a:bodyPr>
          <a:lstStyle>
            <a:lvl1pPr algn="l">
              <a:defRPr sz="2000" b="1"/>
            </a:lvl1pPr>
          </a:lstStyle>
          <a:p>
            <a:r>
              <a:rPr lang="nb-NO"/>
              <a:t>Klikk for å redigere tittelstil</a:t>
            </a:r>
            <a:endParaRPr lang="en-US" dirty="0"/>
          </a:p>
        </p:txBody>
      </p:sp>
      <p:sp>
        <p:nvSpPr>
          <p:cNvPr id="7" name="Chart Placeholder 6"/>
          <p:cNvSpPr>
            <a:spLocks noGrp="1"/>
          </p:cNvSpPr>
          <p:nvPr>
            <p:ph type="chart" sz="quarter" idx="13"/>
          </p:nvPr>
        </p:nvSpPr>
        <p:spPr>
          <a:xfrm>
            <a:off x="509588" y="1293495"/>
            <a:ext cx="8270875" cy="4400868"/>
          </a:xfrm>
        </p:spPr>
        <p:txBody>
          <a:bodyPr rtlCol="0">
            <a:normAutofit/>
          </a:bodyPr>
          <a:lstStyle/>
          <a:p>
            <a:pPr lvl="0"/>
            <a:r>
              <a:rPr lang="nb-NO" noProof="0"/>
              <a:t>Klikk ikonet for å legge til et diagram</a:t>
            </a:r>
            <a:endParaRPr lang="en-US" noProof="0"/>
          </a:p>
        </p:txBody>
      </p:sp>
      <p:sp>
        <p:nvSpPr>
          <p:cNvPr id="6" name="Slide Number Placeholder 5"/>
          <p:cNvSpPr>
            <a:spLocks noGrp="1"/>
          </p:cNvSpPr>
          <p:nvPr>
            <p:ph type="sldNum" sz="quarter" idx="14"/>
          </p:nvPr>
        </p:nvSpPr>
        <p:spPr>
          <a:xfrm>
            <a:off x="8277225" y="6364288"/>
            <a:ext cx="738188" cy="365125"/>
          </a:xfrm>
        </p:spPr>
        <p:txBody>
          <a:bodyPr/>
          <a:lstStyle>
            <a:lvl1pPr>
              <a:defRPr b="1">
                <a:solidFill>
                  <a:srgbClr val="F2F2F2"/>
                </a:solidFill>
                <a:latin typeface="Verdana" pitchFamily="34" charset="0"/>
              </a:defRPr>
            </a:lvl1pPr>
          </a:lstStyle>
          <a:p>
            <a:pPr>
              <a:defRPr/>
            </a:pPr>
            <a:fld id="{59AC2091-7DF3-4A6F-B5C5-93EE681ECF3E}" type="slidenum">
              <a:rPr lang="en-US"/>
              <a:pPr>
                <a:defRPr/>
              </a:pPr>
              <a:t>‹#›</a:t>
            </a:fld>
            <a:endParaRPr lang="en-US"/>
          </a:p>
        </p:txBody>
      </p:sp>
      <p:sp>
        <p:nvSpPr>
          <p:cNvPr id="8" name="Date Placeholder 3"/>
          <p:cNvSpPr>
            <a:spLocks noGrp="1"/>
          </p:cNvSpPr>
          <p:nvPr>
            <p:ph type="dt" sz="half" idx="15"/>
          </p:nvPr>
        </p:nvSpPr>
        <p:spPr>
          <a:xfrm>
            <a:off x="6453188" y="6280150"/>
            <a:ext cx="923925" cy="474663"/>
          </a:xfrm>
        </p:spPr>
        <p:txBody>
          <a:bodyPr/>
          <a:lstStyle>
            <a:lvl1pPr algn="r">
              <a:defRPr sz="1100">
                <a:solidFill>
                  <a:srgbClr val="0D0D0D"/>
                </a:solidFill>
              </a:defRPr>
            </a:lvl1pPr>
          </a:lstStyle>
          <a:p>
            <a:pPr>
              <a:defRPr/>
            </a:pPr>
            <a:endParaRPr lang="en-US"/>
          </a:p>
        </p:txBody>
      </p:sp>
      <p:sp>
        <p:nvSpPr>
          <p:cNvPr id="9" name="Footer Placeholder 4"/>
          <p:cNvSpPr>
            <a:spLocks noGrp="1"/>
          </p:cNvSpPr>
          <p:nvPr>
            <p:ph type="ftr" sz="quarter" idx="16"/>
          </p:nvPr>
        </p:nvSpPr>
        <p:spPr>
          <a:xfrm>
            <a:off x="2954338" y="6280150"/>
            <a:ext cx="2660650" cy="449263"/>
          </a:xfrm>
        </p:spPr>
        <p:txBody>
          <a:bodyPr/>
          <a:lstStyle>
            <a:lvl1pPr algn="l">
              <a:defRPr sz="1100">
                <a:solidFill>
                  <a:srgbClr val="0D0D0D"/>
                </a:solidFill>
              </a:defRPr>
            </a:lvl1pPr>
          </a:lstStyle>
          <a:p>
            <a:pPr>
              <a:defRPr/>
            </a:pPr>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Tomt">
    <p:spTree>
      <p:nvGrpSpPr>
        <p:cNvPr id="1" name=""/>
        <p:cNvGrpSpPr/>
        <p:nvPr/>
      </p:nvGrpSpPr>
      <p:grpSpPr>
        <a:xfrm>
          <a:off x="0" y="0"/>
          <a:ext cx="0" cy="0"/>
          <a:chOff x="0" y="0"/>
          <a:chExt cx="0" cy="0"/>
        </a:xfrm>
      </p:grpSpPr>
      <p:pic>
        <p:nvPicPr>
          <p:cNvPr id="2" name="Picture 6"/>
          <p:cNvPicPr>
            <a:picLocks noChangeAspect="1"/>
          </p:cNvPicPr>
          <p:nvPr/>
        </p:nvPicPr>
        <p:blipFill>
          <a:blip r:embed="rId2"/>
          <a:srcRect/>
          <a:stretch>
            <a:fillRect/>
          </a:stretch>
        </p:blipFill>
        <p:spPr bwMode="auto">
          <a:xfrm>
            <a:off x="0" y="6137275"/>
            <a:ext cx="9144000" cy="720725"/>
          </a:xfrm>
          <a:prstGeom prst="rect">
            <a:avLst/>
          </a:prstGeom>
          <a:noFill/>
          <a:ln w="9525">
            <a:noFill/>
            <a:miter lim="800000"/>
            <a:headEnd/>
            <a:tailEnd/>
          </a:ln>
        </p:spPr>
      </p:pic>
      <p:pic>
        <p:nvPicPr>
          <p:cNvPr id="3" name="Picture 7" descr="NTL_Logo_Neg.png"/>
          <p:cNvPicPr>
            <a:picLocks noChangeAspect="1"/>
          </p:cNvPicPr>
          <p:nvPr/>
        </p:nvPicPr>
        <p:blipFill>
          <a:blip r:embed="rId3"/>
          <a:srcRect/>
          <a:stretch>
            <a:fillRect/>
          </a:stretch>
        </p:blipFill>
        <p:spPr bwMode="auto">
          <a:xfrm>
            <a:off x="493713" y="6246813"/>
            <a:ext cx="1855787" cy="508000"/>
          </a:xfrm>
          <a:prstGeom prst="rect">
            <a:avLst/>
          </a:prstGeom>
          <a:noFill/>
          <a:ln w="9525">
            <a:noFill/>
            <a:miter lim="800000"/>
            <a:headEnd/>
            <a:tailEnd/>
          </a:ln>
        </p:spPr>
      </p:pic>
      <p:sp>
        <p:nvSpPr>
          <p:cNvPr id="4" name="Date Placeholder 3"/>
          <p:cNvSpPr>
            <a:spLocks noGrp="1"/>
          </p:cNvSpPr>
          <p:nvPr>
            <p:ph type="dt" sz="half" idx="10"/>
          </p:nvPr>
        </p:nvSpPr>
        <p:spPr>
          <a:xfrm>
            <a:off x="6453188" y="6280150"/>
            <a:ext cx="923925" cy="474663"/>
          </a:xfrm>
        </p:spPr>
        <p:txBody>
          <a:bodyPr/>
          <a:lstStyle>
            <a:lvl1pPr algn="r">
              <a:defRPr sz="1100">
                <a:solidFill>
                  <a:srgbClr val="0D0D0D"/>
                </a:solidFill>
              </a:defRPr>
            </a:lvl1pPr>
          </a:lstStyle>
          <a:p>
            <a:pPr>
              <a:defRPr/>
            </a:pPr>
            <a:endParaRPr lang="en-US"/>
          </a:p>
        </p:txBody>
      </p:sp>
      <p:sp>
        <p:nvSpPr>
          <p:cNvPr id="5" name="Footer Placeholder 4"/>
          <p:cNvSpPr>
            <a:spLocks noGrp="1"/>
          </p:cNvSpPr>
          <p:nvPr>
            <p:ph type="ftr" sz="quarter" idx="11"/>
          </p:nvPr>
        </p:nvSpPr>
        <p:spPr>
          <a:xfrm>
            <a:off x="2954338" y="6280150"/>
            <a:ext cx="2660650" cy="449263"/>
          </a:xfrm>
        </p:spPr>
        <p:txBody>
          <a:bodyPr/>
          <a:lstStyle>
            <a:lvl1pPr algn="l">
              <a:defRPr sz="1100">
                <a:solidFill>
                  <a:srgbClr val="0D0D0D"/>
                </a:solidFill>
              </a:defRPr>
            </a:lvl1pPr>
          </a:lstStyle>
          <a:p>
            <a:pPr>
              <a:defRPr/>
            </a:pPr>
            <a:endParaRPr lang="en-US"/>
          </a:p>
        </p:txBody>
      </p:sp>
      <p:sp>
        <p:nvSpPr>
          <p:cNvPr id="6" name="Slide Number Placeholder 5"/>
          <p:cNvSpPr>
            <a:spLocks noGrp="1"/>
          </p:cNvSpPr>
          <p:nvPr>
            <p:ph type="sldNum" sz="quarter" idx="12"/>
          </p:nvPr>
        </p:nvSpPr>
        <p:spPr>
          <a:xfrm>
            <a:off x="8277225" y="6364288"/>
            <a:ext cx="738188" cy="365125"/>
          </a:xfrm>
        </p:spPr>
        <p:txBody>
          <a:bodyPr/>
          <a:lstStyle>
            <a:lvl1pPr>
              <a:defRPr b="1">
                <a:solidFill>
                  <a:srgbClr val="F2F2F2"/>
                </a:solidFill>
                <a:latin typeface="Verdana" pitchFamily="34" charset="0"/>
              </a:defRPr>
            </a:lvl1pPr>
          </a:lstStyle>
          <a:p>
            <a:pPr>
              <a:defRPr/>
            </a:pPr>
            <a:fld id="{3A469326-EB75-48B2-8EB3-8810D4BE5435}"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3_Tittel og innho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752292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3.xml"/><Relationship Id="rId7"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5" Type="http://schemas.openxmlformats.org/officeDocument/2006/relationships/slideLayout" Target="../slideLayouts/slideLayout15.xml"/><Relationship Id="rId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nb-NO"/>
              <a:t>Klikk for å redigere tittelstil</a:t>
            </a:r>
            <a:endParaRPr lang="en-US"/>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D9D9D9"/>
                </a:solidFill>
                <a:latin typeface="Verdana" pitchFamily="34" charset="0"/>
                <a:ea typeface="Geneva" pitchFamily="123" charset="-128"/>
                <a:cs typeface="+mn-cs"/>
              </a:defRPr>
            </a:lvl1pPr>
          </a:lstStyle>
          <a:p>
            <a:pPr>
              <a:defRPr/>
            </a:pP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D9D9D9"/>
                </a:solidFill>
                <a:latin typeface="Verdana" pitchFamily="34" charset="0"/>
                <a:ea typeface="Geneva" pitchFamily="123" charset="-128"/>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D9D9D9"/>
                </a:solidFill>
                <a:ea typeface="Geneva" pitchFamily="123" charset="-128"/>
                <a:cs typeface="+mn-cs"/>
              </a:defRPr>
            </a:lvl1pPr>
          </a:lstStyle>
          <a:p>
            <a:pPr>
              <a:defRPr/>
            </a:pPr>
            <a:fld id="{E5EEDE56-43C0-4869-A267-DDF486425600}"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92" r:id="rId1"/>
    <p:sldLayoutId id="2147483793" r:id="rId2"/>
    <p:sldLayoutId id="2147483794" r:id="rId3"/>
    <p:sldLayoutId id="2147483795" r:id="rId4"/>
    <p:sldLayoutId id="2147483796" r:id="rId5"/>
    <p:sldLayoutId id="2147483797" r:id="rId6"/>
    <p:sldLayoutId id="2147483798" r:id="rId7"/>
    <p:sldLayoutId id="2147483799" r:id="rId8"/>
    <p:sldLayoutId id="2147483806" r:id="rId9"/>
    <p:sldLayoutId id="2147483810" r:id="rId10"/>
  </p:sldLayoutIdLst>
  <p:hf hdr="0" ftr="0" dt="0"/>
  <p:txStyles>
    <p:titleStyle>
      <a:lvl1pPr algn="ctr" defTabSz="457200" rtl="0" eaLnBrk="1" fontAlgn="base" hangingPunct="1">
        <a:spcBef>
          <a:spcPct val="0"/>
        </a:spcBef>
        <a:spcAft>
          <a:spcPct val="0"/>
        </a:spcAft>
        <a:defRPr sz="3200" kern="1200">
          <a:solidFill>
            <a:schemeClr val="tx1"/>
          </a:solidFill>
          <a:latin typeface="Verdana"/>
          <a:ea typeface="Geneva" charset="0"/>
          <a:cs typeface="Verdana"/>
        </a:defRPr>
      </a:lvl1pPr>
      <a:lvl2pPr algn="ctr" defTabSz="457200" rtl="0" eaLnBrk="1" fontAlgn="base" hangingPunct="1">
        <a:spcBef>
          <a:spcPct val="0"/>
        </a:spcBef>
        <a:spcAft>
          <a:spcPct val="0"/>
        </a:spcAft>
        <a:defRPr sz="3200">
          <a:solidFill>
            <a:schemeClr val="tx1"/>
          </a:solidFill>
          <a:latin typeface="Verdana" charset="0"/>
          <a:ea typeface="Geneva" charset="0"/>
          <a:cs typeface="Verdana" pitchFamily="34" charset="0"/>
        </a:defRPr>
      </a:lvl2pPr>
      <a:lvl3pPr algn="ctr" defTabSz="457200" rtl="0" eaLnBrk="1" fontAlgn="base" hangingPunct="1">
        <a:spcBef>
          <a:spcPct val="0"/>
        </a:spcBef>
        <a:spcAft>
          <a:spcPct val="0"/>
        </a:spcAft>
        <a:defRPr sz="3200">
          <a:solidFill>
            <a:schemeClr val="tx1"/>
          </a:solidFill>
          <a:latin typeface="Verdana" charset="0"/>
          <a:ea typeface="Geneva" charset="0"/>
          <a:cs typeface="Verdana" pitchFamily="34" charset="0"/>
        </a:defRPr>
      </a:lvl3pPr>
      <a:lvl4pPr algn="ctr" defTabSz="457200" rtl="0" eaLnBrk="1" fontAlgn="base" hangingPunct="1">
        <a:spcBef>
          <a:spcPct val="0"/>
        </a:spcBef>
        <a:spcAft>
          <a:spcPct val="0"/>
        </a:spcAft>
        <a:defRPr sz="3200">
          <a:solidFill>
            <a:schemeClr val="tx1"/>
          </a:solidFill>
          <a:latin typeface="Verdana" charset="0"/>
          <a:ea typeface="Geneva" charset="0"/>
          <a:cs typeface="Verdana" pitchFamily="34" charset="0"/>
        </a:defRPr>
      </a:lvl4pPr>
      <a:lvl5pPr algn="ctr" defTabSz="457200" rtl="0" eaLnBrk="1" fontAlgn="base" hangingPunct="1">
        <a:spcBef>
          <a:spcPct val="0"/>
        </a:spcBef>
        <a:spcAft>
          <a:spcPct val="0"/>
        </a:spcAft>
        <a:defRPr sz="3200">
          <a:solidFill>
            <a:schemeClr val="tx1"/>
          </a:solidFill>
          <a:latin typeface="Verdana" charset="0"/>
          <a:ea typeface="Geneva" charset="0"/>
          <a:cs typeface="Verdana" pitchFamily="34" charset="0"/>
        </a:defRPr>
      </a:lvl5pPr>
      <a:lvl6pPr marL="457200" algn="ctr" defTabSz="457200" rtl="0" eaLnBrk="1" fontAlgn="base" hangingPunct="1">
        <a:spcBef>
          <a:spcPct val="0"/>
        </a:spcBef>
        <a:spcAft>
          <a:spcPct val="0"/>
        </a:spcAft>
        <a:defRPr sz="3200">
          <a:solidFill>
            <a:schemeClr val="tx1"/>
          </a:solidFill>
          <a:latin typeface="Verdana" charset="0"/>
          <a:ea typeface="Geneva" charset="0"/>
        </a:defRPr>
      </a:lvl6pPr>
      <a:lvl7pPr marL="914400" algn="ctr" defTabSz="457200" rtl="0" eaLnBrk="1" fontAlgn="base" hangingPunct="1">
        <a:spcBef>
          <a:spcPct val="0"/>
        </a:spcBef>
        <a:spcAft>
          <a:spcPct val="0"/>
        </a:spcAft>
        <a:defRPr sz="3200">
          <a:solidFill>
            <a:schemeClr val="tx1"/>
          </a:solidFill>
          <a:latin typeface="Verdana" charset="0"/>
          <a:ea typeface="Geneva" charset="0"/>
        </a:defRPr>
      </a:lvl7pPr>
      <a:lvl8pPr marL="1371600" algn="ctr" defTabSz="457200" rtl="0" eaLnBrk="1" fontAlgn="base" hangingPunct="1">
        <a:spcBef>
          <a:spcPct val="0"/>
        </a:spcBef>
        <a:spcAft>
          <a:spcPct val="0"/>
        </a:spcAft>
        <a:defRPr sz="3200">
          <a:solidFill>
            <a:schemeClr val="tx1"/>
          </a:solidFill>
          <a:latin typeface="Verdana" charset="0"/>
          <a:ea typeface="Geneva" charset="0"/>
        </a:defRPr>
      </a:lvl8pPr>
      <a:lvl9pPr marL="1828800" algn="ctr" defTabSz="457200" rtl="0" eaLnBrk="1" fontAlgn="base" hangingPunct="1">
        <a:spcBef>
          <a:spcPct val="0"/>
        </a:spcBef>
        <a:spcAft>
          <a:spcPct val="0"/>
        </a:spcAft>
        <a:defRPr sz="3200">
          <a:solidFill>
            <a:schemeClr val="tx1"/>
          </a:solidFill>
          <a:latin typeface="Verdana" charset="0"/>
          <a:ea typeface="Geneva" charset="0"/>
        </a:defRPr>
      </a:lvl9pPr>
    </p:titleStyle>
    <p:bodyStyle>
      <a:lvl1pPr marL="342900" indent="-342900" algn="l" defTabSz="457200" rtl="0" eaLnBrk="1" fontAlgn="base" hangingPunct="1">
        <a:lnSpc>
          <a:spcPct val="120000"/>
        </a:lnSpc>
        <a:spcBef>
          <a:spcPct val="20000"/>
        </a:spcBef>
        <a:spcAft>
          <a:spcPct val="0"/>
        </a:spcAft>
        <a:buFont typeface="Arial" pitchFamily="34" charset="0"/>
        <a:buChar char="•"/>
        <a:defRPr sz="1600" kern="1200">
          <a:solidFill>
            <a:schemeClr val="tx2"/>
          </a:solidFill>
          <a:latin typeface="Verdana"/>
          <a:ea typeface="Geneva" charset="0"/>
          <a:cs typeface="Verdana"/>
        </a:defRPr>
      </a:lvl1pPr>
      <a:lvl2pPr marL="742950" indent="-285750" algn="l" defTabSz="457200" rtl="0" eaLnBrk="1" fontAlgn="base" hangingPunct="1">
        <a:lnSpc>
          <a:spcPct val="120000"/>
        </a:lnSpc>
        <a:spcBef>
          <a:spcPct val="20000"/>
        </a:spcBef>
        <a:spcAft>
          <a:spcPct val="0"/>
        </a:spcAft>
        <a:buFont typeface="Arial" pitchFamily="34" charset="0"/>
        <a:buChar char="–"/>
        <a:defRPr sz="1400" kern="1200">
          <a:solidFill>
            <a:schemeClr val="bg2"/>
          </a:solidFill>
          <a:latin typeface="Verdana"/>
          <a:ea typeface="Geneva" charset="0"/>
          <a:cs typeface="Verdana"/>
        </a:defRPr>
      </a:lvl2pPr>
      <a:lvl3pPr marL="1143000" indent="-228600" algn="l" defTabSz="457200" rtl="0" eaLnBrk="1" fontAlgn="base" hangingPunct="1">
        <a:lnSpc>
          <a:spcPct val="120000"/>
        </a:lnSpc>
        <a:spcBef>
          <a:spcPct val="20000"/>
        </a:spcBef>
        <a:spcAft>
          <a:spcPct val="0"/>
        </a:spcAft>
        <a:buFont typeface="Arial" pitchFamily="34" charset="0"/>
        <a:buChar char="•"/>
        <a:defRPr sz="1200" kern="1200">
          <a:solidFill>
            <a:srgbClr val="AA2A24"/>
          </a:solidFill>
          <a:latin typeface="Verdana"/>
          <a:ea typeface="Geneva" charset="0"/>
          <a:cs typeface="Verdana"/>
        </a:defRPr>
      </a:lvl3pPr>
      <a:lvl4pPr marL="1600200" indent="-228600" algn="l" defTabSz="457200" rtl="0" eaLnBrk="1" fontAlgn="base" hangingPunct="1">
        <a:lnSpc>
          <a:spcPct val="120000"/>
        </a:lnSpc>
        <a:spcBef>
          <a:spcPct val="20000"/>
        </a:spcBef>
        <a:spcAft>
          <a:spcPct val="0"/>
        </a:spcAft>
        <a:buFont typeface="Arial" pitchFamily="34" charset="0"/>
        <a:buChar char="–"/>
        <a:defRPr sz="1100" kern="1200">
          <a:solidFill>
            <a:schemeClr val="tx2"/>
          </a:solidFill>
          <a:latin typeface="Verdana"/>
          <a:ea typeface="Geneva" charset="0"/>
          <a:cs typeface="Verdana"/>
        </a:defRPr>
      </a:lvl4pPr>
      <a:lvl5pPr marL="2057400" indent="-228600" algn="l" defTabSz="457200" rtl="0" eaLnBrk="1" fontAlgn="base" hangingPunct="1">
        <a:lnSpc>
          <a:spcPct val="120000"/>
        </a:lnSpc>
        <a:spcBef>
          <a:spcPct val="20000"/>
        </a:spcBef>
        <a:spcAft>
          <a:spcPct val="0"/>
        </a:spcAft>
        <a:buFont typeface="Arial" pitchFamily="34" charset="0"/>
        <a:buChar char="»"/>
        <a:defRPr sz="1100" kern="1200">
          <a:solidFill>
            <a:schemeClr val="tx2"/>
          </a:solidFill>
          <a:latin typeface="Verdana"/>
          <a:ea typeface="Geneva" charset="0"/>
          <a:cs typeface="Verdan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lumMod val="95000"/>
          </a:schemeClr>
        </a:solidFill>
        <a:effectLst/>
      </p:bgPr>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nb-NO"/>
              <a:t>Click to edit Master title style</a:t>
            </a:r>
            <a:endParaRPr lang="en-US"/>
          </a:p>
        </p:txBody>
      </p:sp>
      <p:sp>
        <p:nvSpPr>
          <p:cNvPr id="2051"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nb-NO"/>
              <a:t>Click to edit Master text styles</a:t>
            </a:r>
          </a:p>
          <a:p>
            <a:pPr lvl="1"/>
            <a:r>
              <a:rPr lang="nb-NO"/>
              <a:t>Second level</a:t>
            </a:r>
          </a:p>
          <a:p>
            <a:pPr lvl="2"/>
            <a:r>
              <a:rPr lang="nb-NO"/>
              <a:t>Third level</a:t>
            </a:r>
          </a:p>
          <a:p>
            <a:pPr lvl="3"/>
            <a:r>
              <a:rPr lang="nb-NO"/>
              <a:t>Fourth level</a:t>
            </a:r>
          </a:p>
          <a:p>
            <a:pPr lvl="4"/>
            <a:r>
              <a:rPr lang="nb-NO"/>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F2F2F2"/>
                </a:solidFill>
                <a:latin typeface="Verdana" pitchFamily="34" charset="0"/>
                <a:ea typeface="Geneva" pitchFamily="123" charset="-128"/>
                <a:cs typeface="+mn-cs"/>
              </a:defRPr>
            </a:lvl1pPr>
          </a:lstStyle>
          <a:p>
            <a:pPr>
              <a:defRPr/>
            </a:pP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rgbClr val="F2F2F2"/>
                </a:solidFill>
                <a:latin typeface="Verdana"/>
                <a:ea typeface="+mn-ea"/>
                <a:cs typeface="Verdana"/>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chemeClr val="bg1"/>
                </a:solidFill>
                <a:ea typeface="Geneva" pitchFamily="123" charset="-128"/>
                <a:cs typeface="+mn-cs"/>
              </a:defRPr>
            </a:lvl1pPr>
          </a:lstStyle>
          <a:p>
            <a:pPr>
              <a:defRPr/>
            </a:pPr>
            <a:fld id="{A36E0AEC-ECD0-4761-943A-64FC6DFB58C1}"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800" r:id="rId1"/>
    <p:sldLayoutId id="2147483801" r:id="rId2"/>
    <p:sldLayoutId id="2147483802" r:id="rId3"/>
    <p:sldLayoutId id="2147483803" r:id="rId4"/>
    <p:sldLayoutId id="2147483804" r:id="rId5"/>
    <p:sldLayoutId id="2147483805" r:id="rId6"/>
  </p:sldLayoutIdLst>
  <p:hf hdr="0" ftr="0" dt="0"/>
  <p:txStyles>
    <p:titleStyle>
      <a:lvl1pPr algn="ctr" defTabSz="457200" rtl="0" eaLnBrk="0" fontAlgn="base" hangingPunct="0">
        <a:spcBef>
          <a:spcPct val="0"/>
        </a:spcBef>
        <a:spcAft>
          <a:spcPct val="0"/>
        </a:spcAft>
        <a:defRPr sz="3200" kern="1200">
          <a:solidFill>
            <a:schemeClr val="bg1"/>
          </a:solidFill>
          <a:latin typeface="Verdana"/>
          <a:ea typeface="Geneva" charset="0"/>
          <a:cs typeface="Verdana"/>
        </a:defRPr>
      </a:lvl1pPr>
      <a:lvl2pPr algn="ctr" defTabSz="457200" rtl="0" eaLnBrk="0" fontAlgn="base" hangingPunct="0">
        <a:spcBef>
          <a:spcPct val="0"/>
        </a:spcBef>
        <a:spcAft>
          <a:spcPct val="0"/>
        </a:spcAft>
        <a:defRPr sz="3200">
          <a:solidFill>
            <a:schemeClr val="bg1"/>
          </a:solidFill>
          <a:latin typeface="Verdana" charset="0"/>
          <a:ea typeface="Geneva" charset="0"/>
          <a:cs typeface="Verdana" pitchFamily="34" charset="0"/>
        </a:defRPr>
      </a:lvl2pPr>
      <a:lvl3pPr algn="ctr" defTabSz="457200" rtl="0" eaLnBrk="0" fontAlgn="base" hangingPunct="0">
        <a:spcBef>
          <a:spcPct val="0"/>
        </a:spcBef>
        <a:spcAft>
          <a:spcPct val="0"/>
        </a:spcAft>
        <a:defRPr sz="3200">
          <a:solidFill>
            <a:schemeClr val="bg1"/>
          </a:solidFill>
          <a:latin typeface="Verdana" charset="0"/>
          <a:ea typeface="Geneva" charset="0"/>
          <a:cs typeface="Verdana" pitchFamily="34" charset="0"/>
        </a:defRPr>
      </a:lvl3pPr>
      <a:lvl4pPr algn="ctr" defTabSz="457200" rtl="0" eaLnBrk="0" fontAlgn="base" hangingPunct="0">
        <a:spcBef>
          <a:spcPct val="0"/>
        </a:spcBef>
        <a:spcAft>
          <a:spcPct val="0"/>
        </a:spcAft>
        <a:defRPr sz="3200">
          <a:solidFill>
            <a:schemeClr val="bg1"/>
          </a:solidFill>
          <a:latin typeface="Verdana" charset="0"/>
          <a:ea typeface="Geneva" charset="0"/>
          <a:cs typeface="Verdana" pitchFamily="34" charset="0"/>
        </a:defRPr>
      </a:lvl4pPr>
      <a:lvl5pPr algn="ctr" defTabSz="457200" rtl="0" eaLnBrk="0" fontAlgn="base" hangingPunct="0">
        <a:spcBef>
          <a:spcPct val="0"/>
        </a:spcBef>
        <a:spcAft>
          <a:spcPct val="0"/>
        </a:spcAft>
        <a:defRPr sz="3200">
          <a:solidFill>
            <a:schemeClr val="bg1"/>
          </a:solidFill>
          <a:latin typeface="Verdana" charset="0"/>
          <a:ea typeface="Geneva" charset="0"/>
          <a:cs typeface="Verdana" pitchFamily="34" charset="0"/>
        </a:defRPr>
      </a:lvl5pPr>
      <a:lvl6pPr marL="457200" algn="ctr" defTabSz="457200" rtl="0" fontAlgn="base">
        <a:spcBef>
          <a:spcPct val="0"/>
        </a:spcBef>
        <a:spcAft>
          <a:spcPct val="0"/>
        </a:spcAft>
        <a:defRPr sz="3200">
          <a:solidFill>
            <a:schemeClr val="bg1"/>
          </a:solidFill>
          <a:latin typeface="Verdana" charset="0"/>
          <a:ea typeface="Geneva" charset="0"/>
        </a:defRPr>
      </a:lvl6pPr>
      <a:lvl7pPr marL="914400" algn="ctr" defTabSz="457200" rtl="0" fontAlgn="base">
        <a:spcBef>
          <a:spcPct val="0"/>
        </a:spcBef>
        <a:spcAft>
          <a:spcPct val="0"/>
        </a:spcAft>
        <a:defRPr sz="3200">
          <a:solidFill>
            <a:schemeClr val="bg1"/>
          </a:solidFill>
          <a:latin typeface="Verdana" charset="0"/>
          <a:ea typeface="Geneva" charset="0"/>
        </a:defRPr>
      </a:lvl7pPr>
      <a:lvl8pPr marL="1371600" algn="ctr" defTabSz="457200" rtl="0" fontAlgn="base">
        <a:spcBef>
          <a:spcPct val="0"/>
        </a:spcBef>
        <a:spcAft>
          <a:spcPct val="0"/>
        </a:spcAft>
        <a:defRPr sz="3200">
          <a:solidFill>
            <a:schemeClr val="bg1"/>
          </a:solidFill>
          <a:latin typeface="Verdana" charset="0"/>
          <a:ea typeface="Geneva" charset="0"/>
        </a:defRPr>
      </a:lvl8pPr>
      <a:lvl9pPr marL="1828800" algn="ctr" defTabSz="457200" rtl="0" fontAlgn="base">
        <a:spcBef>
          <a:spcPct val="0"/>
        </a:spcBef>
        <a:spcAft>
          <a:spcPct val="0"/>
        </a:spcAft>
        <a:defRPr sz="3200">
          <a:solidFill>
            <a:schemeClr val="bg1"/>
          </a:solidFill>
          <a:latin typeface="Verdana" charset="0"/>
          <a:ea typeface="Geneva" charset="0"/>
        </a:defRPr>
      </a:lvl9pPr>
    </p:titleStyle>
    <p:bodyStyle>
      <a:lvl1pPr marL="342900" indent="-342900" algn="l" defTabSz="457200" rtl="0" eaLnBrk="0" fontAlgn="base" hangingPunct="0">
        <a:lnSpc>
          <a:spcPct val="120000"/>
        </a:lnSpc>
        <a:spcBef>
          <a:spcPct val="20000"/>
        </a:spcBef>
        <a:spcAft>
          <a:spcPct val="0"/>
        </a:spcAft>
        <a:buFont typeface="Arial" pitchFamily="34" charset="0"/>
        <a:buChar char="•"/>
        <a:defRPr sz="1600" kern="1200">
          <a:solidFill>
            <a:srgbClr val="F2F2F2"/>
          </a:solidFill>
          <a:latin typeface="Verdana"/>
          <a:ea typeface="Geneva" charset="0"/>
          <a:cs typeface="Verdana"/>
        </a:defRPr>
      </a:lvl1pPr>
      <a:lvl2pPr marL="742950" indent="-285750" algn="l" defTabSz="457200" rtl="0" eaLnBrk="0" fontAlgn="base" hangingPunct="0">
        <a:lnSpc>
          <a:spcPct val="120000"/>
        </a:lnSpc>
        <a:spcBef>
          <a:spcPct val="20000"/>
        </a:spcBef>
        <a:spcAft>
          <a:spcPct val="0"/>
        </a:spcAft>
        <a:buFont typeface="Arial" pitchFamily="34" charset="0"/>
        <a:buChar char="–"/>
        <a:defRPr sz="1400" kern="1200">
          <a:solidFill>
            <a:srgbClr val="D9D9D9"/>
          </a:solidFill>
          <a:latin typeface="Verdana"/>
          <a:ea typeface="Geneva" charset="0"/>
          <a:cs typeface="Verdana"/>
        </a:defRPr>
      </a:lvl2pPr>
      <a:lvl3pPr marL="1143000" indent="-228600" algn="l" defTabSz="457200" rtl="0" eaLnBrk="0" fontAlgn="base" hangingPunct="0">
        <a:lnSpc>
          <a:spcPct val="120000"/>
        </a:lnSpc>
        <a:spcBef>
          <a:spcPct val="20000"/>
        </a:spcBef>
        <a:spcAft>
          <a:spcPct val="0"/>
        </a:spcAft>
        <a:buFont typeface="Arial" pitchFamily="34" charset="0"/>
        <a:buChar char="•"/>
        <a:defRPr sz="1200" kern="1200">
          <a:solidFill>
            <a:srgbClr val="AA2A24"/>
          </a:solidFill>
          <a:latin typeface="Verdana"/>
          <a:ea typeface="Geneva" charset="0"/>
          <a:cs typeface="Verdana"/>
        </a:defRPr>
      </a:lvl3pPr>
      <a:lvl4pPr marL="1600200" indent="-228600" algn="l" defTabSz="457200" rtl="0" eaLnBrk="0" fontAlgn="base" hangingPunct="0">
        <a:lnSpc>
          <a:spcPct val="120000"/>
        </a:lnSpc>
        <a:spcBef>
          <a:spcPct val="20000"/>
        </a:spcBef>
        <a:spcAft>
          <a:spcPct val="0"/>
        </a:spcAft>
        <a:buFont typeface="Arial" pitchFamily="34" charset="0"/>
        <a:buChar char="–"/>
        <a:defRPr sz="1100" kern="1200">
          <a:solidFill>
            <a:srgbClr val="BFBFBF"/>
          </a:solidFill>
          <a:latin typeface="Verdana"/>
          <a:ea typeface="Geneva" charset="0"/>
          <a:cs typeface="Verdana"/>
        </a:defRPr>
      </a:lvl4pPr>
      <a:lvl5pPr marL="2057400" indent="-228600" algn="l" defTabSz="457200" rtl="0" eaLnBrk="0" fontAlgn="base" hangingPunct="0">
        <a:lnSpc>
          <a:spcPct val="120000"/>
        </a:lnSpc>
        <a:spcBef>
          <a:spcPct val="20000"/>
        </a:spcBef>
        <a:spcAft>
          <a:spcPct val="0"/>
        </a:spcAft>
        <a:buFont typeface="Arial" pitchFamily="34" charset="0"/>
        <a:buChar char="»"/>
        <a:defRPr sz="1100" kern="1200">
          <a:solidFill>
            <a:srgbClr val="BFBFBF"/>
          </a:solidFill>
          <a:latin typeface="Verdana"/>
          <a:ea typeface="Geneva" charset="0"/>
          <a:cs typeface="Verdan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9.xml"/><Relationship Id="rId1" Type="http://schemas.openxmlformats.org/officeDocument/2006/relationships/slideLayout" Target="../slideLayouts/slideLayout10.xml"/><Relationship Id="rId4" Type="http://schemas.microsoft.com/office/2007/relationships/hdphoto" Target="../media/hdphoto2.wdp"/></Relationships>
</file>

<file path=ppt/slides/_rels/slide2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0.xml"/><Relationship Id="rId1" Type="http://schemas.openxmlformats.org/officeDocument/2006/relationships/slideLayout" Target="../slideLayouts/slideLayout10.xml"/><Relationship Id="rId4" Type="http://schemas.openxmlformats.org/officeDocument/2006/relationships/image" Target="../media/image14.svg"/></Relationships>
</file>

<file path=ppt/slides/_rels/slide2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1.xml"/><Relationship Id="rId1" Type="http://schemas.openxmlformats.org/officeDocument/2006/relationships/slideLayout" Target="../slideLayouts/slideLayout8.xml"/><Relationship Id="rId4" Type="http://schemas.openxmlformats.org/officeDocument/2006/relationships/image" Target="../media/image14.svg"/></Relationships>
</file>

<file path=ppt/slides/_rels/slide2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2.xml"/><Relationship Id="rId1" Type="http://schemas.openxmlformats.org/officeDocument/2006/relationships/slideLayout" Target="../slideLayouts/slideLayout8.xml"/><Relationship Id="rId4" Type="http://schemas.openxmlformats.org/officeDocument/2006/relationships/image" Target="../media/image14.svg"/></Relationships>
</file>

<file path=ppt/slides/_rels/slide2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3.xml"/><Relationship Id="rId1" Type="http://schemas.openxmlformats.org/officeDocument/2006/relationships/slideLayout" Target="../slideLayouts/slideLayout8.xml"/><Relationship Id="rId4" Type="http://schemas.openxmlformats.org/officeDocument/2006/relationships/image" Target="../media/image14.svg"/></Relationships>
</file>

<file path=ppt/slides/_rels/slide2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4.xml"/><Relationship Id="rId1" Type="http://schemas.openxmlformats.org/officeDocument/2006/relationships/slideLayout" Target="../slideLayouts/slideLayout8.xml"/><Relationship Id="rId4" Type="http://schemas.openxmlformats.org/officeDocument/2006/relationships/image" Target="../media/image14.svg"/></Relationships>
</file>

<file path=ppt/slides/_rels/slide2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5.xml"/><Relationship Id="rId1" Type="http://schemas.openxmlformats.org/officeDocument/2006/relationships/slideLayout" Target="../slideLayouts/slideLayout10.xml"/><Relationship Id="rId4" Type="http://schemas.openxmlformats.org/officeDocument/2006/relationships/image" Target="../media/image14.svg"/></Relationships>
</file>

<file path=ppt/slides/_rels/slide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6.xml"/><Relationship Id="rId1" Type="http://schemas.openxmlformats.org/officeDocument/2006/relationships/slideLayout" Target="../slideLayouts/slideLayout8.xml"/><Relationship Id="rId4" Type="http://schemas.openxmlformats.org/officeDocument/2006/relationships/image" Target="../media/image14.svg"/></Relationships>
</file>

<file path=ppt/slides/_rels/slide31.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9.xml"/><Relationship Id="rId1" Type="http://schemas.openxmlformats.org/officeDocument/2006/relationships/slideLayout" Target="../slideLayouts/slideLayout8.xml"/><Relationship Id="rId4" Type="http://schemas.openxmlformats.org/officeDocument/2006/relationships/image" Target="../media/image18.png"/></Relationships>
</file>

<file path=ppt/slides/_rels/slide3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0.xml"/><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microsoft.com/office/2007/relationships/hdphoto" Target="../media/hdphoto1.wdp"/></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ctrTitle"/>
          </p:nvPr>
        </p:nvSpPr>
        <p:spPr/>
        <p:txBody>
          <a:bodyPr>
            <a:normAutofit/>
          </a:bodyPr>
          <a:lstStyle/>
          <a:p>
            <a:r>
              <a:rPr lang="nb-NO" dirty="0"/>
              <a:t>Pensjonsforhandlingene i offentlig sektor 2018</a:t>
            </a:r>
          </a:p>
        </p:txBody>
      </p:sp>
      <p:sp>
        <p:nvSpPr>
          <p:cNvPr id="3" name="Undertittel 2"/>
          <p:cNvSpPr>
            <a:spLocks noGrp="1"/>
          </p:cNvSpPr>
          <p:nvPr>
            <p:ph type="subTitle" idx="1"/>
          </p:nvPr>
        </p:nvSpPr>
        <p:spPr/>
        <p:txBody>
          <a:bodyPr/>
          <a:lstStyle/>
          <a:p>
            <a:endParaRPr lang="nb-NO" dirty="0"/>
          </a:p>
        </p:txBody>
      </p:sp>
    </p:spTree>
    <p:extLst>
      <p:ext uri="{BB962C8B-B14F-4D97-AF65-F5344CB8AC3E}">
        <p14:creationId xmlns:p14="http://schemas.microsoft.com/office/powerpoint/2010/main" val="36940907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lassholder for innhold 2"/>
          <p:cNvSpPr>
            <a:spLocks noGrp="1"/>
          </p:cNvSpPr>
          <p:nvPr>
            <p:ph idx="1"/>
          </p:nvPr>
        </p:nvSpPr>
        <p:spPr>
          <a:xfrm>
            <a:off x="509588" y="1380485"/>
            <a:ext cx="8292889" cy="4398543"/>
          </a:xfrm>
        </p:spPr>
        <p:txBody>
          <a:bodyPr>
            <a:normAutofit/>
          </a:bodyPr>
          <a:lstStyle/>
          <a:p>
            <a:r>
              <a:rPr lang="nb-NO" sz="1800" b="1" dirty="0"/>
              <a:t>NTL vil aktivt motarbeide enhver svekkelse av kollektive pensjonsavtaler, herunder AFP. NTL vil arbeide for at AFP-ordningen i offentlig tjenestepensjon fortsatt skal være en reell førtidspensjon som kan tas ut uten reduksjon av alderspensjonen. </a:t>
            </a:r>
          </a:p>
          <a:p>
            <a:endParaRPr lang="nb-NO" sz="1800" b="1" dirty="0"/>
          </a:p>
          <a:p>
            <a:r>
              <a:rPr lang="nb-NO" sz="1800" b="1" dirty="0"/>
              <a:t>NTL vil arbeide for å beholde de rettighetene ansatte har i Statens Pensjonskasse (SPK). </a:t>
            </a:r>
          </a:p>
          <a:p>
            <a:endParaRPr lang="nb-NO" sz="1800" b="1" dirty="0"/>
          </a:p>
          <a:p>
            <a:r>
              <a:rPr lang="nb-NO" sz="1800" b="1" dirty="0">
                <a:highlight>
                  <a:srgbClr val="FFFF00"/>
                </a:highlight>
              </a:rPr>
              <a:t>Ytelsene fra offentlig tjenestepensjon skal sammen med folketrygdens ytelser tilsvare minst 66 prosent av brutto sluttlønn ved 65 års alder og 30 års opptjening.</a:t>
            </a:r>
          </a:p>
        </p:txBody>
      </p:sp>
      <p:sp>
        <p:nvSpPr>
          <p:cNvPr id="4" name="Plassholder for lysbildenummer 3"/>
          <p:cNvSpPr>
            <a:spLocks noGrp="1"/>
          </p:cNvSpPr>
          <p:nvPr>
            <p:ph type="sldNum" sz="quarter" idx="10"/>
          </p:nvPr>
        </p:nvSpPr>
        <p:spPr/>
        <p:txBody>
          <a:bodyPr/>
          <a:lstStyle/>
          <a:p>
            <a:pPr>
              <a:defRPr/>
            </a:pPr>
            <a:fld id="{3BFC99D4-62F9-4C3A-B91A-2D15C6067740}" type="slidenum">
              <a:rPr lang="en-US" smtClean="0"/>
              <a:pPr>
                <a:defRPr/>
              </a:pPr>
              <a:t>10</a:t>
            </a:fld>
            <a:endParaRPr lang="en-US"/>
          </a:p>
        </p:txBody>
      </p:sp>
      <p:sp>
        <p:nvSpPr>
          <p:cNvPr id="5" name="Tittel 1">
            <a:extLst>
              <a:ext uri="{FF2B5EF4-FFF2-40B4-BE49-F238E27FC236}">
                <a16:creationId xmlns:a16="http://schemas.microsoft.com/office/drawing/2014/main" id="{DD05F7EA-BEF3-4E63-9A82-9EE09D22A560}"/>
              </a:ext>
            </a:extLst>
          </p:cNvPr>
          <p:cNvSpPr txBox="1">
            <a:spLocks/>
          </p:cNvSpPr>
          <p:nvPr/>
        </p:nvSpPr>
        <p:spPr bwMode="auto">
          <a:xfrm>
            <a:off x="625265" y="401552"/>
            <a:ext cx="8177212" cy="720000"/>
          </a:xfrm>
          <a:prstGeom prst="rect">
            <a:avLst/>
          </a:prstGeom>
          <a:solidFill>
            <a:schemeClr val="tx1">
              <a:lumMod val="65000"/>
              <a:lumOff val="35000"/>
            </a:schemeClr>
          </a:solidFill>
          <a:ln w="9525">
            <a:noFill/>
            <a:miter lim="800000"/>
            <a:headEnd/>
            <a:tailEnd/>
          </a:ln>
        </p:spPr>
        <p:txBody>
          <a:bodyPr vert="horz" wrap="square" lIns="91440" tIns="45720" rIns="91440" bIns="45720" numCol="1" anchor="ctr" anchorCtr="0" compatLnSpc="1">
            <a:prstTxWarp prst="textNoShape">
              <a:avLst/>
            </a:prstTxWarp>
            <a:normAutofit/>
          </a:bodyPr>
          <a:lstStyle>
            <a:lvl1pPr algn="l" defTabSz="457200" rtl="0" eaLnBrk="1" fontAlgn="base" hangingPunct="1">
              <a:spcBef>
                <a:spcPct val="0"/>
              </a:spcBef>
              <a:spcAft>
                <a:spcPct val="0"/>
              </a:spcAft>
              <a:defRPr sz="2000" b="1" kern="1200">
                <a:solidFill>
                  <a:schemeClr val="tx1"/>
                </a:solidFill>
                <a:latin typeface="Verdana"/>
                <a:ea typeface="Geneva" charset="0"/>
                <a:cs typeface="Verdana"/>
              </a:defRPr>
            </a:lvl1pPr>
            <a:lvl2pPr algn="ctr" defTabSz="457200" rtl="0" eaLnBrk="1" fontAlgn="base" hangingPunct="1">
              <a:spcBef>
                <a:spcPct val="0"/>
              </a:spcBef>
              <a:spcAft>
                <a:spcPct val="0"/>
              </a:spcAft>
              <a:defRPr sz="3200">
                <a:solidFill>
                  <a:schemeClr val="tx1"/>
                </a:solidFill>
                <a:latin typeface="Verdana" charset="0"/>
                <a:ea typeface="Geneva" charset="0"/>
                <a:cs typeface="Verdana" pitchFamily="34" charset="0"/>
              </a:defRPr>
            </a:lvl2pPr>
            <a:lvl3pPr algn="ctr" defTabSz="457200" rtl="0" eaLnBrk="1" fontAlgn="base" hangingPunct="1">
              <a:spcBef>
                <a:spcPct val="0"/>
              </a:spcBef>
              <a:spcAft>
                <a:spcPct val="0"/>
              </a:spcAft>
              <a:defRPr sz="3200">
                <a:solidFill>
                  <a:schemeClr val="tx1"/>
                </a:solidFill>
                <a:latin typeface="Verdana" charset="0"/>
                <a:ea typeface="Geneva" charset="0"/>
                <a:cs typeface="Verdana" pitchFamily="34" charset="0"/>
              </a:defRPr>
            </a:lvl3pPr>
            <a:lvl4pPr algn="ctr" defTabSz="457200" rtl="0" eaLnBrk="1" fontAlgn="base" hangingPunct="1">
              <a:spcBef>
                <a:spcPct val="0"/>
              </a:spcBef>
              <a:spcAft>
                <a:spcPct val="0"/>
              </a:spcAft>
              <a:defRPr sz="3200">
                <a:solidFill>
                  <a:schemeClr val="tx1"/>
                </a:solidFill>
                <a:latin typeface="Verdana" charset="0"/>
                <a:ea typeface="Geneva" charset="0"/>
                <a:cs typeface="Verdana" pitchFamily="34" charset="0"/>
              </a:defRPr>
            </a:lvl4pPr>
            <a:lvl5pPr algn="ctr" defTabSz="457200" rtl="0" eaLnBrk="1" fontAlgn="base" hangingPunct="1">
              <a:spcBef>
                <a:spcPct val="0"/>
              </a:spcBef>
              <a:spcAft>
                <a:spcPct val="0"/>
              </a:spcAft>
              <a:defRPr sz="3200">
                <a:solidFill>
                  <a:schemeClr val="tx1"/>
                </a:solidFill>
                <a:latin typeface="Verdana" charset="0"/>
                <a:ea typeface="Geneva" charset="0"/>
                <a:cs typeface="Verdana" pitchFamily="34" charset="0"/>
              </a:defRPr>
            </a:lvl5pPr>
            <a:lvl6pPr marL="457200" algn="ctr" defTabSz="457200" rtl="0" eaLnBrk="1" fontAlgn="base" hangingPunct="1">
              <a:spcBef>
                <a:spcPct val="0"/>
              </a:spcBef>
              <a:spcAft>
                <a:spcPct val="0"/>
              </a:spcAft>
              <a:defRPr sz="3200">
                <a:solidFill>
                  <a:schemeClr val="tx1"/>
                </a:solidFill>
                <a:latin typeface="Verdana" charset="0"/>
                <a:ea typeface="Geneva" charset="0"/>
              </a:defRPr>
            </a:lvl6pPr>
            <a:lvl7pPr marL="914400" algn="ctr" defTabSz="457200" rtl="0" eaLnBrk="1" fontAlgn="base" hangingPunct="1">
              <a:spcBef>
                <a:spcPct val="0"/>
              </a:spcBef>
              <a:spcAft>
                <a:spcPct val="0"/>
              </a:spcAft>
              <a:defRPr sz="3200">
                <a:solidFill>
                  <a:schemeClr val="tx1"/>
                </a:solidFill>
                <a:latin typeface="Verdana" charset="0"/>
                <a:ea typeface="Geneva" charset="0"/>
              </a:defRPr>
            </a:lvl7pPr>
            <a:lvl8pPr marL="1371600" algn="ctr" defTabSz="457200" rtl="0" eaLnBrk="1" fontAlgn="base" hangingPunct="1">
              <a:spcBef>
                <a:spcPct val="0"/>
              </a:spcBef>
              <a:spcAft>
                <a:spcPct val="0"/>
              </a:spcAft>
              <a:defRPr sz="3200">
                <a:solidFill>
                  <a:schemeClr val="tx1"/>
                </a:solidFill>
                <a:latin typeface="Verdana" charset="0"/>
                <a:ea typeface="Geneva" charset="0"/>
              </a:defRPr>
            </a:lvl8pPr>
            <a:lvl9pPr marL="1828800" algn="ctr" defTabSz="457200" rtl="0" eaLnBrk="1" fontAlgn="base" hangingPunct="1">
              <a:spcBef>
                <a:spcPct val="0"/>
              </a:spcBef>
              <a:spcAft>
                <a:spcPct val="0"/>
              </a:spcAft>
              <a:defRPr sz="3200">
                <a:solidFill>
                  <a:schemeClr val="tx1"/>
                </a:solidFill>
                <a:latin typeface="Verdana" charset="0"/>
                <a:ea typeface="Geneva" charset="0"/>
              </a:defRPr>
            </a:lvl9pPr>
          </a:lstStyle>
          <a:p>
            <a:pPr algn="ctr"/>
            <a:r>
              <a:rPr lang="nb-NO" sz="2400" dirty="0">
                <a:solidFill>
                  <a:schemeClr val="bg1"/>
                </a:solidFill>
              </a:rPr>
              <a:t>NTLs prinsipp- og handlingsprogram</a:t>
            </a:r>
          </a:p>
        </p:txBody>
      </p:sp>
    </p:spTree>
    <p:extLst>
      <p:ext uri="{BB962C8B-B14F-4D97-AF65-F5344CB8AC3E}">
        <p14:creationId xmlns:p14="http://schemas.microsoft.com/office/powerpoint/2010/main" val="3891898952"/>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395CF3AE-F98B-47F0-A33D-84F7A103C4A8}"/>
              </a:ext>
            </a:extLst>
          </p:cNvPr>
          <p:cNvSpPr>
            <a:spLocks noGrp="1"/>
          </p:cNvSpPr>
          <p:nvPr>
            <p:ph type="title"/>
          </p:nvPr>
        </p:nvSpPr>
        <p:spPr/>
        <p:txBody>
          <a:bodyPr>
            <a:normAutofit/>
          </a:bodyPr>
          <a:lstStyle/>
          <a:p>
            <a:r>
              <a:rPr lang="nb-NO" sz="2400" dirty="0"/>
              <a:t>	</a:t>
            </a:r>
          </a:p>
        </p:txBody>
      </p:sp>
      <p:sp>
        <p:nvSpPr>
          <p:cNvPr id="3" name="Plassholder for innhold 2">
            <a:extLst>
              <a:ext uri="{FF2B5EF4-FFF2-40B4-BE49-F238E27FC236}">
                <a16:creationId xmlns:a16="http://schemas.microsoft.com/office/drawing/2014/main" id="{19FB1B11-E19C-424A-990F-EB59209B35E9}"/>
              </a:ext>
            </a:extLst>
          </p:cNvPr>
          <p:cNvSpPr>
            <a:spLocks noGrp="1"/>
          </p:cNvSpPr>
          <p:nvPr>
            <p:ph idx="1"/>
          </p:nvPr>
        </p:nvSpPr>
        <p:spPr/>
        <p:txBody>
          <a:bodyPr/>
          <a:lstStyle/>
          <a:p>
            <a:pPr marL="0" indent="0">
              <a:buNone/>
            </a:pPr>
            <a:r>
              <a:rPr lang="nb-NO" sz="2400" dirty="0"/>
              <a:t>«LO legger til grunn at det fortsatt skal være en felles pensjonsordning i offentlig sektor som innenfor rammene av en påslagsmodell baseres på følgende:</a:t>
            </a:r>
          </a:p>
          <a:p>
            <a:r>
              <a:rPr lang="nb-NO" sz="2400" dirty="0"/>
              <a:t>Kjønnsnøytrale og livsvarige pensjoner</a:t>
            </a:r>
          </a:p>
          <a:p>
            <a:r>
              <a:rPr lang="nb-NO" sz="2400" dirty="0"/>
              <a:t>Reguleringsbestemmelser som i Folketrygden</a:t>
            </a:r>
          </a:p>
          <a:p>
            <a:r>
              <a:rPr lang="nb-NO" sz="2400" dirty="0"/>
              <a:t>Overføringsavtalen videreføres</a:t>
            </a:r>
          </a:p>
          <a:p>
            <a:r>
              <a:rPr lang="nb-NO" sz="2400" dirty="0"/>
              <a:t>En godt tilpasset AFP/tidligpensjonsordning»</a:t>
            </a:r>
          </a:p>
        </p:txBody>
      </p:sp>
      <p:sp>
        <p:nvSpPr>
          <p:cNvPr id="4" name="Plassholder for lysbildenummer 3">
            <a:extLst>
              <a:ext uri="{FF2B5EF4-FFF2-40B4-BE49-F238E27FC236}">
                <a16:creationId xmlns:a16="http://schemas.microsoft.com/office/drawing/2014/main" id="{C9E7AC7F-8536-4A98-AF7E-23E46E7D8CC5}"/>
              </a:ext>
            </a:extLst>
          </p:cNvPr>
          <p:cNvSpPr>
            <a:spLocks noGrp="1"/>
          </p:cNvSpPr>
          <p:nvPr>
            <p:ph type="sldNum" sz="quarter" idx="10"/>
          </p:nvPr>
        </p:nvSpPr>
        <p:spPr/>
        <p:txBody>
          <a:bodyPr/>
          <a:lstStyle/>
          <a:p>
            <a:pPr>
              <a:defRPr/>
            </a:pPr>
            <a:fld id="{3BFC99D4-62F9-4C3A-B91A-2D15C6067740}" type="slidenum">
              <a:rPr lang="en-US" smtClean="0"/>
              <a:pPr>
                <a:defRPr/>
              </a:pPr>
              <a:t>11</a:t>
            </a:fld>
            <a:endParaRPr lang="en-US"/>
          </a:p>
        </p:txBody>
      </p:sp>
      <p:sp>
        <p:nvSpPr>
          <p:cNvPr id="5" name="Tittel 1">
            <a:extLst>
              <a:ext uri="{FF2B5EF4-FFF2-40B4-BE49-F238E27FC236}">
                <a16:creationId xmlns:a16="http://schemas.microsoft.com/office/drawing/2014/main" id="{7D69DF1F-566F-4D49-A97B-C5E39F82714A}"/>
              </a:ext>
            </a:extLst>
          </p:cNvPr>
          <p:cNvSpPr txBox="1">
            <a:spLocks/>
          </p:cNvSpPr>
          <p:nvPr/>
        </p:nvSpPr>
        <p:spPr bwMode="auto">
          <a:xfrm>
            <a:off x="448999" y="274638"/>
            <a:ext cx="8177212" cy="861747"/>
          </a:xfrm>
          <a:prstGeom prst="rect">
            <a:avLst/>
          </a:prstGeom>
          <a:solidFill>
            <a:schemeClr val="tx1">
              <a:lumMod val="65000"/>
              <a:lumOff val="35000"/>
            </a:schemeClr>
          </a:solidFill>
          <a:ln w="9525">
            <a:noFill/>
            <a:miter lim="800000"/>
            <a:headEnd/>
            <a:tailEnd/>
          </a:ln>
        </p:spPr>
        <p:txBody>
          <a:bodyPr vert="horz" wrap="square" lIns="91440" tIns="45720" rIns="91440" bIns="45720" numCol="1" anchor="ctr" anchorCtr="0" compatLnSpc="1">
            <a:prstTxWarp prst="textNoShape">
              <a:avLst/>
            </a:prstTxWarp>
            <a:normAutofit/>
          </a:bodyPr>
          <a:lstStyle>
            <a:lvl1pPr algn="l" defTabSz="457200" rtl="0" eaLnBrk="1" fontAlgn="base" hangingPunct="1">
              <a:spcBef>
                <a:spcPct val="0"/>
              </a:spcBef>
              <a:spcAft>
                <a:spcPct val="0"/>
              </a:spcAft>
              <a:defRPr sz="2000" b="1" kern="1200">
                <a:solidFill>
                  <a:schemeClr val="tx1"/>
                </a:solidFill>
                <a:latin typeface="Verdana"/>
                <a:ea typeface="Geneva" charset="0"/>
                <a:cs typeface="Verdana"/>
              </a:defRPr>
            </a:lvl1pPr>
            <a:lvl2pPr algn="ctr" defTabSz="457200" rtl="0" eaLnBrk="1" fontAlgn="base" hangingPunct="1">
              <a:spcBef>
                <a:spcPct val="0"/>
              </a:spcBef>
              <a:spcAft>
                <a:spcPct val="0"/>
              </a:spcAft>
              <a:defRPr sz="3200">
                <a:solidFill>
                  <a:schemeClr val="tx1"/>
                </a:solidFill>
                <a:latin typeface="Verdana" charset="0"/>
                <a:ea typeface="Geneva" charset="0"/>
                <a:cs typeface="Verdana" pitchFamily="34" charset="0"/>
              </a:defRPr>
            </a:lvl2pPr>
            <a:lvl3pPr algn="ctr" defTabSz="457200" rtl="0" eaLnBrk="1" fontAlgn="base" hangingPunct="1">
              <a:spcBef>
                <a:spcPct val="0"/>
              </a:spcBef>
              <a:spcAft>
                <a:spcPct val="0"/>
              </a:spcAft>
              <a:defRPr sz="3200">
                <a:solidFill>
                  <a:schemeClr val="tx1"/>
                </a:solidFill>
                <a:latin typeface="Verdana" charset="0"/>
                <a:ea typeface="Geneva" charset="0"/>
                <a:cs typeface="Verdana" pitchFamily="34" charset="0"/>
              </a:defRPr>
            </a:lvl3pPr>
            <a:lvl4pPr algn="ctr" defTabSz="457200" rtl="0" eaLnBrk="1" fontAlgn="base" hangingPunct="1">
              <a:spcBef>
                <a:spcPct val="0"/>
              </a:spcBef>
              <a:spcAft>
                <a:spcPct val="0"/>
              </a:spcAft>
              <a:defRPr sz="3200">
                <a:solidFill>
                  <a:schemeClr val="tx1"/>
                </a:solidFill>
                <a:latin typeface="Verdana" charset="0"/>
                <a:ea typeface="Geneva" charset="0"/>
                <a:cs typeface="Verdana" pitchFamily="34" charset="0"/>
              </a:defRPr>
            </a:lvl4pPr>
            <a:lvl5pPr algn="ctr" defTabSz="457200" rtl="0" eaLnBrk="1" fontAlgn="base" hangingPunct="1">
              <a:spcBef>
                <a:spcPct val="0"/>
              </a:spcBef>
              <a:spcAft>
                <a:spcPct val="0"/>
              </a:spcAft>
              <a:defRPr sz="3200">
                <a:solidFill>
                  <a:schemeClr val="tx1"/>
                </a:solidFill>
                <a:latin typeface="Verdana" charset="0"/>
                <a:ea typeface="Geneva" charset="0"/>
                <a:cs typeface="Verdana" pitchFamily="34" charset="0"/>
              </a:defRPr>
            </a:lvl5pPr>
            <a:lvl6pPr marL="457200" algn="ctr" defTabSz="457200" rtl="0" eaLnBrk="1" fontAlgn="base" hangingPunct="1">
              <a:spcBef>
                <a:spcPct val="0"/>
              </a:spcBef>
              <a:spcAft>
                <a:spcPct val="0"/>
              </a:spcAft>
              <a:defRPr sz="3200">
                <a:solidFill>
                  <a:schemeClr val="tx1"/>
                </a:solidFill>
                <a:latin typeface="Verdana" charset="0"/>
                <a:ea typeface="Geneva" charset="0"/>
              </a:defRPr>
            </a:lvl6pPr>
            <a:lvl7pPr marL="914400" algn="ctr" defTabSz="457200" rtl="0" eaLnBrk="1" fontAlgn="base" hangingPunct="1">
              <a:spcBef>
                <a:spcPct val="0"/>
              </a:spcBef>
              <a:spcAft>
                <a:spcPct val="0"/>
              </a:spcAft>
              <a:defRPr sz="3200">
                <a:solidFill>
                  <a:schemeClr val="tx1"/>
                </a:solidFill>
                <a:latin typeface="Verdana" charset="0"/>
                <a:ea typeface="Geneva" charset="0"/>
              </a:defRPr>
            </a:lvl7pPr>
            <a:lvl8pPr marL="1371600" algn="ctr" defTabSz="457200" rtl="0" eaLnBrk="1" fontAlgn="base" hangingPunct="1">
              <a:spcBef>
                <a:spcPct val="0"/>
              </a:spcBef>
              <a:spcAft>
                <a:spcPct val="0"/>
              </a:spcAft>
              <a:defRPr sz="3200">
                <a:solidFill>
                  <a:schemeClr val="tx1"/>
                </a:solidFill>
                <a:latin typeface="Verdana" charset="0"/>
                <a:ea typeface="Geneva" charset="0"/>
              </a:defRPr>
            </a:lvl8pPr>
            <a:lvl9pPr marL="1828800" algn="ctr" defTabSz="457200" rtl="0" eaLnBrk="1" fontAlgn="base" hangingPunct="1">
              <a:spcBef>
                <a:spcPct val="0"/>
              </a:spcBef>
              <a:spcAft>
                <a:spcPct val="0"/>
              </a:spcAft>
              <a:defRPr sz="3200">
                <a:solidFill>
                  <a:schemeClr val="tx1"/>
                </a:solidFill>
                <a:latin typeface="Verdana" charset="0"/>
                <a:ea typeface="Geneva" charset="0"/>
              </a:defRPr>
            </a:lvl9pPr>
          </a:lstStyle>
          <a:p>
            <a:pPr algn="ctr"/>
            <a:r>
              <a:rPr lang="nb-NO" sz="2400" dirty="0">
                <a:solidFill>
                  <a:schemeClr val="bg1"/>
                </a:solidFill>
              </a:rPr>
              <a:t>LO-kongressens vedtak om offentlig tjenestepensjon</a:t>
            </a:r>
          </a:p>
        </p:txBody>
      </p:sp>
    </p:spTree>
    <p:extLst>
      <p:ext uri="{BB962C8B-B14F-4D97-AF65-F5344CB8AC3E}">
        <p14:creationId xmlns:p14="http://schemas.microsoft.com/office/powerpoint/2010/main" val="27044663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Plassholder for innhold 2"/>
          <p:cNvSpPr>
            <a:spLocks noGrp="1"/>
          </p:cNvSpPr>
          <p:nvPr>
            <p:ph idx="1"/>
          </p:nvPr>
        </p:nvSpPr>
        <p:spPr>
          <a:xfrm>
            <a:off x="4960066" y="540181"/>
            <a:ext cx="3726734" cy="4398543"/>
          </a:xfrm>
        </p:spPr>
        <p:txBody>
          <a:bodyPr/>
          <a:lstStyle/>
          <a:p>
            <a:pPr marL="0" indent="0">
              <a:buNone/>
            </a:pPr>
            <a:r>
              <a:rPr lang="nb-NO" sz="2400" dirty="0"/>
              <a:t>I 2015 gjorde </a:t>
            </a:r>
            <a:r>
              <a:rPr lang="nb-NO" sz="2400" dirty="0" err="1"/>
              <a:t>Fafo</a:t>
            </a:r>
            <a:r>
              <a:rPr lang="nb-NO" sz="2400" dirty="0"/>
              <a:t> en undersøkelse blant våre medlemmer som kartla yrkeskarrierer og inntekt for å være rustet for en ny pensjonsdiskusjon</a:t>
            </a:r>
          </a:p>
          <a:p>
            <a:endParaRPr lang="nb-NO" dirty="0"/>
          </a:p>
        </p:txBody>
      </p:sp>
      <p:sp>
        <p:nvSpPr>
          <p:cNvPr id="4" name="Plassholder for lysbildenummer 3"/>
          <p:cNvSpPr>
            <a:spLocks noGrp="1"/>
          </p:cNvSpPr>
          <p:nvPr>
            <p:ph type="sldNum" sz="quarter" idx="10"/>
          </p:nvPr>
        </p:nvSpPr>
        <p:spPr/>
        <p:txBody>
          <a:bodyPr/>
          <a:lstStyle/>
          <a:p>
            <a:pPr>
              <a:defRPr/>
            </a:pPr>
            <a:fld id="{3BFC99D4-62F9-4C3A-B91A-2D15C6067740}" type="slidenum">
              <a:rPr lang="en-US" smtClean="0"/>
              <a:pPr>
                <a:defRPr/>
              </a:pPr>
              <a:t>12</a:t>
            </a:fld>
            <a:endParaRPr lang="en-US"/>
          </a:p>
        </p:txBody>
      </p:sp>
      <p:pic>
        <p:nvPicPr>
          <p:cNvPr id="5"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2400" y="108365"/>
            <a:ext cx="4165600" cy="6005696"/>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17646303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lassholder for innhold 2"/>
          <p:cNvSpPr>
            <a:spLocks noGrp="1"/>
          </p:cNvSpPr>
          <p:nvPr>
            <p:ph idx="1"/>
          </p:nvPr>
        </p:nvSpPr>
        <p:spPr/>
        <p:txBody>
          <a:bodyPr/>
          <a:lstStyle/>
          <a:p>
            <a:r>
              <a:rPr lang="nb-NO" sz="1800" i="1" dirty="0"/>
              <a:t>NTL-medlemmene forventes å få relativt lange yrkeskarrierer, og mange kan få like god pensjon ved 65 år og 67 år. </a:t>
            </a:r>
          </a:p>
          <a:p>
            <a:r>
              <a:rPr lang="nb-NO" sz="1800" i="1" dirty="0"/>
              <a:t>På den andre siden er det en del, særlig blant de eldste, som har kortere karrierer og vil kunne tape på en omlegging. </a:t>
            </a:r>
          </a:p>
          <a:p>
            <a:r>
              <a:rPr lang="nb-NO" sz="1800" i="1" dirty="0"/>
              <a:t>En betydelig del av medlemmene ønsker også å gå av ved 62 år og vil kunne få mindre i et nytt system. </a:t>
            </a:r>
          </a:p>
          <a:p>
            <a:r>
              <a:rPr lang="nb-NO" sz="1800" i="1" dirty="0"/>
              <a:t>Skal en stor gruppe komme like godt eller bedre ut ved en omlegging, må også sparesatsene overstige 5 prosent i en ny påslagsmodell. </a:t>
            </a:r>
          </a:p>
          <a:p>
            <a:r>
              <a:rPr lang="nb-NO" sz="1800" i="1" dirty="0"/>
              <a:t>En omlegging vil nærmest uansett skape tapere og vinnere. Det gjør omleggingen komplisert.</a:t>
            </a:r>
          </a:p>
          <a:p>
            <a:endParaRPr lang="nb-NO" dirty="0"/>
          </a:p>
        </p:txBody>
      </p:sp>
      <p:sp>
        <p:nvSpPr>
          <p:cNvPr id="4" name="Plassholder for lysbildenummer 3"/>
          <p:cNvSpPr>
            <a:spLocks noGrp="1"/>
          </p:cNvSpPr>
          <p:nvPr>
            <p:ph type="sldNum" sz="quarter" idx="10"/>
          </p:nvPr>
        </p:nvSpPr>
        <p:spPr/>
        <p:txBody>
          <a:bodyPr/>
          <a:lstStyle/>
          <a:p>
            <a:pPr>
              <a:defRPr/>
            </a:pPr>
            <a:fld id="{3BFC99D4-62F9-4C3A-B91A-2D15C6067740}" type="slidenum">
              <a:rPr lang="en-US" smtClean="0"/>
              <a:pPr>
                <a:defRPr/>
              </a:pPr>
              <a:t>13</a:t>
            </a:fld>
            <a:endParaRPr lang="en-US"/>
          </a:p>
        </p:txBody>
      </p:sp>
      <p:sp>
        <p:nvSpPr>
          <p:cNvPr id="5" name="Tittel 1">
            <a:extLst>
              <a:ext uri="{FF2B5EF4-FFF2-40B4-BE49-F238E27FC236}">
                <a16:creationId xmlns:a16="http://schemas.microsoft.com/office/drawing/2014/main" id="{D158C635-12C3-4067-BC00-713562FAC28A}"/>
              </a:ext>
            </a:extLst>
          </p:cNvPr>
          <p:cNvSpPr txBox="1">
            <a:spLocks/>
          </p:cNvSpPr>
          <p:nvPr/>
        </p:nvSpPr>
        <p:spPr bwMode="auto">
          <a:xfrm>
            <a:off x="509588" y="274637"/>
            <a:ext cx="8177212" cy="720000"/>
          </a:xfrm>
          <a:prstGeom prst="rect">
            <a:avLst/>
          </a:prstGeom>
          <a:solidFill>
            <a:schemeClr val="tx1">
              <a:lumMod val="65000"/>
              <a:lumOff val="35000"/>
            </a:schemeClr>
          </a:solidFill>
          <a:ln w="9525">
            <a:noFill/>
            <a:miter lim="800000"/>
            <a:headEnd/>
            <a:tailEnd/>
          </a:ln>
        </p:spPr>
        <p:txBody>
          <a:bodyPr vert="horz" wrap="square" lIns="91440" tIns="45720" rIns="91440" bIns="45720" numCol="1" anchor="ctr" anchorCtr="0" compatLnSpc="1">
            <a:prstTxWarp prst="textNoShape">
              <a:avLst/>
            </a:prstTxWarp>
            <a:normAutofit/>
          </a:bodyPr>
          <a:lstStyle>
            <a:lvl1pPr algn="l" defTabSz="457200" rtl="0" eaLnBrk="1" fontAlgn="base" hangingPunct="1">
              <a:spcBef>
                <a:spcPct val="0"/>
              </a:spcBef>
              <a:spcAft>
                <a:spcPct val="0"/>
              </a:spcAft>
              <a:defRPr sz="2000" b="1" kern="1200">
                <a:solidFill>
                  <a:schemeClr val="tx1"/>
                </a:solidFill>
                <a:latin typeface="Verdana"/>
                <a:ea typeface="Geneva" charset="0"/>
                <a:cs typeface="Verdana"/>
              </a:defRPr>
            </a:lvl1pPr>
            <a:lvl2pPr algn="ctr" defTabSz="457200" rtl="0" eaLnBrk="1" fontAlgn="base" hangingPunct="1">
              <a:spcBef>
                <a:spcPct val="0"/>
              </a:spcBef>
              <a:spcAft>
                <a:spcPct val="0"/>
              </a:spcAft>
              <a:defRPr sz="3200">
                <a:solidFill>
                  <a:schemeClr val="tx1"/>
                </a:solidFill>
                <a:latin typeface="Verdana" charset="0"/>
                <a:ea typeface="Geneva" charset="0"/>
                <a:cs typeface="Verdana" pitchFamily="34" charset="0"/>
              </a:defRPr>
            </a:lvl2pPr>
            <a:lvl3pPr algn="ctr" defTabSz="457200" rtl="0" eaLnBrk="1" fontAlgn="base" hangingPunct="1">
              <a:spcBef>
                <a:spcPct val="0"/>
              </a:spcBef>
              <a:spcAft>
                <a:spcPct val="0"/>
              </a:spcAft>
              <a:defRPr sz="3200">
                <a:solidFill>
                  <a:schemeClr val="tx1"/>
                </a:solidFill>
                <a:latin typeface="Verdana" charset="0"/>
                <a:ea typeface="Geneva" charset="0"/>
                <a:cs typeface="Verdana" pitchFamily="34" charset="0"/>
              </a:defRPr>
            </a:lvl3pPr>
            <a:lvl4pPr algn="ctr" defTabSz="457200" rtl="0" eaLnBrk="1" fontAlgn="base" hangingPunct="1">
              <a:spcBef>
                <a:spcPct val="0"/>
              </a:spcBef>
              <a:spcAft>
                <a:spcPct val="0"/>
              </a:spcAft>
              <a:defRPr sz="3200">
                <a:solidFill>
                  <a:schemeClr val="tx1"/>
                </a:solidFill>
                <a:latin typeface="Verdana" charset="0"/>
                <a:ea typeface="Geneva" charset="0"/>
                <a:cs typeface="Verdana" pitchFamily="34" charset="0"/>
              </a:defRPr>
            </a:lvl4pPr>
            <a:lvl5pPr algn="ctr" defTabSz="457200" rtl="0" eaLnBrk="1" fontAlgn="base" hangingPunct="1">
              <a:spcBef>
                <a:spcPct val="0"/>
              </a:spcBef>
              <a:spcAft>
                <a:spcPct val="0"/>
              </a:spcAft>
              <a:defRPr sz="3200">
                <a:solidFill>
                  <a:schemeClr val="tx1"/>
                </a:solidFill>
                <a:latin typeface="Verdana" charset="0"/>
                <a:ea typeface="Geneva" charset="0"/>
                <a:cs typeface="Verdana" pitchFamily="34" charset="0"/>
              </a:defRPr>
            </a:lvl5pPr>
            <a:lvl6pPr marL="457200" algn="ctr" defTabSz="457200" rtl="0" eaLnBrk="1" fontAlgn="base" hangingPunct="1">
              <a:spcBef>
                <a:spcPct val="0"/>
              </a:spcBef>
              <a:spcAft>
                <a:spcPct val="0"/>
              </a:spcAft>
              <a:defRPr sz="3200">
                <a:solidFill>
                  <a:schemeClr val="tx1"/>
                </a:solidFill>
                <a:latin typeface="Verdana" charset="0"/>
                <a:ea typeface="Geneva" charset="0"/>
              </a:defRPr>
            </a:lvl6pPr>
            <a:lvl7pPr marL="914400" algn="ctr" defTabSz="457200" rtl="0" eaLnBrk="1" fontAlgn="base" hangingPunct="1">
              <a:spcBef>
                <a:spcPct val="0"/>
              </a:spcBef>
              <a:spcAft>
                <a:spcPct val="0"/>
              </a:spcAft>
              <a:defRPr sz="3200">
                <a:solidFill>
                  <a:schemeClr val="tx1"/>
                </a:solidFill>
                <a:latin typeface="Verdana" charset="0"/>
                <a:ea typeface="Geneva" charset="0"/>
              </a:defRPr>
            </a:lvl7pPr>
            <a:lvl8pPr marL="1371600" algn="ctr" defTabSz="457200" rtl="0" eaLnBrk="1" fontAlgn="base" hangingPunct="1">
              <a:spcBef>
                <a:spcPct val="0"/>
              </a:spcBef>
              <a:spcAft>
                <a:spcPct val="0"/>
              </a:spcAft>
              <a:defRPr sz="3200">
                <a:solidFill>
                  <a:schemeClr val="tx1"/>
                </a:solidFill>
                <a:latin typeface="Verdana" charset="0"/>
                <a:ea typeface="Geneva" charset="0"/>
              </a:defRPr>
            </a:lvl8pPr>
            <a:lvl9pPr marL="1828800" algn="ctr" defTabSz="457200" rtl="0" eaLnBrk="1" fontAlgn="base" hangingPunct="1">
              <a:spcBef>
                <a:spcPct val="0"/>
              </a:spcBef>
              <a:spcAft>
                <a:spcPct val="0"/>
              </a:spcAft>
              <a:defRPr sz="3200">
                <a:solidFill>
                  <a:schemeClr val="tx1"/>
                </a:solidFill>
                <a:latin typeface="Verdana" charset="0"/>
                <a:ea typeface="Geneva" charset="0"/>
              </a:defRPr>
            </a:lvl9pPr>
          </a:lstStyle>
          <a:p>
            <a:pPr algn="ctr"/>
            <a:r>
              <a:rPr lang="nb-NO" sz="2400" dirty="0" err="1">
                <a:solidFill>
                  <a:schemeClr val="bg1"/>
                </a:solidFill>
              </a:rPr>
              <a:t>Fafos</a:t>
            </a:r>
            <a:r>
              <a:rPr lang="nb-NO" sz="2400" dirty="0">
                <a:solidFill>
                  <a:schemeClr val="bg1"/>
                </a:solidFill>
              </a:rPr>
              <a:t> funn</a:t>
            </a:r>
          </a:p>
        </p:txBody>
      </p:sp>
    </p:spTree>
    <p:extLst>
      <p:ext uri="{BB962C8B-B14F-4D97-AF65-F5344CB8AC3E}">
        <p14:creationId xmlns:p14="http://schemas.microsoft.com/office/powerpoint/2010/main" val="40568045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4" name="Plassholder for lysbildenummer 3">
            <a:extLst>
              <a:ext uri="{FF2B5EF4-FFF2-40B4-BE49-F238E27FC236}">
                <a16:creationId xmlns:a16="http://schemas.microsoft.com/office/drawing/2014/main" id="{B860626F-BDE1-490A-BBA9-D17B739D59E9}"/>
              </a:ext>
            </a:extLst>
          </p:cNvPr>
          <p:cNvSpPr>
            <a:spLocks noGrp="1"/>
          </p:cNvSpPr>
          <p:nvPr>
            <p:ph type="sldNum" sz="quarter" idx="12"/>
          </p:nvPr>
        </p:nvSpPr>
        <p:spPr/>
        <p:txBody>
          <a:bodyPr/>
          <a:lstStyle/>
          <a:p>
            <a:pPr>
              <a:defRPr/>
            </a:pPr>
            <a:fld id="{3BFC99D4-62F9-4C3A-B91A-2D15C6067740}" type="slidenum">
              <a:rPr lang="en-US" smtClean="0"/>
              <a:pPr>
                <a:defRPr/>
              </a:pPr>
              <a:t>14</a:t>
            </a:fld>
            <a:endParaRPr lang="en-US"/>
          </a:p>
        </p:txBody>
      </p:sp>
      <p:sp>
        <p:nvSpPr>
          <p:cNvPr id="2" name="Tittel 1">
            <a:extLst>
              <a:ext uri="{FF2B5EF4-FFF2-40B4-BE49-F238E27FC236}">
                <a16:creationId xmlns:a16="http://schemas.microsoft.com/office/drawing/2014/main" id="{53A28E9E-4123-4955-9756-003B026BD5EE}"/>
              </a:ext>
            </a:extLst>
          </p:cNvPr>
          <p:cNvSpPr>
            <a:spLocks noGrp="1"/>
          </p:cNvSpPr>
          <p:nvPr>
            <p:ph type="ctrTitle" idx="4294967295"/>
          </p:nvPr>
        </p:nvSpPr>
        <p:spPr>
          <a:xfrm>
            <a:off x="704850" y="2400300"/>
            <a:ext cx="8439150" cy="1016000"/>
          </a:xfrm>
        </p:spPr>
        <p:txBody>
          <a:bodyPr>
            <a:noAutofit/>
          </a:bodyPr>
          <a:lstStyle/>
          <a:p>
            <a:pPr algn="l"/>
            <a:r>
              <a:rPr lang="nb-NO" sz="4000" dirty="0">
                <a:solidFill>
                  <a:schemeClr val="bg1"/>
                </a:solidFill>
              </a:rPr>
              <a:t>Vurdering av elementene </a:t>
            </a:r>
            <a:br>
              <a:rPr lang="nb-NO" sz="4000" dirty="0">
                <a:solidFill>
                  <a:schemeClr val="bg1"/>
                </a:solidFill>
              </a:rPr>
            </a:br>
            <a:r>
              <a:rPr lang="nb-NO" sz="4000" dirty="0">
                <a:solidFill>
                  <a:schemeClr val="bg1"/>
                </a:solidFill>
              </a:rPr>
              <a:t>og anbefaling</a:t>
            </a:r>
            <a:br>
              <a:rPr lang="nb-NO" sz="4000" dirty="0">
                <a:solidFill>
                  <a:schemeClr val="bg1"/>
                </a:solidFill>
              </a:rPr>
            </a:br>
            <a:br>
              <a:rPr lang="nb-NO" sz="4000" dirty="0">
                <a:solidFill>
                  <a:schemeClr val="bg1"/>
                </a:solidFill>
              </a:rPr>
            </a:br>
            <a:r>
              <a:rPr lang="nb-NO" sz="1800" dirty="0">
                <a:solidFill>
                  <a:schemeClr val="bg1"/>
                </a:solidFill>
              </a:rPr>
              <a:t>Oppsummering av de viktigste elementene </a:t>
            </a:r>
            <a:r>
              <a:rPr lang="nb-NO" sz="1800" dirty="0"/>
              <a:t>forslaget til ny pensjonsavtale</a:t>
            </a:r>
            <a:br>
              <a:rPr lang="nb-NO" sz="1800" dirty="0">
                <a:solidFill>
                  <a:schemeClr val="bg1"/>
                </a:solidFill>
              </a:rPr>
            </a:br>
            <a:r>
              <a:rPr lang="nb-NO" sz="1800" dirty="0">
                <a:solidFill>
                  <a:schemeClr val="bg1"/>
                </a:solidFill>
              </a:rPr>
              <a:t>Har den de kvalitetene våre medlemmer trenger?</a:t>
            </a:r>
            <a:br>
              <a:rPr lang="nb-NO" sz="1800" dirty="0">
                <a:solidFill>
                  <a:schemeClr val="bg1"/>
                </a:solidFill>
              </a:rPr>
            </a:br>
            <a:r>
              <a:rPr lang="nb-NO" sz="1800" dirty="0">
                <a:solidFill>
                  <a:schemeClr val="bg1"/>
                </a:solidFill>
              </a:rPr>
              <a:t>Hvordan er den sosial profilen og fordelingen mellom grupper?</a:t>
            </a:r>
            <a:br>
              <a:rPr lang="nb-NO" sz="1800" dirty="0">
                <a:solidFill>
                  <a:schemeClr val="bg1"/>
                </a:solidFill>
              </a:rPr>
            </a:br>
            <a:r>
              <a:rPr lang="nb-NO" sz="1800" dirty="0">
                <a:solidFill>
                  <a:schemeClr val="bg1"/>
                </a:solidFill>
              </a:rPr>
              <a:t>Gir den god nok pensjon til de unge?</a:t>
            </a:r>
            <a:br>
              <a:rPr lang="nb-NO" sz="1800" dirty="0">
                <a:solidFill>
                  <a:schemeClr val="bg1"/>
                </a:solidFill>
              </a:rPr>
            </a:br>
            <a:endParaRPr lang="nb-NO" sz="1800" dirty="0">
              <a:solidFill>
                <a:schemeClr val="bg1"/>
              </a:solidFill>
            </a:endParaRPr>
          </a:p>
        </p:txBody>
      </p:sp>
    </p:spTree>
    <p:extLst>
      <p:ext uri="{BB962C8B-B14F-4D97-AF65-F5344CB8AC3E}">
        <p14:creationId xmlns:p14="http://schemas.microsoft.com/office/powerpoint/2010/main" val="29927830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lassholder for innhold 2"/>
          <p:cNvSpPr>
            <a:spLocks noGrp="1"/>
          </p:cNvSpPr>
          <p:nvPr>
            <p:ph idx="1"/>
          </p:nvPr>
        </p:nvSpPr>
        <p:spPr>
          <a:xfrm>
            <a:off x="509588" y="1854620"/>
            <a:ext cx="8177211" cy="4398543"/>
          </a:xfrm>
        </p:spPr>
        <p:txBody>
          <a:bodyPr/>
          <a:lstStyle/>
          <a:p>
            <a:r>
              <a:rPr lang="nb-NO" sz="2400" dirty="0"/>
              <a:t>Lik pensjon for kvinner og menn</a:t>
            </a:r>
          </a:p>
          <a:p>
            <a:r>
              <a:rPr lang="nb-NO" sz="2400" dirty="0"/>
              <a:t>Livslang pensjon</a:t>
            </a:r>
          </a:p>
          <a:p>
            <a:r>
              <a:rPr lang="nb-NO" sz="2400" dirty="0"/>
              <a:t>Kollektiv forvaltning av midler</a:t>
            </a:r>
          </a:p>
          <a:p>
            <a:r>
              <a:rPr lang="nb-NO" sz="2400" dirty="0"/>
              <a:t>Regulering som i folketrygden</a:t>
            </a:r>
          </a:p>
        </p:txBody>
      </p:sp>
      <p:sp>
        <p:nvSpPr>
          <p:cNvPr id="4" name="Tittel 1">
            <a:extLst>
              <a:ext uri="{FF2B5EF4-FFF2-40B4-BE49-F238E27FC236}">
                <a16:creationId xmlns:a16="http://schemas.microsoft.com/office/drawing/2014/main" id="{61CE804F-C819-4888-BEF1-1B744C35C9E5}"/>
              </a:ext>
            </a:extLst>
          </p:cNvPr>
          <p:cNvSpPr txBox="1">
            <a:spLocks/>
          </p:cNvSpPr>
          <p:nvPr/>
        </p:nvSpPr>
        <p:spPr bwMode="auto">
          <a:xfrm>
            <a:off x="643467" y="699822"/>
            <a:ext cx="7636933" cy="720000"/>
          </a:xfrm>
          <a:prstGeom prst="rect">
            <a:avLst/>
          </a:prstGeom>
          <a:solidFill>
            <a:schemeClr val="tx1">
              <a:lumMod val="65000"/>
              <a:lumOff val="35000"/>
            </a:schemeClr>
          </a:solidFill>
          <a:ln w="9525">
            <a:noFill/>
            <a:miter lim="800000"/>
            <a:headEnd/>
            <a:tailEnd/>
          </a:ln>
        </p:spPr>
        <p:txBody>
          <a:bodyPr vert="horz" wrap="square" lIns="91440" tIns="45720" rIns="91440" bIns="45720" numCol="1" anchor="ctr" anchorCtr="0" compatLnSpc="1">
            <a:prstTxWarp prst="textNoShape">
              <a:avLst/>
            </a:prstTxWarp>
            <a:normAutofit/>
          </a:bodyPr>
          <a:lstStyle>
            <a:lvl1pPr algn="l" defTabSz="457200" rtl="0" eaLnBrk="1" fontAlgn="base" hangingPunct="1">
              <a:spcBef>
                <a:spcPct val="0"/>
              </a:spcBef>
              <a:spcAft>
                <a:spcPct val="0"/>
              </a:spcAft>
              <a:defRPr sz="2000" b="1" kern="1200">
                <a:solidFill>
                  <a:schemeClr val="tx1"/>
                </a:solidFill>
                <a:latin typeface="Verdana"/>
                <a:ea typeface="Geneva" charset="0"/>
                <a:cs typeface="Verdana"/>
              </a:defRPr>
            </a:lvl1pPr>
            <a:lvl2pPr algn="ctr" defTabSz="457200" rtl="0" eaLnBrk="1" fontAlgn="base" hangingPunct="1">
              <a:spcBef>
                <a:spcPct val="0"/>
              </a:spcBef>
              <a:spcAft>
                <a:spcPct val="0"/>
              </a:spcAft>
              <a:defRPr sz="3200">
                <a:solidFill>
                  <a:schemeClr val="tx1"/>
                </a:solidFill>
                <a:latin typeface="Verdana" charset="0"/>
                <a:ea typeface="Geneva" charset="0"/>
                <a:cs typeface="Verdana" pitchFamily="34" charset="0"/>
              </a:defRPr>
            </a:lvl2pPr>
            <a:lvl3pPr algn="ctr" defTabSz="457200" rtl="0" eaLnBrk="1" fontAlgn="base" hangingPunct="1">
              <a:spcBef>
                <a:spcPct val="0"/>
              </a:spcBef>
              <a:spcAft>
                <a:spcPct val="0"/>
              </a:spcAft>
              <a:defRPr sz="3200">
                <a:solidFill>
                  <a:schemeClr val="tx1"/>
                </a:solidFill>
                <a:latin typeface="Verdana" charset="0"/>
                <a:ea typeface="Geneva" charset="0"/>
                <a:cs typeface="Verdana" pitchFamily="34" charset="0"/>
              </a:defRPr>
            </a:lvl3pPr>
            <a:lvl4pPr algn="ctr" defTabSz="457200" rtl="0" eaLnBrk="1" fontAlgn="base" hangingPunct="1">
              <a:spcBef>
                <a:spcPct val="0"/>
              </a:spcBef>
              <a:spcAft>
                <a:spcPct val="0"/>
              </a:spcAft>
              <a:defRPr sz="3200">
                <a:solidFill>
                  <a:schemeClr val="tx1"/>
                </a:solidFill>
                <a:latin typeface="Verdana" charset="0"/>
                <a:ea typeface="Geneva" charset="0"/>
                <a:cs typeface="Verdana" pitchFamily="34" charset="0"/>
              </a:defRPr>
            </a:lvl4pPr>
            <a:lvl5pPr algn="ctr" defTabSz="457200" rtl="0" eaLnBrk="1" fontAlgn="base" hangingPunct="1">
              <a:spcBef>
                <a:spcPct val="0"/>
              </a:spcBef>
              <a:spcAft>
                <a:spcPct val="0"/>
              </a:spcAft>
              <a:defRPr sz="3200">
                <a:solidFill>
                  <a:schemeClr val="tx1"/>
                </a:solidFill>
                <a:latin typeface="Verdana" charset="0"/>
                <a:ea typeface="Geneva" charset="0"/>
                <a:cs typeface="Verdana" pitchFamily="34" charset="0"/>
              </a:defRPr>
            </a:lvl5pPr>
            <a:lvl6pPr marL="457200" algn="ctr" defTabSz="457200" rtl="0" eaLnBrk="1" fontAlgn="base" hangingPunct="1">
              <a:spcBef>
                <a:spcPct val="0"/>
              </a:spcBef>
              <a:spcAft>
                <a:spcPct val="0"/>
              </a:spcAft>
              <a:defRPr sz="3200">
                <a:solidFill>
                  <a:schemeClr val="tx1"/>
                </a:solidFill>
                <a:latin typeface="Verdana" charset="0"/>
                <a:ea typeface="Geneva" charset="0"/>
              </a:defRPr>
            </a:lvl6pPr>
            <a:lvl7pPr marL="914400" algn="ctr" defTabSz="457200" rtl="0" eaLnBrk="1" fontAlgn="base" hangingPunct="1">
              <a:spcBef>
                <a:spcPct val="0"/>
              </a:spcBef>
              <a:spcAft>
                <a:spcPct val="0"/>
              </a:spcAft>
              <a:defRPr sz="3200">
                <a:solidFill>
                  <a:schemeClr val="tx1"/>
                </a:solidFill>
                <a:latin typeface="Verdana" charset="0"/>
                <a:ea typeface="Geneva" charset="0"/>
              </a:defRPr>
            </a:lvl7pPr>
            <a:lvl8pPr marL="1371600" algn="ctr" defTabSz="457200" rtl="0" eaLnBrk="1" fontAlgn="base" hangingPunct="1">
              <a:spcBef>
                <a:spcPct val="0"/>
              </a:spcBef>
              <a:spcAft>
                <a:spcPct val="0"/>
              </a:spcAft>
              <a:defRPr sz="3200">
                <a:solidFill>
                  <a:schemeClr val="tx1"/>
                </a:solidFill>
                <a:latin typeface="Verdana" charset="0"/>
                <a:ea typeface="Geneva" charset="0"/>
              </a:defRPr>
            </a:lvl8pPr>
            <a:lvl9pPr marL="1828800" algn="ctr" defTabSz="457200" rtl="0" eaLnBrk="1" fontAlgn="base" hangingPunct="1">
              <a:spcBef>
                <a:spcPct val="0"/>
              </a:spcBef>
              <a:spcAft>
                <a:spcPct val="0"/>
              </a:spcAft>
              <a:defRPr sz="3200">
                <a:solidFill>
                  <a:schemeClr val="tx1"/>
                </a:solidFill>
                <a:latin typeface="Verdana" charset="0"/>
                <a:ea typeface="Geneva" charset="0"/>
              </a:defRPr>
            </a:lvl9pPr>
          </a:lstStyle>
          <a:p>
            <a:pPr algn="ctr"/>
            <a:r>
              <a:rPr lang="nb-NO" sz="2400" dirty="0">
                <a:solidFill>
                  <a:schemeClr val="bg1"/>
                </a:solidFill>
              </a:rPr>
              <a:t>Generelt</a:t>
            </a:r>
          </a:p>
        </p:txBody>
      </p:sp>
    </p:spTree>
    <p:extLst>
      <p:ext uri="{BB962C8B-B14F-4D97-AF65-F5344CB8AC3E}">
        <p14:creationId xmlns:p14="http://schemas.microsoft.com/office/powerpoint/2010/main" val="26655287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3"/>
          <p:cNvSpPr>
            <a:spLocks noGrp="1" noChangeArrowheads="1"/>
          </p:cNvSpPr>
          <p:nvPr>
            <p:ph type="body" idx="1"/>
          </p:nvPr>
        </p:nvSpPr>
        <p:spPr>
          <a:xfrm>
            <a:off x="509588" y="1363552"/>
            <a:ext cx="8177211" cy="4398543"/>
          </a:xfrm>
        </p:spPr>
        <p:txBody>
          <a:bodyPr/>
          <a:lstStyle/>
          <a:p>
            <a:r>
              <a:rPr lang="nb-NO" sz="2400" dirty="0">
                <a:latin typeface="Arial" charset="0"/>
                <a:ea typeface="ＭＳ Ｐゴシック" pitchFamily="34" charset="-128"/>
              </a:rPr>
              <a:t>Grunnsats på 5,7 % av pensjonsgrunnlaget m/tilleggssats på 18,1% for 7,1 - 12G</a:t>
            </a:r>
          </a:p>
          <a:p>
            <a:pPr lvl="1"/>
            <a:r>
              <a:rPr lang="nb-NO" sz="2000" dirty="0">
                <a:latin typeface="Arial" charset="0"/>
                <a:ea typeface="ＭＳ Ｐゴシック" pitchFamily="34" charset="-128"/>
              </a:rPr>
              <a:t>På nivå med det maksimale i privat sektor</a:t>
            </a:r>
          </a:p>
          <a:p>
            <a:pPr marL="0" indent="0">
              <a:buNone/>
            </a:pPr>
            <a:endParaRPr lang="nb-NO" sz="2400" dirty="0">
              <a:latin typeface="Arial" charset="0"/>
              <a:ea typeface="ＭＳ Ｐゴシック" pitchFamily="34" charset="-128"/>
            </a:endParaRPr>
          </a:p>
          <a:p>
            <a:r>
              <a:rPr lang="nb-NO" sz="2400" dirty="0">
                <a:latin typeface="Arial" charset="0"/>
                <a:ea typeface="ＭＳ Ｐゴシック" pitchFamily="34" charset="-128"/>
              </a:rPr>
              <a:t>4,21 % i AFP av folketrygdgrunnlaget</a:t>
            </a:r>
          </a:p>
          <a:p>
            <a:endParaRPr lang="nb-NO" sz="2400" dirty="0">
              <a:latin typeface="Arial" charset="0"/>
              <a:ea typeface="ＭＳ Ｐゴシック" pitchFamily="34" charset="-128"/>
            </a:endParaRPr>
          </a:p>
          <a:p>
            <a:r>
              <a:rPr lang="nb-NO" sz="2400" dirty="0">
                <a:latin typeface="Arial" charset="0"/>
                <a:ea typeface="ＭＳ Ｐゴシック" pitchFamily="34" charset="-128"/>
              </a:rPr>
              <a:t>3 % betinget tjenestepensjon av pensjonsgrunnlaget</a:t>
            </a:r>
          </a:p>
          <a:p>
            <a:pPr lvl="1"/>
            <a:r>
              <a:rPr lang="nb-NO" sz="2000" dirty="0">
                <a:latin typeface="Arial" charset="0"/>
                <a:ea typeface="ＭＳ Ｐゴシック" pitchFamily="34" charset="-128"/>
              </a:rPr>
              <a:t>Sikrer mot hull i AFP-ordningen</a:t>
            </a:r>
          </a:p>
        </p:txBody>
      </p:sp>
      <p:sp>
        <p:nvSpPr>
          <p:cNvPr id="4" name="Tittel 1">
            <a:extLst>
              <a:ext uri="{FF2B5EF4-FFF2-40B4-BE49-F238E27FC236}">
                <a16:creationId xmlns:a16="http://schemas.microsoft.com/office/drawing/2014/main" id="{DD0BF9CC-1063-4FC5-965F-F7207AC93460}"/>
              </a:ext>
            </a:extLst>
          </p:cNvPr>
          <p:cNvSpPr txBox="1">
            <a:spLocks/>
          </p:cNvSpPr>
          <p:nvPr/>
        </p:nvSpPr>
        <p:spPr bwMode="auto">
          <a:xfrm>
            <a:off x="509588" y="274636"/>
            <a:ext cx="8177212" cy="720000"/>
          </a:xfrm>
          <a:prstGeom prst="rect">
            <a:avLst/>
          </a:prstGeom>
          <a:solidFill>
            <a:schemeClr val="tx1">
              <a:lumMod val="65000"/>
              <a:lumOff val="35000"/>
            </a:schemeClr>
          </a:solidFill>
          <a:ln w="9525">
            <a:noFill/>
            <a:miter lim="800000"/>
            <a:headEnd/>
            <a:tailEnd/>
          </a:ln>
        </p:spPr>
        <p:txBody>
          <a:bodyPr vert="horz" wrap="square" lIns="91440" tIns="45720" rIns="91440" bIns="45720" numCol="1" anchor="ctr" anchorCtr="0" compatLnSpc="1">
            <a:prstTxWarp prst="textNoShape">
              <a:avLst/>
            </a:prstTxWarp>
            <a:normAutofit/>
          </a:bodyPr>
          <a:lstStyle>
            <a:lvl1pPr algn="l" defTabSz="457200" rtl="0" eaLnBrk="1" fontAlgn="base" hangingPunct="1">
              <a:spcBef>
                <a:spcPct val="0"/>
              </a:spcBef>
              <a:spcAft>
                <a:spcPct val="0"/>
              </a:spcAft>
              <a:defRPr sz="2000" b="1" kern="1200">
                <a:solidFill>
                  <a:schemeClr val="tx1"/>
                </a:solidFill>
                <a:latin typeface="Verdana"/>
                <a:ea typeface="Geneva" charset="0"/>
                <a:cs typeface="Verdana"/>
              </a:defRPr>
            </a:lvl1pPr>
            <a:lvl2pPr algn="ctr" defTabSz="457200" rtl="0" eaLnBrk="1" fontAlgn="base" hangingPunct="1">
              <a:spcBef>
                <a:spcPct val="0"/>
              </a:spcBef>
              <a:spcAft>
                <a:spcPct val="0"/>
              </a:spcAft>
              <a:defRPr sz="3200">
                <a:solidFill>
                  <a:schemeClr val="tx1"/>
                </a:solidFill>
                <a:latin typeface="Verdana" charset="0"/>
                <a:ea typeface="Geneva" charset="0"/>
                <a:cs typeface="Verdana" pitchFamily="34" charset="0"/>
              </a:defRPr>
            </a:lvl2pPr>
            <a:lvl3pPr algn="ctr" defTabSz="457200" rtl="0" eaLnBrk="1" fontAlgn="base" hangingPunct="1">
              <a:spcBef>
                <a:spcPct val="0"/>
              </a:spcBef>
              <a:spcAft>
                <a:spcPct val="0"/>
              </a:spcAft>
              <a:defRPr sz="3200">
                <a:solidFill>
                  <a:schemeClr val="tx1"/>
                </a:solidFill>
                <a:latin typeface="Verdana" charset="0"/>
                <a:ea typeface="Geneva" charset="0"/>
                <a:cs typeface="Verdana" pitchFamily="34" charset="0"/>
              </a:defRPr>
            </a:lvl3pPr>
            <a:lvl4pPr algn="ctr" defTabSz="457200" rtl="0" eaLnBrk="1" fontAlgn="base" hangingPunct="1">
              <a:spcBef>
                <a:spcPct val="0"/>
              </a:spcBef>
              <a:spcAft>
                <a:spcPct val="0"/>
              </a:spcAft>
              <a:defRPr sz="3200">
                <a:solidFill>
                  <a:schemeClr val="tx1"/>
                </a:solidFill>
                <a:latin typeface="Verdana" charset="0"/>
                <a:ea typeface="Geneva" charset="0"/>
                <a:cs typeface="Verdana" pitchFamily="34" charset="0"/>
              </a:defRPr>
            </a:lvl4pPr>
            <a:lvl5pPr algn="ctr" defTabSz="457200" rtl="0" eaLnBrk="1" fontAlgn="base" hangingPunct="1">
              <a:spcBef>
                <a:spcPct val="0"/>
              </a:spcBef>
              <a:spcAft>
                <a:spcPct val="0"/>
              </a:spcAft>
              <a:defRPr sz="3200">
                <a:solidFill>
                  <a:schemeClr val="tx1"/>
                </a:solidFill>
                <a:latin typeface="Verdana" charset="0"/>
                <a:ea typeface="Geneva" charset="0"/>
                <a:cs typeface="Verdana" pitchFamily="34" charset="0"/>
              </a:defRPr>
            </a:lvl5pPr>
            <a:lvl6pPr marL="457200" algn="ctr" defTabSz="457200" rtl="0" eaLnBrk="1" fontAlgn="base" hangingPunct="1">
              <a:spcBef>
                <a:spcPct val="0"/>
              </a:spcBef>
              <a:spcAft>
                <a:spcPct val="0"/>
              </a:spcAft>
              <a:defRPr sz="3200">
                <a:solidFill>
                  <a:schemeClr val="tx1"/>
                </a:solidFill>
                <a:latin typeface="Verdana" charset="0"/>
                <a:ea typeface="Geneva" charset="0"/>
              </a:defRPr>
            </a:lvl6pPr>
            <a:lvl7pPr marL="914400" algn="ctr" defTabSz="457200" rtl="0" eaLnBrk="1" fontAlgn="base" hangingPunct="1">
              <a:spcBef>
                <a:spcPct val="0"/>
              </a:spcBef>
              <a:spcAft>
                <a:spcPct val="0"/>
              </a:spcAft>
              <a:defRPr sz="3200">
                <a:solidFill>
                  <a:schemeClr val="tx1"/>
                </a:solidFill>
                <a:latin typeface="Verdana" charset="0"/>
                <a:ea typeface="Geneva" charset="0"/>
              </a:defRPr>
            </a:lvl7pPr>
            <a:lvl8pPr marL="1371600" algn="ctr" defTabSz="457200" rtl="0" eaLnBrk="1" fontAlgn="base" hangingPunct="1">
              <a:spcBef>
                <a:spcPct val="0"/>
              </a:spcBef>
              <a:spcAft>
                <a:spcPct val="0"/>
              </a:spcAft>
              <a:defRPr sz="3200">
                <a:solidFill>
                  <a:schemeClr val="tx1"/>
                </a:solidFill>
                <a:latin typeface="Verdana" charset="0"/>
                <a:ea typeface="Geneva" charset="0"/>
              </a:defRPr>
            </a:lvl8pPr>
            <a:lvl9pPr marL="1828800" algn="ctr" defTabSz="457200" rtl="0" eaLnBrk="1" fontAlgn="base" hangingPunct="1">
              <a:spcBef>
                <a:spcPct val="0"/>
              </a:spcBef>
              <a:spcAft>
                <a:spcPct val="0"/>
              </a:spcAft>
              <a:defRPr sz="3200">
                <a:solidFill>
                  <a:schemeClr val="tx1"/>
                </a:solidFill>
                <a:latin typeface="Verdana" charset="0"/>
                <a:ea typeface="Geneva" charset="0"/>
              </a:defRPr>
            </a:lvl9pPr>
          </a:lstStyle>
          <a:p>
            <a:pPr algn="ctr"/>
            <a:r>
              <a:rPr lang="nb-NO" sz="2400" dirty="0">
                <a:solidFill>
                  <a:schemeClr val="bg1"/>
                </a:solidFill>
              </a:rPr>
              <a:t>Opptjening</a:t>
            </a:r>
          </a:p>
        </p:txBody>
      </p:sp>
    </p:spTree>
    <p:extLst>
      <p:ext uri="{BB962C8B-B14F-4D97-AF65-F5344CB8AC3E}">
        <p14:creationId xmlns:p14="http://schemas.microsoft.com/office/powerpoint/2010/main" val="42668441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a:xfrm>
            <a:off x="509588" y="705511"/>
            <a:ext cx="8177212" cy="720000"/>
          </a:xfrm>
          <a:solidFill>
            <a:schemeClr val="tx1">
              <a:lumMod val="65000"/>
              <a:lumOff val="35000"/>
            </a:schemeClr>
          </a:solidFill>
        </p:spPr>
        <p:txBody>
          <a:bodyPr>
            <a:normAutofit/>
          </a:bodyPr>
          <a:lstStyle/>
          <a:p>
            <a:pPr algn="ctr"/>
            <a:r>
              <a:rPr lang="nb-NO" sz="2400" dirty="0">
                <a:solidFill>
                  <a:schemeClr val="bg1"/>
                </a:solidFill>
              </a:rPr>
              <a:t>Felles ansiennitet i AFP</a:t>
            </a:r>
          </a:p>
        </p:txBody>
      </p:sp>
      <p:sp>
        <p:nvSpPr>
          <p:cNvPr id="3" name="Plassholder for innhold 2"/>
          <p:cNvSpPr>
            <a:spLocks noGrp="1"/>
          </p:cNvSpPr>
          <p:nvPr>
            <p:ph idx="1"/>
          </p:nvPr>
        </p:nvSpPr>
        <p:spPr>
          <a:xfrm>
            <a:off x="509588" y="1990087"/>
            <a:ext cx="8177211" cy="4398543"/>
          </a:xfrm>
        </p:spPr>
        <p:txBody>
          <a:bodyPr/>
          <a:lstStyle/>
          <a:p>
            <a:r>
              <a:rPr lang="nb-NO" sz="2400" dirty="0"/>
              <a:t>Felles ansiennitetsberegning mellom privat og offentlig AFP</a:t>
            </a:r>
          </a:p>
          <a:p>
            <a:pPr lvl="1"/>
            <a:r>
              <a:rPr lang="nb-NO" sz="2000" dirty="0"/>
              <a:t>Flere vil kvalifisere til AFP</a:t>
            </a:r>
          </a:p>
          <a:p>
            <a:pPr lvl="1"/>
            <a:r>
              <a:rPr lang="nb-NO" sz="2000" dirty="0"/>
              <a:t>Viktig hull tettes</a:t>
            </a:r>
          </a:p>
        </p:txBody>
      </p:sp>
    </p:spTree>
    <p:extLst>
      <p:ext uri="{BB962C8B-B14F-4D97-AF65-F5344CB8AC3E}">
        <p14:creationId xmlns:p14="http://schemas.microsoft.com/office/powerpoint/2010/main" val="279825946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a:xfrm>
            <a:off x="971600" y="400094"/>
            <a:ext cx="7391400" cy="717503"/>
          </a:xfrm>
          <a:solidFill>
            <a:schemeClr val="tx1">
              <a:lumMod val="75000"/>
              <a:lumOff val="25000"/>
            </a:schemeClr>
          </a:solidFill>
        </p:spPr>
        <p:txBody>
          <a:bodyPr>
            <a:normAutofit/>
          </a:bodyPr>
          <a:lstStyle/>
          <a:p>
            <a:pPr algn="ctr"/>
            <a:r>
              <a:rPr lang="nb-NO" sz="2400" dirty="0">
                <a:solidFill>
                  <a:schemeClr val="bg1"/>
                </a:solidFill>
              </a:rPr>
              <a:t>Verdifullt for utsatte grupper</a:t>
            </a:r>
          </a:p>
        </p:txBody>
      </p:sp>
      <p:sp>
        <p:nvSpPr>
          <p:cNvPr id="3" name="Plassholder for innhold 2"/>
          <p:cNvSpPr>
            <a:spLocks noGrp="1"/>
          </p:cNvSpPr>
          <p:nvPr>
            <p:ph idx="1"/>
          </p:nvPr>
        </p:nvSpPr>
        <p:spPr>
          <a:xfrm>
            <a:off x="971600" y="1505993"/>
            <a:ext cx="7897688" cy="4114800"/>
          </a:xfrm>
        </p:spPr>
        <p:txBody>
          <a:bodyPr/>
          <a:lstStyle/>
          <a:p>
            <a:r>
              <a:rPr lang="nb-NO" sz="2400" dirty="0"/>
              <a:t>Tidligpensjonstillegg fra 1963 til 1970-kullet, 0,15 G som avtrappes</a:t>
            </a:r>
          </a:p>
          <a:p>
            <a:pPr lvl="1"/>
            <a:r>
              <a:rPr lang="nb-NO" sz="2000" dirty="0"/>
              <a:t>Kronebeløp, fordel lavtlønte</a:t>
            </a:r>
            <a:br>
              <a:rPr lang="nb-NO" sz="2000" dirty="0"/>
            </a:br>
            <a:endParaRPr lang="nb-NO" sz="2000" dirty="0"/>
          </a:p>
          <a:p>
            <a:r>
              <a:rPr lang="nb-NO" sz="2400" dirty="0"/>
              <a:t>Bedre samordningsregler</a:t>
            </a:r>
          </a:p>
          <a:p>
            <a:pPr lvl="1"/>
            <a:r>
              <a:rPr lang="nb-NO" sz="2000" dirty="0"/>
              <a:t>2,5 G som avkortes</a:t>
            </a:r>
          </a:p>
          <a:p>
            <a:pPr lvl="1"/>
            <a:r>
              <a:rPr lang="nb-NO" sz="2000" dirty="0"/>
              <a:t>Forhindrer at noen får kr 0,- fra bruttordningen</a:t>
            </a:r>
          </a:p>
          <a:p>
            <a:pPr lvl="1"/>
            <a:r>
              <a:rPr lang="nb-NO" sz="2000" dirty="0"/>
              <a:t>Kronebeløp, fordel lavtlønte</a:t>
            </a:r>
          </a:p>
        </p:txBody>
      </p:sp>
    </p:spTree>
    <p:extLst>
      <p:ext uri="{BB962C8B-B14F-4D97-AF65-F5344CB8AC3E}">
        <p14:creationId xmlns:p14="http://schemas.microsoft.com/office/powerpoint/2010/main" val="333752022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a:xfrm>
            <a:off x="692727" y="384075"/>
            <a:ext cx="7391400" cy="720000"/>
          </a:xfrm>
          <a:solidFill>
            <a:schemeClr val="tx1">
              <a:lumMod val="65000"/>
              <a:lumOff val="35000"/>
            </a:schemeClr>
          </a:solidFill>
        </p:spPr>
        <p:txBody>
          <a:bodyPr>
            <a:normAutofit/>
          </a:bodyPr>
          <a:lstStyle/>
          <a:p>
            <a:pPr algn="ctr"/>
            <a:r>
              <a:rPr lang="nb-NO" sz="2400" dirty="0">
                <a:solidFill>
                  <a:schemeClr val="bg1"/>
                </a:solidFill>
              </a:rPr>
              <a:t>Sikrer flere AFP</a:t>
            </a:r>
          </a:p>
        </p:txBody>
      </p:sp>
      <p:sp>
        <p:nvSpPr>
          <p:cNvPr id="3" name="Plassholder for innhold 2"/>
          <p:cNvSpPr>
            <a:spLocks noGrp="1"/>
          </p:cNvSpPr>
          <p:nvPr>
            <p:ph idx="1"/>
          </p:nvPr>
        </p:nvSpPr>
        <p:spPr>
          <a:xfrm>
            <a:off x="5361708" y="1412776"/>
            <a:ext cx="3363563" cy="4114800"/>
          </a:xfrm>
        </p:spPr>
        <p:txBody>
          <a:bodyPr/>
          <a:lstStyle/>
          <a:p>
            <a:r>
              <a:rPr lang="nb-NO" sz="2400" dirty="0"/>
              <a:t>Redusert samordning for de som går over i privat AFP </a:t>
            </a:r>
          </a:p>
          <a:p>
            <a:r>
              <a:rPr lang="nb-NO" sz="2000" dirty="0"/>
              <a:t>- Vesentlig økt pensjon for privatiserte ansatte</a:t>
            </a:r>
          </a:p>
          <a:p>
            <a:pPr marL="288000" lvl="1" indent="0">
              <a:buNone/>
            </a:pPr>
            <a:endParaRPr lang="nb-NO" dirty="0"/>
          </a:p>
          <a:p>
            <a:endParaRPr lang="nb-NO" dirty="0"/>
          </a:p>
          <a:p>
            <a:endParaRPr lang="nb-NO" dirty="0"/>
          </a:p>
        </p:txBody>
      </p:sp>
      <p:pic>
        <p:nvPicPr>
          <p:cNvPr id="4" name="Bilde 3">
            <a:extLst>
              <a:ext uri="{FF2B5EF4-FFF2-40B4-BE49-F238E27FC236}">
                <a16:creationId xmlns:a16="http://schemas.microsoft.com/office/drawing/2014/main" id="{0DF273D5-1257-4F9B-A30D-9655E9F498B5}"/>
              </a:ext>
            </a:extLst>
          </p:cNvPr>
          <p:cNvPicPr>
            <a:picLocks noChangeAspect="1"/>
          </p:cNvPicPr>
          <p:nvPr/>
        </p:nvPicPr>
        <p:blipFill rotWithShape="1">
          <a:blip r:embed="rId3"/>
          <a:srcRect l="22424" t="24276" r="24546" b="4613"/>
          <a:stretch/>
        </p:blipFill>
        <p:spPr>
          <a:xfrm>
            <a:off x="692727" y="1412776"/>
            <a:ext cx="4849091" cy="3657600"/>
          </a:xfrm>
          <a:prstGeom prst="rect">
            <a:avLst/>
          </a:prstGeom>
        </p:spPr>
      </p:pic>
    </p:spTree>
    <p:extLst>
      <p:ext uri="{BB962C8B-B14F-4D97-AF65-F5344CB8AC3E}">
        <p14:creationId xmlns:p14="http://schemas.microsoft.com/office/powerpoint/2010/main" val="4946240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5350" y="389467"/>
            <a:ext cx="7315199" cy="615297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7403795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lassholder for innhold 2"/>
          <p:cNvSpPr>
            <a:spLocks noGrp="1"/>
          </p:cNvSpPr>
          <p:nvPr>
            <p:ph idx="1"/>
          </p:nvPr>
        </p:nvSpPr>
        <p:spPr>
          <a:xfrm>
            <a:off x="509588" y="1888487"/>
            <a:ext cx="8177211" cy="4398543"/>
          </a:xfrm>
        </p:spPr>
        <p:txBody>
          <a:bodyPr/>
          <a:lstStyle/>
          <a:p>
            <a:r>
              <a:rPr lang="nb-NO" sz="2400" dirty="0"/>
              <a:t>Beholder bruttoordning, dagens AFP, særaldersgrenser</a:t>
            </a:r>
          </a:p>
          <a:p>
            <a:r>
              <a:rPr lang="nb-NO" sz="2400" dirty="0"/>
              <a:t>Videreføring av individuell garanti </a:t>
            </a:r>
            <a:br>
              <a:rPr lang="nb-NO" sz="2400" dirty="0"/>
            </a:br>
            <a:r>
              <a:rPr lang="nb-NO" sz="2400" dirty="0"/>
              <a:t>for 1959-1962-kullene, avtrappes</a:t>
            </a:r>
          </a:p>
          <a:p>
            <a:endParaRPr lang="nb-NO" dirty="0"/>
          </a:p>
        </p:txBody>
      </p:sp>
      <p:sp>
        <p:nvSpPr>
          <p:cNvPr id="5" name="Tittel 1">
            <a:extLst>
              <a:ext uri="{FF2B5EF4-FFF2-40B4-BE49-F238E27FC236}">
                <a16:creationId xmlns:a16="http://schemas.microsoft.com/office/drawing/2014/main" id="{CC8A8681-D895-4A7D-9743-CEF5A0F5487B}"/>
              </a:ext>
            </a:extLst>
          </p:cNvPr>
          <p:cNvSpPr txBox="1">
            <a:spLocks/>
          </p:cNvSpPr>
          <p:nvPr/>
        </p:nvSpPr>
        <p:spPr bwMode="auto">
          <a:xfrm>
            <a:off x="509588" y="383163"/>
            <a:ext cx="7391400" cy="720000"/>
          </a:xfrm>
          <a:prstGeom prst="rect">
            <a:avLst/>
          </a:prstGeom>
          <a:solidFill>
            <a:schemeClr val="tx1">
              <a:lumMod val="75000"/>
              <a:lumOff val="25000"/>
            </a:schemeClr>
          </a:solidFill>
          <a:ln w="9525">
            <a:noFill/>
            <a:miter lim="800000"/>
            <a:headEnd/>
            <a:tailEnd/>
          </a:ln>
        </p:spPr>
        <p:txBody>
          <a:bodyPr vert="horz" wrap="square" lIns="91440" tIns="45720" rIns="91440" bIns="45720" numCol="1" anchor="ctr" anchorCtr="0" compatLnSpc="1">
            <a:prstTxWarp prst="textNoShape">
              <a:avLst/>
            </a:prstTxWarp>
            <a:normAutofit/>
          </a:bodyPr>
          <a:lstStyle>
            <a:lvl1pPr algn="l" defTabSz="457200" rtl="0" eaLnBrk="1" fontAlgn="base" hangingPunct="1">
              <a:spcBef>
                <a:spcPct val="0"/>
              </a:spcBef>
              <a:spcAft>
                <a:spcPct val="0"/>
              </a:spcAft>
              <a:defRPr sz="2000" b="1" kern="1200">
                <a:solidFill>
                  <a:schemeClr val="tx1"/>
                </a:solidFill>
                <a:latin typeface="Verdana"/>
                <a:ea typeface="Geneva" charset="0"/>
                <a:cs typeface="Verdana"/>
              </a:defRPr>
            </a:lvl1pPr>
            <a:lvl2pPr algn="ctr" defTabSz="457200" rtl="0" eaLnBrk="1" fontAlgn="base" hangingPunct="1">
              <a:spcBef>
                <a:spcPct val="0"/>
              </a:spcBef>
              <a:spcAft>
                <a:spcPct val="0"/>
              </a:spcAft>
              <a:defRPr sz="3200">
                <a:solidFill>
                  <a:schemeClr val="tx1"/>
                </a:solidFill>
                <a:latin typeface="Verdana" charset="0"/>
                <a:ea typeface="Geneva" charset="0"/>
                <a:cs typeface="Verdana" pitchFamily="34" charset="0"/>
              </a:defRPr>
            </a:lvl2pPr>
            <a:lvl3pPr algn="ctr" defTabSz="457200" rtl="0" eaLnBrk="1" fontAlgn="base" hangingPunct="1">
              <a:spcBef>
                <a:spcPct val="0"/>
              </a:spcBef>
              <a:spcAft>
                <a:spcPct val="0"/>
              </a:spcAft>
              <a:defRPr sz="3200">
                <a:solidFill>
                  <a:schemeClr val="tx1"/>
                </a:solidFill>
                <a:latin typeface="Verdana" charset="0"/>
                <a:ea typeface="Geneva" charset="0"/>
                <a:cs typeface="Verdana" pitchFamily="34" charset="0"/>
              </a:defRPr>
            </a:lvl3pPr>
            <a:lvl4pPr algn="ctr" defTabSz="457200" rtl="0" eaLnBrk="1" fontAlgn="base" hangingPunct="1">
              <a:spcBef>
                <a:spcPct val="0"/>
              </a:spcBef>
              <a:spcAft>
                <a:spcPct val="0"/>
              </a:spcAft>
              <a:defRPr sz="3200">
                <a:solidFill>
                  <a:schemeClr val="tx1"/>
                </a:solidFill>
                <a:latin typeface="Verdana" charset="0"/>
                <a:ea typeface="Geneva" charset="0"/>
                <a:cs typeface="Verdana" pitchFamily="34" charset="0"/>
              </a:defRPr>
            </a:lvl4pPr>
            <a:lvl5pPr algn="ctr" defTabSz="457200" rtl="0" eaLnBrk="1" fontAlgn="base" hangingPunct="1">
              <a:spcBef>
                <a:spcPct val="0"/>
              </a:spcBef>
              <a:spcAft>
                <a:spcPct val="0"/>
              </a:spcAft>
              <a:defRPr sz="3200">
                <a:solidFill>
                  <a:schemeClr val="tx1"/>
                </a:solidFill>
                <a:latin typeface="Verdana" charset="0"/>
                <a:ea typeface="Geneva" charset="0"/>
                <a:cs typeface="Verdana" pitchFamily="34" charset="0"/>
              </a:defRPr>
            </a:lvl5pPr>
            <a:lvl6pPr marL="457200" algn="ctr" defTabSz="457200" rtl="0" eaLnBrk="1" fontAlgn="base" hangingPunct="1">
              <a:spcBef>
                <a:spcPct val="0"/>
              </a:spcBef>
              <a:spcAft>
                <a:spcPct val="0"/>
              </a:spcAft>
              <a:defRPr sz="3200">
                <a:solidFill>
                  <a:schemeClr val="tx1"/>
                </a:solidFill>
                <a:latin typeface="Verdana" charset="0"/>
                <a:ea typeface="Geneva" charset="0"/>
              </a:defRPr>
            </a:lvl6pPr>
            <a:lvl7pPr marL="914400" algn="ctr" defTabSz="457200" rtl="0" eaLnBrk="1" fontAlgn="base" hangingPunct="1">
              <a:spcBef>
                <a:spcPct val="0"/>
              </a:spcBef>
              <a:spcAft>
                <a:spcPct val="0"/>
              </a:spcAft>
              <a:defRPr sz="3200">
                <a:solidFill>
                  <a:schemeClr val="tx1"/>
                </a:solidFill>
                <a:latin typeface="Verdana" charset="0"/>
                <a:ea typeface="Geneva" charset="0"/>
              </a:defRPr>
            </a:lvl7pPr>
            <a:lvl8pPr marL="1371600" algn="ctr" defTabSz="457200" rtl="0" eaLnBrk="1" fontAlgn="base" hangingPunct="1">
              <a:spcBef>
                <a:spcPct val="0"/>
              </a:spcBef>
              <a:spcAft>
                <a:spcPct val="0"/>
              </a:spcAft>
              <a:defRPr sz="3200">
                <a:solidFill>
                  <a:schemeClr val="tx1"/>
                </a:solidFill>
                <a:latin typeface="Verdana" charset="0"/>
                <a:ea typeface="Geneva" charset="0"/>
              </a:defRPr>
            </a:lvl8pPr>
            <a:lvl9pPr marL="1828800" algn="ctr" defTabSz="457200" rtl="0" eaLnBrk="1" fontAlgn="base" hangingPunct="1">
              <a:spcBef>
                <a:spcPct val="0"/>
              </a:spcBef>
              <a:spcAft>
                <a:spcPct val="0"/>
              </a:spcAft>
              <a:defRPr sz="3200">
                <a:solidFill>
                  <a:schemeClr val="tx1"/>
                </a:solidFill>
                <a:latin typeface="Verdana" charset="0"/>
                <a:ea typeface="Geneva" charset="0"/>
              </a:defRPr>
            </a:lvl9pPr>
          </a:lstStyle>
          <a:p>
            <a:pPr algn="ctr"/>
            <a:r>
              <a:rPr lang="nb-NO" sz="2400" dirty="0">
                <a:solidFill>
                  <a:schemeClr val="bg1"/>
                </a:solidFill>
              </a:rPr>
              <a:t>Årskull før 1963</a:t>
            </a:r>
          </a:p>
        </p:txBody>
      </p:sp>
    </p:spTree>
    <p:extLst>
      <p:ext uri="{BB962C8B-B14F-4D97-AF65-F5344CB8AC3E}">
        <p14:creationId xmlns:p14="http://schemas.microsoft.com/office/powerpoint/2010/main" val="312302451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lassholder for innhold 2"/>
          <p:cNvSpPr>
            <a:spLocks noGrp="1"/>
          </p:cNvSpPr>
          <p:nvPr>
            <p:ph idx="1"/>
          </p:nvPr>
        </p:nvSpPr>
        <p:spPr>
          <a:xfrm>
            <a:off x="509588" y="1060293"/>
            <a:ext cx="8177211" cy="4398543"/>
          </a:xfrm>
        </p:spPr>
        <p:txBody>
          <a:bodyPr/>
          <a:lstStyle/>
          <a:p>
            <a:r>
              <a:rPr lang="nb-NO" sz="2400" dirty="0"/>
              <a:t>Forhandlinger om regler for særaldersgrenser</a:t>
            </a:r>
          </a:p>
          <a:p>
            <a:pPr lvl="1"/>
            <a:r>
              <a:rPr lang="nb-NO" sz="2000" dirty="0"/>
              <a:t>Aksept for framtidig behov for særaldersgrenser</a:t>
            </a:r>
          </a:p>
          <a:p>
            <a:pPr lvl="1"/>
            <a:endParaRPr lang="nb-NO" sz="2000" dirty="0"/>
          </a:p>
          <a:p>
            <a:r>
              <a:rPr lang="nb-NO" sz="2600" dirty="0"/>
              <a:t>Pensjonstillegg for opptjening før 2011 for kullene 1963-1967 </a:t>
            </a:r>
            <a:r>
              <a:rPr lang="nb-NO" sz="2000" dirty="0"/>
              <a:t>(sjablong)</a:t>
            </a:r>
            <a:br>
              <a:rPr lang="nb-NO" sz="2000" dirty="0"/>
            </a:br>
            <a:endParaRPr lang="nb-NO" sz="2000" dirty="0"/>
          </a:p>
          <a:p>
            <a:r>
              <a:rPr lang="nb-NO" sz="2400" dirty="0"/>
              <a:t>Samlet godt nivå ved 67 år for uføre, sammenliknet med yrkesaktive</a:t>
            </a:r>
            <a:br>
              <a:rPr lang="nb-NO" sz="2400" dirty="0"/>
            </a:br>
            <a:endParaRPr lang="nb-NO" sz="2400" dirty="0"/>
          </a:p>
          <a:p>
            <a:r>
              <a:rPr lang="nb-NO" sz="2400" dirty="0"/>
              <a:t>Ingen endring i uføre- og etterlattepensjoner</a:t>
            </a:r>
          </a:p>
        </p:txBody>
      </p:sp>
      <p:sp>
        <p:nvSpPr>
          <p:cNvPr id="4" name="Tittel 1">
            <a:extLst>
              <a:ext uri="{FF2B5EF4-FFF2-40B4-BE49-F238E27FC236}">
                <a16:creationId xmlns:a16="http://schemas.microsoft.com/office/drawing/2014/main" id="{BD6D1E9B-2B71-4EC5-B769-A53DAD111D2D}"/>
              </a:ext>
            </a:extLst>
          </p:cNvPr>
          <p:cNvSpPr txBox="1">
            <a:spLocks/>
          </p:cNvSpPr>
          <p:nvPr/>
        </p:nvSpPr>
        <p:spPr bwMode="auto">
          <a:xfrm>
            <a:off x="509588" y="247698"/>
            <a:ext cx="7853412" cy="598970"/>
          </a:xfrm>
          <a:prstGeom prst="rect">
            <a:avLst/>
          </a:prstGeom>
          <a:solidFill>
            <a:schemeClr val="tx1">
              <a:lumMod val="75000"/>
              <a:lumOff val="25000"/>
            </a:schemeClr>
          </a:solidFill>
          <a:ln w="9525">
            <a:noFill/>
            <a:miter lim="800000"/>
            <a:headEnd/>
            <a:tailEnd/>
          </a:ln>
        </p:spPr>
        <p:txBody>
          <a:bodyPr vert="horz" wrap="square" lIns="91440" tIns="45720" rIns="91440" bIns="45720" numCol="1" anchor="ctr" anchorCtr="0" compatLnSpc="1">
            <a:prstTxWarp prst="textNoShape">
              <a:avLst/>
            </a:prstTxWarp>
            <a:normAutofit/>
          </a:bodyPr>
          <a:lstStyle>
            <a:lvl1pPr algn="l" defTabSz="457200" rtl="0" eaLnBrk="1" fontAlgn="base" hangingPunct="1">
              <a:spcBef>
                <a:spcPct val="0"/>
              </a:spcBef>
              <a:spcAft>
                <a:spcPct val="0"/>
              </a:spcAft>
              <a:defRPr sz="2000" b="1" kern="1200">
                <a:solidFill>
                  <a:schemeClr val="tx1"/>
                </a:solidFill>
                <a:latin typeface="Verdana"/>
                <a:ea typeface="Geneva" charset="0"/>
                <a:cs typeface="Verdana"/>
              </a:defRPr>
            </a:lvl1pPr>
            <a:lvl2pPr algn="ctr" defTabSz="457200" rtl="0" eaLnBrk="1" fontAlgn="base" hangingPunct="1">
              <a:spcBef>
                <a:spcPct val="0"/>
              </a:spcBef>
              <a:spcAft>
                <a:spcPct val="0"/>
              </a:spcAft>
              <a:defRPr sz="3200">
                <a:solidFill>
                  <a:schemeClr val="tx1"/>
                </a:solidFill>
                <a:latin typeface="Verdana" charset="0"/>
                <a:ea typeface="Geneva" charset="0"/>
                <a:cs typeface="Verdana" pitchFamily="34" charset="0"/>
              </a:defRPr>
            </a:lvl2pPr>
            <a:lvl3pPr algn="ctr" defTabSz="457200" rtl="0" eaLnBrk="1" fontAlgn="base" hangingPunct="1">
              <a:spcBef>
                <a:spcPct val="0"/>
              </a:spcBef>
              <a:spcAft>
                <a:spcPct val="0"/>
              </a:spcAft>
              <a:defRPr sz="3200">
                <a:solidFill>
                  <a:schemeClr val="tx1"/>
                </a:solidFill>
                <a:latin typeface="Verdana" charset="0"/>
                <a:ea typeface="Geneva" charset="0"/>
                <a:cs typeface="Verdana" pitchFamily="34" charset="0"/>
              </a:defRPr>
            </a:lvl3pPr>
            <a:lvl4pPr algn="ctr" defTabSz="457200" rtl="0" eaLnBrk="1" fontAlgn="base" hangingPunct="1">
              <a:spcBef>
                <a:spcPct val="0"/>
              </a:spcBef>
              <a:spcAft>
                <a:spcPct val="0"/>
              </a:spcAft>
              <a:defRPr sz="3200">
                <a:solidFill>
                  <a:schemeClr val="tx1"/>
                </a:solidFill>
                <a:latin typeface="Verdana" charset="0"/>
                <a:ea typeface="Geneva" charset="0"/>
                <a:cs typeface="Verdana" pitchFamily="34" charset="0"/>
              </a:defRPr>
            </a:lvl4pPr>
            <a:lvl5pPr algn="ctr" defTabSz="457200" rtl="0" eaLnBrk="1" fontAlgn="base" hangingPunct="1">
              <a:spcBef>
                <a:spcPct val="0"/>
              </a:spcBef>
              <a:spcAft>
                <a:spcPct val="0"/>
              </a:spcAft>
              <a:defRPr sz="3200">
                <a:solidFill>
                  <a:schemeClr val="tx1"/>
                </a:solidFill>
                <a:latin typeface="Verdana" charset="0"/>
                <a:ea typeface="Geneva" charset="0"/>
                <a:cs typeface="Verdana" pitchFamily="34" charset="0"/>
              </a:defRPr>
            </a:lvl5pPr>
            <a:lvl6pPr marL="457200" algn="ctr" defTabSz="457200" rtl="0" eaLnBrk="1" fontAlgn="base" hangingPunct="1">
              <a:spcBef>
                <a:spcPct val="0"/>
              </a:spcBef>
              <a:spcAft>
                <a:spcPct val="0"/>
              </a:spcAft>
              <a:defRPr sz="3200">
                <a:solidFill>
                  <a:schemeClr val="tx1"/>
                </a:solidFill>
                <a:latin typeface="Verdana" charset="0"/>
                <a:ea typeface="Geneva" charset="0"/>
              </a:defRPr>
            </a:lvl6pPr>
            <a:lvl7pPr marL="914400" algn="ctr" defTabSz="457200" rtl="0" eaLnBrk="1" fontAlgn="base" hangingPunct="1">
              <a:spcBef>
                <a:spcPct val="0"/>
              </a:spcBef>
              <a:spcAft>
                <a:spcPct val="0"/>
              </a:spcAft>
              <a:defRPr sz="3200">
                <a:solidFill>
                  <a:schemeClr val="tx1"/>
                </a:solidFill>
                <a:latin typeface="Verdana" charset="0"/>
                <a:ea typeface="Geneva" charset="0"/>
              </a:defRPr>
            </a:lvl7pPr>
            <a:lvl8pPr marL="1371600" algn="ctr" defTabSz="457200" rtl="0" eaLnBrk="1" fontAlgn="base" hangingPunct="1">
              <a:spcBef>
                <a:spcPct val="0"/>
              </a:spcBef>
              <a:spcAft>
                <a:spcPct val="0"/>
              </a:spcAft>
              <a:defRPr sz="3200">
                <a:solidFill>
                  <a:schemeClr val="tx1"/>
                </a:solidFill>
                <a:latin typeface="Verdana" charset="0"/>
                <a:ea typeface="Geneva" charset="0"/>
              </a:defRPr>
            </a:lvl8pPr>
            <a:lvl9pPr marL="1828800" algn="ctr" defTabSz="457200" rtl="0" eaLnBrk="1" fontAlgn="base" hangingPunct="1">
              <a:spcBef>
                <a:spcPct val="0"/>
              </a:spcBef>
              <a:spcAft>
                <a:spcPct val="0"/>
              </a:spcAft>
              <a:defRPr sz="3200">
                <a:solidFill>
                  <a:schemeClr val="tx1"/>
                </a:solidFill>
                <a:latin typeface="Verdana" charset="0"/>
                <a:ea typeface="Geneva" charset="0"/>
              </a:defRPr>
            </a:lvl9pPr>
          </a:lstStyle>
          <a:p>
            <a:pPr algn="ctr"/>
            <a:r>
              <a:rPr lang="nb-NO" sz="2400" dirty="0">
                <a:solidFill>
                  <a:schemeClr val="bg1"/>
                </a:solidFill>
              </a:rPr>
              <a:t>Andre elementer</a:t>
            </a:r>
          </a:p>
        </p:txBody>
      </p:sp>
    </p:spTree>
    <p:extLst>
      <p:ext uri="{BB962C8B-B14F-4D97-AF65-F5344CB8AC3E}">
        <p14:creationId xmlns:p14="http://schemas.microsoft.com/office/powerpoint/2010/main" val="266176420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4" name="Plassholder for lysbildenummer 3">
            <a:extLst>
              <a:ext uri="{FF2B5EF4-FFF2-40B4-BE49-F238E27FC236}">
                <a16:creationId xmlns:a16="http://schemas.microsoft.com/office/drawing/2014/main" id="{B860626F-BDE1-490A-BBA9-D17B739D59E9}"/>
              </a:ext>
            </a:extLst>
          </p:cNvPr>
          <p:cNvSpPr>
            <a:spLocks noGrp="1"/>
          </p:cNvSpPr>
          <p:nvPr>
            <p:ph type="sldNum" sz="quarter" idx="12"/>
          </p:nvPr>
        </p:nvSpPr>
        <p:spPr/>
        <p:txBody>
          <a:bodyPr/>
          <a:lstStyle/>
          <a:p>
            <a:pPr>
              <a:defRPr/>
            </a:pPr>
            <a:fld id="{3BFC99D4-62F9-4C3A-B91A-2D15C6067740}" type="slidenum">
              <a:rPr lang="en-US" smtClean="0"/>
              <a:pPr>
                <a:defRPr/>
              </a:pPr>
              <a:t>22</a:t>
            </a:fld>
            <a:endParaRPr lang="en-US"/>
          </a:p>
        </p:txBody>
      </p:sp>
      <p:sp>
        <p:nvSpPr>
          <p:cNvPr id="2" name="Tittel 1">
            <a:extLst>
              <a:ext uri="{FF2B5EF4-FFF2-40B4-BE49-F238E27FC236}">
                <a16:creationId xmlns:a16="http://schemas.microsoft.com/office/drawing/2014/main" id="{53A28E9E-4123-4955-9756-003B026BD5EE}"/>
              </a:ext>
            </a:extLst>
          </p:cNvPr>
          <p:cNvSpPr>
            <a:spLocks noGrp="1"/>
          </p:cNvSpPr>
          <p:nvPr>
            <p:ph type="ctrTitle" idx="4294967295"/>
          </p:nvPr>
        </p:nvSpPr>
        <p:spPr>
          <a:xfrm>
            <a:off x="704850" y="2400300"/>
            <a:ext cx="8439150" cy="1016000"/>
          </a:xfrm>
        </p:spPr>
        <p:txBody>
          <a:bodyPr>
            <a:noAutofit/>
          </a:bodyPr>
          <a:lstStyle/>
          <a:p>
            <a:r>
              <a:rPr lang="nb-NO" sz="4000" dirty="0"/>
              <a:t>Noen t</a:t>
            </a:r>
            <a:r>
              <a:rPr lang="nb-NO" sz="4000" dirty="0">
                <a:solidFill>
                  <a:schemeClr val="bg1"/>
                </a:solidFill>
              </a:rPr>
              <a:t>ypeeksempler</a:t>
            </a:r>
            <a:br>
              <a:rPr lang="nb-NO" sz="1800" dirty="0">
                <a:solidFill>
                  <a:schemeClr val="bg1"/>
                </a:solidFill>
              </a:rPr>
            </a:br>
            <a:endParaRPr lang="nb-NO" sz="1800" dirty="0">
              <a:solidFill>
                <a:schemeClr val="bg1"/>
              </a:solidFill>
            </a:endParaRPr>
          </a:p>
        </p:txBody>
      </p:sp>
    </p:spTree>
    <p:extLst>
      <p:ext uri="{BB962C8B-B14F-4D97-AF65-F5344CB8AC3E}">
        <p14:creationId xmlns:p14="http://schemas.microsoft.com/office/powerpoint/2010/main" val="38095830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DF24D3B6-8F43-463C-A003-776E0E690FF0}"/>
              </a:ext>
            </a:extLst>
          </p:cNvPr>
          <p:cNvSpPr>
            <a:spLocks noChangeArrowheads="1"/>
          </p:cNvSpPr>
          <p:nvPr/>
        </p:nvSpPr>
        <p:spPr bwMode="auto">
          <a:xfrm flipV="1">
            <a:off x="2395470" y="5921689"/>
            <a:ext cx="9177271"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defTabSz="685800" eaLnBrk="0" hangingPunct="0"/>
            <a:br>
              <a:rPr lang="nb-NO" altLang="nb-NO" sz="900">
                <a:ea typeface="Times New Roman" panose="02020603050405020304" pitchFamily="18" charset="0"/>
                <a:cs typeface="Times New Roman" panose="02020603050405020304" pitchFamily="18" charset="0"/>
              </a:rPr>
            </a:br>
            <a:endParaRPr lang="nb-NO" altLang="nb-NO" sz="1350">
              <a:latin typeface="Arial" panose="020B0604020202020204" pitchFamily="34" charset="0"/>
            </a:endParaRPr>
          </a:p>
        </p:txBody>
      </p:sp>
      <p:sp>
        <p:nvSpPr>
          <p:cNvPr id="10" name="Tittel 1">
            <a:extLst>
              <a:ext uri="{FF2B5EF4-FFF2-40B4-BE49-F238E27FC236}">
                <a16:creationId xmlns:a16="http://schemas.microsoft.com/office/drawing/2014/main" id="{ADFA8E3A-E46E-4D3C-8475-B8FAA8104CC0}"/>
              </a:ext>
            </a:extLst>
          </p:cNvPr>
          <p:cNvSpPr>
            <a:spLocks noGrp="1"/>
          </p:cNvSpPr>
          <p:nvPr>
            <p:ph type="title"/>
          </p:nvPr>
        </p:nvSpPr>
        <p:spPr>
          <a:xfrm>
            <a:off x="18228" y="312758"/>
            <a:ext cx="9125772" cy="681123"/>
          </a:xfrm>
        </p:spPr>
        <p:txBody>
          <a:bodyPr>
            <a:noAutofit/>
          </a:bodyPr>
          <a:lstStyle/>
          <a:p>
            <a:r>
              <a:rPr lang="nb-NO" sz="2400" b="1" dirty="0">
                <a:solidFill>
                  <a:schemeClr val="accent2">
                    <a:lumMod val="50000"/>
                  </a:schemeClr>
                </a:solidFill>
                <a:latin typeface="Verdana" panose="020B0604030504040204" pitchFamily="34" charset="0"/>
                <a:ea typeface="Verdana" panose="020B0604030504040204" pitchFamily="34" charset="0"/>
                <a:cs typeface="Verdana" panose="020B0604030504040204" pitchFamily="34" charset="0"/>
              </a:rPr>
              <a:t>Tidligpensjon/Overgangstillegg</a:t>
            </a:r>
            <a:br>
              <a:rPr lang="nb-NO" sz="2400" b="1" dirty="0">
                <a:solidFill>
                  <a:schemeClr val="accent2">
                    <a:lumMod val="50000"/>
                  </a:schemeClr>
                </a:solidFill>
                <a:latin typeface="Verdana" panose="020B0604030504040204" pitchFamily="34" charset="0"/>
                <a:ea typeface="Verdana" panose="020B0604030504040204" pitchFamily="34" charset="0"/>
                <a:cs typeface="Verdana" panose="020B0604030504040204" pitchFamily="34" charset="0"/>
              </a:rPr>
            </a:br>
            <a:endParaRPr lang="nb-NO" sz="2400" b="1" dirty="0">
              <a:solidFill>
                <a:schemeClr val="accent2">
                  <a:lumMod val="50000"/>
                </a:schemeClr>
              </a:solidFill>
              <a:latin typeface="Verdana" panose="020B0604030504040204" pitchFamily="34" charset="0"/>
              <a:ea typeface="Verdana" panose="020B0604030504040204" pitchFamily="34" charset="0"/>
              <a:cs typeface="Verdana" panose="020B0604030504040204" pitchFamily="34" charset="0"/>
            </a:endParaRPr>
          </a:p>
        </p:txBody>
      </p:sp>
      <p:sp>
        <p:nvSpPr>
          <p:cNvPr id="46" name="Rectangle 6">
            <a:extLst>
              <a:ext uri="{FF2B5EF4-FFF2-40B4-BE49-F238E27FC236}">
                <a16:creationId xmlns:a16="http://schemas.microsoft.com/office/drawing/2014/main" id="{420E1411-10AB-4A60-8707-BF0D7BD90BF9}"/>
              </a:ext>
            </a:extLst>
          </p:cNvPr>
          <p:cNvSpPr>
            <a:spLocks noChangeArrowheads="1"/>
          </p:cNvSpPr>
          <p:nvPr/>
        </p:nvSpPr>
        <p:spPr bwMode="auto">
          <a:xfrm>
            <a:off x="0" y="6276366"/>
            <a:ext cx="9144000"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algn="ctr" defTabSz="685800" eaLnBrk="0" hangingPunct="0"/>
            <a:r>
              <a:rPr lang="nb-NO" altLang="nb-NO" sz="2400" b="1" i="1" dirty="0">
                <a:solidFill>
                  <a:srgbClr val="58080A"/>
                </a:solidFill>
                <a:cs typeface="Times New Roman" panose="02020603050405020304" pitchFamily="18" charset="0"/>
              </a:rPr>
              <a:t>Pensjon på uttakstidspunktet i prosent av sluttlønn 4G-1963-kullet</a:t>
            </a:r>
          </a:p>
          <a:p>
            <a:pPr algn="ctr" defTabSz="685800" eaLnBrk="0" hangingPunct="0"/>
            <a:r>
              <a:rPr lang="nb-NO" altLang="nb-NO" sz="1200" i="1" dirty="0">
                <a:solidFill>
                  <a:srgbClr val="005D3E"/>
                </a:solidFill>
                <a:ea typeface="Calibri" panose="020F0502020204030204" pitchFamily="34" charset="0"/>
                <a:cs typeface="Times New Roman" panose="02020603050405020304" pitchFamily="18" charset="0"/>
              </a:rPr>
              <a:t>	</a:t>
            </a:r>
          </a:p>
          <a:p>
            <a:pPr algn="ctr" defTabSz="685800" eaLnBrk="0" hangingPunct="0"/>
            <a:endParaRPr lang="nb-NO" altLang="nb-NO" sz="1350" dirty="0">
              <a:latin typeface="Arial" panose="020B0604020202020204" pitchFamily="34" charset="0"/>
            </a:endParaRPr>
          </a:p>
        </p:txBody>
      </p:sp>
      <p:pic>
        <p:nvPicPr>
          <p:cNvPr id="2" name="Bilde 1">
            <a:extLst>
              <a:ext uri="{FF2B5EF4-FFF2-40B4-BE49-F238E27FC236}">
                <a16:creationId xmlns:a16="http://schemas.microsoft.com/office/drawing/2014/main" id="{9D03265C-EFFD-4030-A0A2-A6A6A2C6BB39}"/>
              </a:ext>
            </a:extLst>
          </p:cNvPr>
          <p:cNvPicPr>
            <a:picLocks noChangeAspect="1"/>
          </p:cNvPicPr>
          <p:nvPr/>
        </p:nvPicPr>
        <p:blipFill rotWithShape="1">
          <a:blip r:embed="rId3">
            <a:extLst>
              <a:ext uri="{BEBA8EAE-BF5A-486C-A8C5-ECC9F3942E4B}">
                <a14:imgProps xmlns:a14="http://schemas.microsoft.com/office/drawing/2010/main">
                  <a14:imgLayer r:embed="rId4">
                    <a14:imgEffect>
                      <a14:sharpenSoften amount="61000"/>
                    </a14:imgEffect>
                  </a14:imgLayer>
                </a14:imgProps>
              </a:ext>
            </a:extLst>
          </a:blip>
          <a:srcRect l="2026" t="5066" r="2228" b="6549"/>
          <a:stretch/>
        </p:blipFill>
        <p:spPr>
          <a:xfrm>
            <a:off x="254000" y="1134533"/>
            <a:ext cx="8737600" cy="4787156"/>
          </a:xfrm>
          <a:prstGeom prst="rect">
            <a:avLst/>
          </a:prstGeom>
        </p:spPr>
      </p:pic>
    </p:spTree>
    <p:extLst>
      <p:ext uri="{BB962C8B-B14F-4D97-AF65-F5344CB8AC3E}">
        <p14:creationId xmlns:p14="http://schemas.microsoft.com/office/powerpoint/2010/main" val="55671359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DF24D3B6-8F43-463C-A003-776E0E690FF0}"/>
              </a:ext>
            </a:extLst>
          </p:cNvPr>
          <p:cNvSpPr>
            <a:spLocks noChangeArrowheads="1"/>
          </p:cNvSpPr>
          <p:nvPr/>
        </p:nvSpPr>
        <p:spPr bwMode="auto">
          <a:xfrm flipV="1">
            <a:off x="2395470" y="5921689"/>
            <a:ext cx="9177271"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defTabSz="685800" eaLnBrk="0" hangingPunct="0"/>
            <a:br>
              <a:rPr lang="nb-NO" altLang="nb-NO" sz="900">
                <a:ea typeface="Times New Roman" panose="02020603050405020304" pitchFamily="18" charset="0"/>
                <a:cs typeface="Times New Roman" panose="02020603050405020304" pitchFamily="18" charset="0"/>
              </a:rPr>
            </a:br>
            <a:endParaRPr lang="nb-NO" altLang="nb-NO" sz="1350">
              <a:latin typeface="Arial" panose="020B0604020202020204" pitchFamily="34" charset="0"/>
            </a:endParaRPr>
          </a:p>
        </p:txBody>
      </p:sp>
      <p:grpSp>
        <p:nvGrpSpPr>
          <p:cNvPr id="2" name="Group 4">
            <a:extLst>
              <a:ext uri="{FF2B5EF4-FFF2-40B4-BE49-F238E27FC236}">
                <a16:creationId xmlns:a16="http://schemas.microsoft.com/office/drawing/2014/main" id="{2253C613-1A3B-49B0-AC32-AB56471D1F16}"/>
              </a:ext>
            </a:extLst>
          </p:cNvPr>
          <p:cNvGrpSpPr>
            <a:grpSpLocks noChangeAspect="1"/>
          </p:cNvGrpSpPr>
          <p:nvPr/>
        </p:nvGrpSpPr>
        <p:grpSpPr bwMode="auto">
          <a:xfrm>
            <a:off x="-1148262" y="2101696"/>
            <a:ext cx="10504563" cy="4822204"/>
            <a:chOff x="576" y="1257"/>
            <a:chExt cx="3969" cy="1822"/>
          </a:xfrm>
        </p:grpSpPr>
        <p:sp>
          <p:nvSpPr>
            <p:cNvPr id="8" name="AutoShape 3">
              <a:extLst>
                <a:ext uri="{FF2B5EF4-FFF2-40B4-BE49-F238E27FC236}">
                  <a16:creationId xmlns:a16="http://schemas.microsoft.com/office/drawing/2014/main" id="{76B317D9-9521-46BC-81AE-45234D0A2103}"/>
                </a:ext>
              </a:extLst>
            </p:cNvPr>
            <p:cNvSpPr>
              <a:spLocks noChangeAspect="1" noChangeArrowheads="1" noTextEdit="1"/>
            </p:cNvSpPr>
            <p:nvPr/>
          </p:nvSpPr>
          <p:spPr bwMode="auto">
            <a:xfrm>
              <a:off x="576" y="1518"/>
              <a:ext cx="3969" cy="15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dirty="0"/>
            </a:p>
          </p:txBody>
        </p:sp>
        <p:sp>
          <p:nvSpPr>
            <p:cNvPr id="10" name="Rectangle 6">
              <a:extLst>
                <a:ext uri="{FF2B5EF4-FFF2-40B4-BE49-F238E27FC236}">
                  <a16:creationId xmlns:a16="http://schemas.microsoft.com/office/drawing/2014/main" id="{803B5910-07F5-46B7-88FB-17D9995BD493}"/>
                </a:ext>
              </a:extLst>
            </p:cNvPr>
            <p:cNvSpPr>
              <a:spLocks noChangeArrowheads="1"/>
            </p:cNvSpPr>
            <p:nvPr/>
          </p:nvSpPr>
          <p:spPr bwMode="auto">
            <a:xfrm>
              <a:off x="1069" y="1534"/>
              <a:ext cx="3292" cy="99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12" name="Freeform 8">
              <a:extLst>
                <a:ext uri="{FF2B5EF4-FFF2-40B4-BE49-F238E27FC236}">
                  <a16:creationId xmlns:a16="http://schemas.microsoft.com/office/drawing/2014/main" id="{5BF85DCD-3A8D-4AAF-9DAC-09B931600848}"/>
                </a:ext>
              </a:extLst>
            </p:cNvPr>
            <p:cNvSpPr>
              <a:spLocks noEditPoints="1"/>
            </p:cNvSpPr>
            <p:nvPr/>
          </p:nvSpPr>
          <p:spPr bwMode="auto">
            <a:xfrm>
              <a:off x="1130" y="1612"/>
              <a:ext cx="3170" cy="702"/>
            </a:xfrm>
            <a:custGeom>
              <a:avLst/>
              <a:gdLst>
                <a:gd name="T0" fmla="*/ 0 w 3170"/>
                <a:gd name="T1" fmla="*/ 137 h 702"/>
                <a:gd name="T2" fmla="*/ 243 w 3170"/>
                <a:gd name="T3" fmla="*/ 137 h 702"/>
                <a:gd name="T4" fmla="*/ 243 w 3170"/>
                <a:gd name="T5" fmla="*/ 702 h 702"/>
                <a:gd name="T6" fmla="*/ 0 w 3170"/>
                <a:gd name="T7" fmla="*/ 702 h 702"/>
                <a:gd name="T8" fmla="*/ 0 w 3170"/>
                <a:gd name="T9" fmla="*/ 137 h 702"/>
                <a:gd name="T10" fmla="*/ 364 w 3170"/>
                <a:gd name="T11" fmla="*/ 132 h 702"/>
                <a:gd name="T12" fmla="*/ 612 w 3170"/>
                <a:gd name="T13" fmla="*/ 132 h 702"/>
                <a:gd name="T14" fmla="*/ 612 w 3170"/>
                <a:gd name="T15" fmla="*/ 702 h 702"/>
                <a:gd name="T16" fmla="*/ 364 w 3170"/>
                <a:gd name="T17" fmla="*/ 702 h 702"/>
                <a:gd name="T18" fmla="*/ 364 w 3170"/>
                <a:gd name="T19" fmla="*/ 132 h 702"/>
                <a:gd name="T20" fmla="*/ 733 w 3170"/>
                <a:gd name="T21" fmla="*/ 127 h 702"/>
                <a:gd name="T22" fmla="*/ 976 w 3170"/>
                <a:gd name="T23" fmla="*/ 127 h 702"/>
                <a:gd name="T24" fmla="*/ 976 w 3170"/>
                <a:gd name="T25" fmla="*/ 702 h 702"/>
                <a:gd name="T26" fmla="*/ 733 w 3170"/>
                <a:gd name="T27" fmla="*/ 702 h 702"/>
                <a:gd name="T28" fmla="*/ 733 w 3170"/>
                <a:gd name="T29" fmla="*/ 127 h 702"/>
                <a:gd name="T30" fmla="*/ 1097 w 3170"/>
                <a:gd name="T31" fmla="*/ 0 h 702"/>
                <a:gd name="T32" fmla="*/ 1340 w 3170"/>
                <a:gd name="T33" fmla="*/ 0 h 702"/>
                <a:gd name="T34" fmla="*/ 1340 w 3170"/>
                <a:gd name="T35" fmla="*/ 702 h 702"/>
                <a:gd name="T36" fmla="*/ 1097 w 3170"/>
                <a:gd name="T37" fmla="*/ 702 h 702"/>
                <a:gd name="T38" fmla="*/ 1097 w 3170"/>
                <a:gd name="T39" fmla="*/ 0 h 702"/>
                <a:gd name="T40" fmla="*/ 1830 w 3170"/>
                <a:gd name="T41" fmla="*/ 263 h 702"/>
                <a:gd name="T42" fmla="*/ 2073 w 3170"/>
                <a:gd name="T43" fmla="*/ 263 h 702"/>
                <a:gd name="T44" fmla="*/ 2073 w 3170"/>
                <a:gd name="T45" fmla="*/ 702 h 702"/>
                <a:gd name="T46" fmla="*/ 1830 w 3170"/>
                <a:gd name="T47" fmla="*/ 702 h 702"/>
                <a:gd name="T48" fmla="*/ 1830 w 3170"/>
                <a:gd name="T49" fmla="*/ 263 h 702"/>
                <a:gd name="T50" fmla="*/ 2194 w 3170"/>
                <a:gd name="T51" fmla="*/ 187 h 702"/>
                <a:gd name="T52" fmla="*/ 2437 w 3170"/>
                <a:gd name="T53" fmla="*/ 187 h 702"/>
                <a:gd name="T54" fmla="*/ 2437 w 3170"/>
                <a:gd name="T55" fmla="*/ 702 h 702"/>
                <a:gd name="T56" fmla="*/ 2194 w 3170"/>
                <a:gd name="T57" fmla="*/ 702 h 702"/>
                <a:gd name="T58" fmla="*/ 2194 w 3170"/>
                <a:gd name="T59" fmla="*/ 187 h 702"/>
                <a:gd name="T60" fmla="*/ 2563 w 3170"/>
                <a:gd name="T61" fmla="*/ 127 h 702"/>
                <a:gd name="T62" fmla="*/ 2806 w 3170"/>
                <a:gd name="T63" fmla="*/ 127 h 702"/>
                <a:gd name="T64" fmla="*/ 2806 w 3170"/>
                <a:gd name="T65" fmla="*/ 702 h 702"/>
                <a:gd name="T66" fmla="*/ 2563 w 3170"/>
                <a:gd name="T67" fmla="*/ 702 h 702"/>
                <a:gd name="T68" fmla="*/ 2563 w 3170"/>
                <a:gd name="T69" fmla="*/ 127 h 702"/>
                <a:gd name="T70" fmla="*/ 2927 w 3170"/>
                <a:gd name="T71" fmla="*/ 0 h 702"/>
                <a:gd name="T72" fmla="*/ 3170 w 3170"/>
                <a:gd name="T73" fmla="*/ 0 h 702"/>
                <a:gd name="T74" fmla="*/ 3170 w 3170"/>
                <a:gd name="T75" fmla="*/ 702 h 702"/>
                <a:gd name="T76" fmla="*/ 2927 w 3170"/>
                <a:gd name="T77" fmla="*/ 702 h 702"/>
                <a:gd name="T78" fmla="*/ 2927 w 3170"/>
                <a:gd name="T79" fmla="*/ 0 h 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170" h="702">
                  <a:moveTo>
                    <a:pt x="0" y="137"/>
                  </a:moveTo>
                  <a:lnTo>
                    <a:pt x="243" y="137"/>
                  </a:lnTo>
                  <a:lnTo>
                    <a:pt x="243" y="702"/>
                  </a:lnTo>
                  <a:lnTo>
                    <a:pt x="0" y="702"/>
                  </a:lnTo>
                  <a:lnTo>
                    <a:pt x="0" y="137"/>
                  </a:lnTo>
                  <a:close/>
                  <a:moveTo>
                    <a:pt x="364" y="132"/>
                  </a:moveTo>
                  <a:lnTo>
                    <a:pt x="612" y="132"/>
                  </a:lnTo>
                  <a:lnTo>
                    <a:pt x="612" y="702"/>
                  </a:lnTo>
                  <a:lnTo>
                    <a:pt x="364" y="702"/>
                  </a:lnTo>
                  <a:lnTo>
                    <a:pt x="364" y="132"/>
                  </a:lnTo>
                  <a:close/>
                  <a:moveTo>
                    <a:pt x="733" y="127"/>
                  </a:moveTo>
                  <a:lnTo>
                    <a:pt x="976" y="127"/>
                  </a:lnTo>
                  <a:lnTo>
                    <a:pt x="976" y="702"/>
                  </a:lnTo>
                  <a:lnTo>
                    <a:pt x="733" y="702"/>
                  </a:lnTo>
                  <a:lnTo>
                    <a:pt x="733" y="127"/>
                  </a:lnTo>
                  <a:close/>
                  <a:moveTo>
                    <a:pt x="1097" y="0"/>
                  </a:moveTo>
                  <a:lnTo>
                    <a:pt x="1340" y="0"/>
                  </a:lnTo>
                  <a:lnTo>
                    <a:pt x="1340" y="702"/>
                  </a:lnTo>
                  <a:lnTo>
                    <a:pt x="1097" y="702"/>
                  </a:lnTo>
                  <a:lnTo>
                    <a:pt x="1097" y="0"/>
                  </a:lnTo>
                  <a:close/>
                  <a:moveTo>
                    <a:pt x="1830" y="263"/>
                  </a:moveTo>
                  <a:lnTo>
                    <a:pt x="2073" y="263"/>
                  </a:lnTo>
                  <a:lnTo>
                    <a:pt x="2073" y="702"/>
                  </a:lnTo>
                  <a:lnTo>
                    <a:pt x="1830" y="702"/>
                  </a:lnTo>
                  <a:lnTo>
                    <a:pt x="1830" y="263"/>
                  </a:lnTo>
                  <a:close/>
                  <a:moveTo>
                    <a:pt x="2194" y="187"/>
                  </a:moveTo>
                  <a:lnTo>
                    <a:pt x="2437" y="187"/>
                  </a:lnTo>
                  <a:lnTo>
                    <a:pt x="2437" y="702"/>
                  </a:lnTo>
                  <a:lnTo>
                    <a:pt x="2194" y="702"/>
                  </a:lnTo>
                  <a:lnTo>
                    <a:pt x="2194" y="187"/>
                  </a:lnTo>
                  <a:close/>
                  <a:moveTo>
                    <a:pt x="2563" y="127"/>
                  </a:moveTo>
                  <a:lnTo>
                    <a:pt x="2806" y="127"/>
                  </a:lnTo>
                  <a:lnTo>
                    <a:pt x="2806" y="702"/>
                  </a:lnTo>
                  <a:lnTo>
                    <a:pt x="2563" y="702"/>
                  </a:lnTo>
                  <a:lnTo>
                    <a:pt x="2563" y="127"/>
                  </a:lnTo>
                  <a:close/>
                  <a:moveTo>
                    <a:pt x="2927" y="0"/>
                  </a:moveTo>
                  <a:lnTo>
                    <a:pt x="3170" y="0"/>
                  </a:lnTo>
                  <a:lnTo>
                    <a:pt x="3170" y="702"/>
                  </a:lnTo>
                  <a:lnTo>
                    <a:pt x="2927" y="702"/>
                  </a:lnTo>
                  <a:lnTo>
                    <a:pt x="2927" y="0"/>
                  </a:lnTo>
                  <a:close/>
                </a:path>
              </a:pathLst>
            </a:custGeom>
            <a:solidFill>
              <a:srgbClr val="005D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13" name="Freeform 9">
              <a:extLst>
                <a:ext uri="{FF2B5EF4-FFF2-40B4-BE49-F238E27FC236}">
                  <a16:creationId xmlns:a16="http://schemas.microsoft.com/office/drawing/2014/main" id="{6FE7989F-0930-4FD3-BEAF-FA2D8580EDB4}"/>
                </a:ext>
              </a:extLst>
            </p:cNvPr>
            <p:cNvSpPr>
              <a:spLocks noEditPoints="1"/>
            </p:cNvSpPr>
            <p:nvPr/>
          </p:nvSpPr>
          <p:spPr bwMode="auto">
            <a:xfrm>
              <a:off x="2960" y="1506"/>
              <a:ext cx="1340" cy="369"/>
            </a:xfrm>
            <a:custGeom>
              <a:avLst/>
              <a:gdLst>
                <a:gd name="T0" fmla="*/ 0 w 1340"/>
                <a:gd name="T1" fmla="*/ 303 h 369"/>
                <a:gd name="T2" fmla="*/ 243 w 1340"/>
                <a:gd name="T3" fmla="*/ 303 h 369"/>
                <a:gd name="T4" fmla="*/ 243 w 1340"/>
                <a:gd name="T5" fmla="*/ 369 h 369"/>
                <a:gd name="T6" fmla="*/ 0 w 1340"/>
                <a:gd name="T7" fmla="*/ 369 h 369"/>
                <a:gd name="T8" fmla="*/ 0 w 1340"/>
                <a:gd name="T9" fmla="*/ 303 h 369"/>
                <a:gd name="T10" fmla="*/ 364 w 1340"/>
                <a:gd name="T11" fmla="*/ 212 h 369"/>
                <a:gd name="T12" fmla="*/ 607 w 1340"/>
                <a:gd name="T13" fmla="*/ 212 h 369"/>
                <a:gd name="T14" fmla="*/ 607 w 1340"/>
                <a:gd name="T15" fmla="*/ 293 h 369"/>
                <a:gd name="T16" fmla="*/ 364 w 1340"/>
                <a:gd name="T17" fmla="*/ 293 h 369"/>
                <a:gd name="T18" fmla="*/ 364 w 1340"/>
                <a:gd name="T19" fmla="*/ 212 h 369"/>
                <a:gd name="T20" fmla="*/ 733 w 1340"/>
                <a:gd name="T21" fmla="*/ 142 h 369"/>
                <a:gd name="T22" fmla="*/ 976 w 1340"/>
                <a:gd name="T23" fmla="*/ 142 h 369"/>
                <a:gd name="T24" fmla="*/ 976 w 1340"/>
                <a:gd name="T25" fmla="*/ 233 h 369"/>
                <a:gd name="T26" fmla="*/ 733 w 1340"/>
                <a:gd name="T27" fmla="*/ 233 h 369"/>
                <a:gd name="T28" fmla="*/ 733 w 1340"/>
                <a:gd name="T29" fmla="*/ 142 h 369"/>
                <a:gd name="T30" fmla="*/ 1097 w 1340"/>
                <a:gd name="T31" fmla="*/ 0 h 369"/>
                <a:gd name="T32" fmla="*/ 1340 w 1340"/>
                <a:gd name="T33" fmla="*/ 0 h 369"/>
                <a:gd name="T34" fmla="*/ 1340 w 1340"/>
                <a:gd name="T35" fmla="*/ 106 h 369"/>
                <a:gd name="T36" fmla="*/ 1097 w 1340"/>
                <a:gd name="T37" fmla="*/ 106 h 369"/>
                <a:gd name="T38" fmla="*/ 1097 w 1340"/>
                <a:gd name="T39" fmla="*/ 0 h 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340" h="369">
                  <a:moveTo>
                    <a:pt x="0" y="303"/>
                  </a:moveTo>
                  <a:lnTo>
                    <a:pt x="243" y="303"/>
                  </a:lnTo>
                  <a:lnTo>
                    <a:pt x="243" y="369"/>
                  </a:lnTo>
                  <a:lnTo>
                    <a:pt x="0" y="369"/>
                  </a:lnTo>
                  <a:lnTo>
                    <a:pt x="0" y="303"/>
                  </a:lnTo>
                  <a:close/>
                  <a:moveTo>
                    <a:pt x="364" y="212"/>
                  </a:moveTo>
                  <a:lnTo>
                    <a:pt x="607" y="212"/>
                  </a:lnTo>
                  <a:lnTo>
                    <a:pt x="607" y="293"/>
                  </a:lnTo>
                  <a:lnTo>
                    <a:pt x="364" y="293"/>
                  </a:lnTo>
                  <a:lnTo>
                    <a:pt x="364" y="212"/>
                  </a:lnTo>
                  <a:close/>
                  <a:moveTo>
                    <a:pt x="733" y="142"/>
                  </a:moveTo>
                  <a:lnTo>
                    <a:pt x="976" y="142"/>
                  </a:lnTo>
                  <a:lnTo>
                    <a:pt x="976" y="233"/>
                  </a:lnTo>
                  <a:lnTo>
                    <a:pt x="733" y="233"/>
                  </a:lnTo>
                  <a:lnTo>
                    <a:pt x="733" y="142"/>
                  </a:lnTo>
                  <a:close/>
                  <a:moveTo>
                    <a:pt x="1097" y="0"/>
                  </a:moveTo>
                  <a:lnTo>
                    <a:pt x="1340" y="0"/>
                  </a:lnTo>
                  <a:lnTo>
                    <a:pt x="1340" y="106"/>
                  </a:lnTo>
                  <a:lnTo>
                    <a:pt x="1097" y="106"/>
                  </a:lnTo>
                  <a:lnTo>
                    <a:pt x="1097" y="0"/>
                  </a:lnTo>
                  <a:close/>
                </a:path>
              </a:pathLst>
            </a:custGeom>
            <a:solidFill>
              <a:srgbClr val="E46C0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14" name="Freeform 10">
              <a:extLst>
                <a:ext uri="{FF2B5EF4-FFF2-40B4-BE49-F238E27FC236}">
                  <a16:creationId xmlns:a16="http://schemas.microsoft.com/office/drawing/2014/main" id="{59B1EB04-A0D8-420C-BC0C-D2BDF45496C6}"/>
                </a:ext>
              </a:extLst>
            </p:cNvPr>
            <p:cNvSpPr>
              <a:spLocks noEditPoints="1"/>
            </p:cNvSpPr>
            <p:nvPr/>
          </p:nvSpPr>
          <p:spPr bwMode="auto">
            <a:xfrm>
              <a:off x="1130" y="1466"/>
              <a:ext cx="3170" cy="343"/>
            </a:xfrm>
            <a:custGeom>
              <a:avLst/>
              <a:gdLst>
                <a:gd name="T0" fmla="*/ 0 w 3170"/>
                <a:gd name="T1" fmla="*/ 212 h 343"/>
                <a:gd name="T2" fmla="*/ 243 w 3170"/>
                <a:gd name="T3" fmla="*/ 212 h 343"/>
                <a:gd name="T4" fmla="*/ 243 w 3170"/>
                <a:gd name="T5" fmla="*/ 283 h 343"/>
                <a:gd name="T6" fmla="*/ 0 w 3170"/>
                <a:gd name="T7" fmla="*/ 283 h 343"/>
                <a:gd name="T8" fmla="*/ 0 w 3170"/>
                <a:gd name="T9" fmla="*/ 212 h 343"/>
                <a:gd name="T10" fmla="*/ 364 w 3170"/>
                <a:gd name="T11" fmla="*/ 212 h 343"/>
                <a:gd name="T12" fmla="*/ 612 w 3170"/>
                <a:gd name="T13" fmla="*/ 212 h 343"/>
                <a:gd name="T14" fmla="*/ 612 w 3170"/>
                <a:gd name="T15" fmla="*/ 278 h 343"/>
                <a:gd name="T16" fmla="*/ 364 w 3170"/>
                <a:gd name="T17" fmla="*/ 278 h 343"/>
                <a:gd name="T18" fmla="*/ 364 w 3170"/>
                <a:gd name="T19" fmla="*/ 212 h 343"/>
                <a:gd name="T20" fmla="*/ 733 w 3170"/>
                <a:gd name="T21" fmla="*/ 212 h 343"/>
                <a:gd name="T22" fmla="*/ 976 w 3170"/>
                <a:gd name="T23" fmla="*/ 212 h 343"/>
                <a:gd name="T24" fmla="*/ 976 w 3170"/>
                <a:gd name="T25" fmla="*/ 273 h 343"/>
                <a:gd name="T26" fmla="*/ 733 w 3170"/>
                <a:gd name="T27" fmla="*/ 273 h 343"/>
                <a:gd name="T28" fmla="*/ 733 w 3170"/>
                <a:gd name="T29" fmla="*/ 212 h 343"/>
                <a:gd name="T30" fmla="*/ 1097 w 3170"/>
                <a:gd name="T31" fmla="*/ 86 h 343"/>
                <a:gd name="T32" fmla="*/ 1340 w 3170"/>
                <a:gd name="T33" fmla="*/ 86 h 343"/>
                <a:gd name="T34" fmla="*/ 1340 w 3170"/>
                <a:gd name="T35" fmla="*/ 146 h 343"/>
                <a:gd name="T36" fmla="*/ 1097 w 3170"/>
                <a:gd name="T37" fmla="*/ 146 h 343"/>
                <a:gd name="T38" fmla="*/ 1097 w 3170"/>
                <a:gd name="T39" fmla="*/ 86 h 343"/>
                <a:gd name="T40" fmla="*/ 1830 w 3170"/>
                <a:gd name="T41" fmla="*/ 303 h 343"/>
                <a:gd name="T42" fmla="*/ 2073 w 3170"/>
                <a:gd name="T43" fmla="*/ 303 h 343"/>
                <a:gd name="T44" fmla="*/ 2073 w 3170"/>
                <a:gd name="T45" fmla="*/ 343 h 343"/>
                <a:gd name="T46" fmla="*/ 1830 w 3170"/>
                <a:gd name="T47" fmla="*/ 343 h 343"/>
                <a:gd name="T48" fmla="*/ 1830 w 3170"/>
                <a:gd name="T49" fmla="*/ 303 h 343"/>
                <a:gd name="T50" fmla="*/ 2194 w 3170"/>
                <a:gd name="T51" fmla="*/ 217 h 343"/>
                <a:gd name="T52" fmla="*/ 2437 w 3170"/>
                <a:gd name="T53" fmla="*/ 217 h 343"/>
                <a:gd name="T54" fmla="*/ 2437 w 3170"/>
                <a:gd name="T55" fmla="*/ 252 h 343"/>
                <a:gd name="T56" fmla="*/ 2194 w 3170"/>
                <a:gd name="T57" fmla="*/ 252 h 343"/>
                <a:gd name="T58" fmla="*/ 2194 w 3170"/>
                <a:gd name="T59" fmla="*/ 217 h 343"/>
                <a:gd name="T60" fmla="*/ 2563 w 3170"/>
                <a:gd name="T61" fmla="*/ 141 h 343"/>
                <a:gd name="T62" fmla="*/ 2806 w 3170"/>
                <a:gd name="T63" fmla="*/ 141 h 343"/>
                <a:gd name="T64" fmla="*/ 2806 w 3170"/>
                <a:gd name="T65" fmla="*/ 182 h 343"/>
                <a:gd name="T66" fmla="*/ 2563 w 3170"/>
                <a:gd name="T67" fmla="*/ 182 h 343"/>
                <a:gd name="T68" fmla="*/ 2563 w 3170"/>
                <a:gd name="T69" fmla="*/ 141 h 343"/>
                <a:gd name="T70" fmla="*/ 2927 w 3170"/>
                <a:gd name="T71" fmla="*/ 0 h 343"/>
                <a:gd name="T72" fmla="*/ 3170 w 3170"/>
                <a:gd name="T73" fmla="*/ 0 h 343"/>
                <a:gd name="T74" fmla="*/ 3170 w 3170"/>
                <a:gd name="T75" fmla="*/ 40 h 343"/>
                <a:gd name="T76" fmla="*/ 2927 w 3170"/>
                <a:gd name="T77" fmla="*/ 40 h 343"/>
                <a:gd name="T78" fmla="*/ 2927 w 3170"/>
                <a:gd name="T79" fmla="*/ 0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170" h="343">
                  <a:moveTo>
                    <a:pt x="0" y="212"/>
                  </a:moveTo>
                  <a:lnTo>
                    <a:pt x="243" y="212"/>
                  </a:lnTo>
                  <a:lnTo>
                    <a:pt x="243" y="283"/>
                  </a:lnTo>
                  <a:lnTo>
                    <a:pt x="0" y="283"/>
                  </a:lnTo>
                  <a:lnTo>
                    <a:pt x="0" y="212"/>
                  </a:lnTo>
                  <a:close/>
                  <a:moveTo>
                    <a:pt x="364" y="212"/>
                  </a:moveTo>
                  <a:lnTo>
                    <a:pt x="612" y="212"/>
                  </a:lnTo>
                  <a:lnTo>
                    <a:pt x="612" y="278"/>
                  </a:lnTo>
                  <a:lnTo>
                    <a:pt x="364" y="278"/>
                  </a:lnTo>
                  <a:lnTo>
                    <a:pt x="364" y="212"/>
                  </a:lnTo>
                  <a:close/>
                  <a:moveTo>
                    <a:pt x="733" y="212"/>
                  </a:moveTo>
                  <a:lnTo>
                    <a:pt x="976" y="212"/>
                  </a:lnTo>
                  <a:lnTo>
                    <a:pt x="976" y="273"/>
                  </a:lnTo>
                  <a:lnTo>
                    <a:pt x="733" y="273"/>
                  </a:lnTo>
                  <a:lnTo>
                    <a:pt x="733" y="212"/>
                  </a:lnTo>
                  <a:close/>
                  <a:moveTo>
                    <a:pt x="1097" y="86"/>
                  </a:moveTo>
                  <a:lnTo>
                    <a:pt x="1340" y="86"/>
                  </a:lnTo>
                  <a:lnTo>
                    <a:pt x="1340" y="146"/>
                  </a:lnTo>
                  <a:lnTo>
                    <a:pt x="1097" y="146"/>
                  </a:lnTo>
                  <a:lnTo>
                    <a:pt x="1097" y="86"/>
                  </a:lnTo>
                  <a:close/>
                  <a:moveTo>
                    <a:pt x="1830" y="303"/>
                  </a:moveTo>
                  <a:lnTo>
                    <a:pt x="2073" y="303"/>
                  </a:lnTo>
                  <a:lnTo>
                    <a:pt x="2073" y="343"/>
                  </a:lnTo>
                  <a:lnTo>
                    <a:pt x="1830" y="343"/>
                  </a:lnTo>
                  <a:lnTo>
                    <a:pt x="1830" y="303"/>
                  </a:lnTo>
                  <a:close/>
                  <a:moveTo>
                    <a:pt x="2194" y="217"/>
                  </a:moveTo>
                  <a:lnTo>
                    <a:pt x="2437" y="217"/>
                  </a:lnTo>
                  <a:lnTo>
                    <a:pt x="2437" y="252"/>
                  </a:lnTo>
                  <a:lnTo>
                    <a:pt x="2194" y="252"/>
                  </a:lnTo>
                  <a:lnTo>
                    <a:pt x="2194" y="217"/>
                  </a:lnTo>
                  <a:close/>
                  <a:moveTo>
                    <a:pt x="2563" y="141"/>
                  </a:moveTo>
                  <a:lnTo>
                    <a:pt x="2806" y="141"/>
                  </a:lnTo>
                  <a:lnTo>
                    <a:pt x="2806" y="182"/>
                  </a:lnTo>
                  <a:lnTo>
                    <a:pt x="2563" y="182"/>
                  </a:lnTo>
                  <a:lnTo>
                    <a:pt x="2563" y="141"/>
                  </a:lnTo>
                  <a:close/>
                  <a:moveTo>
                    <a:pt x="2927" y="0"/>
                  </a:moveTo>
                  <a:lnTo>
                    <a:pt x="3170" y="0"/>
                  </a:lnTo>
                  <a:lnTo>
                    <a:pt x="3170" y="40"/>
                  </a:lnTo>
                  <a:lnTo>
                    <a:pt x="2927" y="40"/>
                  </a:lnTo>
                  <a:lnTo>
                    <a:pt x="2927" y="0"/>
                  </a:lnTo>
                  <a:close/>
                </a:path>
              </a:pathLst>
            </a:custGeom>
            <a:solidFill>
              <a:srgbClr val="3185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15" name="Freeform 11">
              <a:extLst>
                <a:ext uri="{FF2B5EF4-FFF2-40B4-BE49-F238E27FC236}">
                  <a16:creationId xmlns:a16="http://schemas.microsoft.com/office/drawing/2014/main" id="{4C15F4FA-5AA6-4B90-8101-7ED1DB3CF62E}"/>
                </a:ext>
              </a:extLst>
            </p:cNvPr>
            <p:cNvSpPr>
              <a:spLocks noEditPoints="1"/>
            </p:cNvSpPr>
            <p:nvPr/>
          </p:nvSpPr>
          <p:spPr bwMode="auto">
            <a:xfrm>
              <a:off x="2960" y="1395"/>
              <a:ext cx="1340" cy="374"/>
            </a:xfrm>
            <a:custGeom>
              <a:avLst/>
              <a:gdLst>
                <a:gd name="T0" fmla="*/ 0 w 1340"/>
                <a:gd name="T1" fmla="*/ 354 h 374"/>
                <a:gd name="T2" fmla="*/ 243 w 1340"/>
                <a:gd name="T3" fmla="*/ 354 h 374"/>
                <a:gd name="T4" fmla="*/ 243 w 1340"/>
                <a:gd name="T5" fmla="*/ 374 h 374"/>
                <a:gd name="T6" fmla="*/ 0 w 1340"/>
                <a:gd name="T7" fmla="*/ 374 h 374"/>
                <a:gd name="T8" fmla="*/ 0 w 1340"/>
                <a:gd name="T9" fmla="*/ 354 h 374"/>
                <a:gd name="T10" fmla="*/ 364 w 1340"/>
                <a:gd name="T11" fmla="*/ 253 h 374"/>
                <a:gd name="T12" fmla="*/ 607 w 1340"/>
                <a:gd name="T13" fmla="*/ 253 h 374"/>
                <a:gd name="T14" fmla="*/ 607 w 1340"/>
                <a:gd name="T15" fmla="*/ 288 h 374"/>
                <a:gd name="T16" fmla="*/ 364 w 1340"/>
                <a:gd name="T17" fmla="*/ 288 h 374"/>
                <a:gd name="T18" fmla="*/ 364 w 1340"/>
                <a:gd name="T19" fmla="*/ 253 h 374"/>
                <a:gd name="T20" fmla="*/ 733 w 1340"/>
                <a:gd name="T21" fmla="*/ 167 h 374"/>
                <a:gd name="T22" fmla="*/ 976 w 1340"/>
                <a:gd name="T23" fmla="*/ 167 h 374"/>
                <a:gd name="T24" fmla="*/ 976 w 1340"/>
                <a:gd name="T25" fmla="*/ 212 h 374"/>
                <a:gd name="T26" fmla="*/ 733 w 1340"/>
                <a:gd name="T27" fmla="*/ 212 h 374"/>
                <a:gd name="T28" fmla="*/ 733 w 1340"/>
                <a:gd name="T29" fmla="*/ 167 h 374"/>
                <a:gd name="T30" fmla="*/ 1097 w 1340"/>
                <a:gd name="T31" fmla="*/ 0 h 374"/>
                <a:gd name="T32" fmla="*/ 1340 w 1340"/>
                <a:gd name="T33" fmla="*/ 0 h 374"/>
                <a:gd name="T34" fmla="*/ 1340 w 1340"/>
                <a:gd name="T35" fmla="*/ 71 h 374"/>
                <a:gd name="T36" fmla="*/ 1097 w 1340"/>
                <a:gd name="T37" fmla="*/ 71 h 374"/>
                <a:gd name="T38" fmla="*/ 1097 w 1340"/>
                <a:gd name="T39" fmla="*/ 0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340" h="374">
                  <a:moveTo>
                    <a:pt x="0" y="354"/>
                  </a:moveTo>
                  <a:lnTo>
                    <a:pt x="243" y="354"/>
                  </a:lnTo>
                  <a:lnTo>
                    <a:pt x="243" y="374"/>
                  </a:lnTo>
                  <a:lnTo>
                    <a:pt x="0" y="374"/>
                  </a:lnTo>
                  <a:lnTo>
                    <a:pt x="0" y="354"/>
                  </a:lnTo>
                  <a:close/>
                  <a:moveTo>
                    <a:pt x="364" y="253"/>
                  </a:moveTo>
                  <a:lnTo>
                    <a:pt x="607" y="253"/>
                  </a:lnTo>
                  <a:lnTo>
                    <a:pt x="607" y="288"/>
                  </a:lnTo>
                  <a:lnTo>
                    <a:pt x="364" y="288"/>
                  </a:lnTo>
                  <a:lnTo>
                    <a:pt x="364" y="253"/>
                  </a:lnTo>
                  <a:close/>
                  <a:moveTo>
                    <a:pt x="733" y="167"/>
                  </a:moveTo>
                  <a:lnTo>
                    <a:pt x="976" y="167"/>
                  </a:lnTo>
                  <a:lnTo>
                    <a:pt x="976" y="212"/>
                  </a:lnTo>
                  <a:lnTo>
                    <a:pt x="733" y="212"/>
                  </a:lnTo>
                  <a:lnTo>
                    <a:pt x="733" y="167"/>
                  </a:lnTo>
                  <a:close/>
                  <a:moveTo>
                    <a:pt x="1097" y="0"/>
                  </a:moveTo>
                  <a:lnTo>
                    <a:pt x="1340" y="0"/>
                  </a:lnTo>
                  <a:lnTo>
                    <a:pt x="1340" y="71"/>
                  </a:lnTo>
                  <a:lnTo>
                    <a:pt x="1097" y="71"/>
                  </a:lnTo>
                  <a:lnTo>
                    <a:pt x="1097" y="0"/>
                  </a:lnTo>
                  <a:close/>
                </a:path>
              </a:pathLst>
            </a:custGeom>
            <a:solidFill>
              <a:srgbClr val="A6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16" name="Freeform 12">
              <a:extLst>
                <a:ext uri="{FF2B5EF4-FFF2-40B4-BE49-F238E27FC236}">
                  <a16:creationId xmlns:a16="http://schemas.microsoft.com/office/drawing/2014/main" id="{16C2CB5A-22F2-468C-88C3-2FE8AD1CEA6E}"/>
                </a:ext>
              </a:extLst>
            </p:cNvPr>
            <p:cNvSpPr>
              <a:spLocks noEditPoints="1"/>
            </p:cNvSpPr>
            <p:nvPr/>
          </p:nvSpPr>
          <p:spPr bwMode="auto">
            <a:xfrm>
              <a:off x="2960" y="1390"/>
              <a:ext cx="1340" cy="359"/>
            </a:xfrm>
            <a:custGeom>
              <a:avLst/>
              <a:gdLst>
                <a:gd name="T0" fmla="*/ 0 w 1340"/>
                <a:gd name="T1" fmla="*/ 354 h 359"/>
                <a:gd name="T2" fmla="*/ 243 w 1340"/>
                <a:gd name="T3" fmla="*/ 354 h 359"/>
                <a:gd name="T4" fmla="*/ 243 w 1340"/>
                <a:gd name="T5" fmla="*/ 359 h 359"/>
                <a:gd name="T6" fmla="*/ 0 w 1340"/>
                <a:gd name="T7" fmla="*/ 359 h 359"/>
                <a:gd name="T8" fmla="*/ 0 w 1340"/>
                <a:gd name="T9" fmla="*/ 354 h 359"/>
                <a:gd name="T10" fmla="*/ 364 w 1340"/>
                <a:gd name="T11" fmla="*/ 253 h 359"/>
                <a:gd name="T12" fmla="*/ 607 w 1340"/>
                <a:gd name="T13" fmla="*/ 253 h 359"/>
                <a:gd name="T14" fmla="*/ 607 w 1340"/>
                <a:gd name="T15" fmla="*/ 258 h 359"/>
                <a:gd name="T16" fmla="*/ 364 w 1340"/>
                <a:gd name="T17" fmla="*/ 258 h 359"/>
                <a:gd name="T18" fmla="*/ 364 w 1340"/>
                <a:gd name="T19" fmla="*/ 253 h 359"/>
                <a:gd name="T20" fmla="*/ 733 w 1340"/>
                <a:gd name="T21" fmla="*/ 167 h 359"/>
                <a:gd name="T22" fmla="*/ 976 w 1340"/>
                <a:gd name="T23" fmla="*/ 167 h 359"/>
                <a:gd name="T24" fmla="*/ 976 w 1340"/>
                <a:gd name="T25" fmla="*/ 172 h 359"/>
                <a:gd name="T26" fmla="*/ 733 w 1340"/>
                <a:gd name="T27" fmla="*/ 172 h 359"/>
                <a:gd name="T28" fmla="*/ 733 w 1340"/>
                <a:gd name="T29" fmla="*/ 167 h 359"/>
                <a:gd name="T30" fmla="*/ 1097 w 1340"/>
                <a:gd name="T31" fmla="*/ 0 h 359"/>
                <a:gd name="T32" fmla="*/ 1340 w 1340"/>
                <a:gd name="T33" fmla="*/ 0 h 359"/>
                <a:gd name="T34" fmla="*/ 1340 w 1340"/>
                <a:gd name="T35" fmla="*/ 5 h 359"/>
                <a:gd name="T36" fmla="*/ 1097 w 1340"/>
                <a:gd name="T37" fmla="*/ 5 h 359"/>
                <a:gd name="T38" fmla="*/ 1097 w 1340"/>
                <a:gd name="T39" fmla="*/ 0 h 3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340" h="359">
                  <a:moveTo>
                    <a:pt x="0" y="354"/>
                  </a:moveTo>
                  <a:lnTo>
                    <a:pt x="243" y="354"/>
                  </a:lnTo>
                  <a:lnTo>
                    <a:pt x="243" y="359"/>
                  </a:lnTo>
                  <a:lnTo>
                    <a:pt x="0" y="359"/>
                  </a:lnTo>
                  <a:lnTo>
                    <a:pt x="0" y="354"/>
                  </a:lnTo>
                  <a:close/>
                  <a:moveTo>
                    <a:pt x="364" y="253"/>
                  </a:moveTo>
                  <a:lnTo>
                    <a:pt x="607" y="253"/>
                  </a:lnTo>
                  <a:lnTo>
                    <a:pt x="607" y="258"/>
                  </a:lnTo>
                  <a:lnTo>
                    <a:pt x="364" y="258"/>
                  </a:lnTo>
                  <a:lnTo>
                    <a:pt x="364" y="253"/>
                  </a:lnTo>
                  <a:close/>
                  <a:moveTo>
                    <a:pt x="733" y="167"/>
                  </a:moveTo>
                  <a:lnTo>
                    <a:pt x="976" y="167"/>
                  </a:lnTo>
                  <a:lnTo>
                    <a:pt x="976" y="172"/>
                  </a:lnTo>
                  <a:lnTo>
                    <a:pt x="733" y="172"/>
                  </a:lnTo>
                  <a:lnTo>
                    <a:pt x="733" y="167"/>
                  </a:lnTo>
                  <a:close/>
                  <a:moveTo>
                    <a:pt x="1097" y="0"/>
                  </a:moveTo>
                  <a:lnTo>
                    <a:pt x="1340" y="0"/>
                  </a:lnTo>
                  <a:lnTo>
                    <a:pt x="1340" y="5"/>
                  </a:lnTo>
                  <a:lnTo>
                    <a:pt x="1097" y="5"/>
                  </a:lnTo>
                  <a:lnTo>
                    <a:pt x="1097" y="0"/>
                  </a:lnTo>
                  <a:close/>
                </a:path>
              </a:pathLst>
            </a:custGeom>
            <a:solidFill>
              <a:srgbClr val="FF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22" name="Rectangle 18">
              <a:extLst>
                <a:ext uri="{FF2B5EF4-FFF2-40B4-BE49-F238E27FC236}">
                  <a16:creationId xmlns:a16="http://schemas.microsoft.com/office/drawing/2014/main" id="{0FD4DF92-A662-4F3B-93A9-4DFB3FF51B5F}"/>
                </a:ext>
              </a:extLst>
            </p:cNvPr>
            <p:cNvSpPr>
              <a:spLocks noChangeArrowheads="1"/>
            </p:cNvSpPr>
            <p:nvPr/>
          </p:nvSpPr>
          <p:spPr bwMode="auto">
            <a:xfrm>
              <a:off x="1181" y="1544"/>
              <a:ext cx="152" cy="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1" i="0" u="none" strike="noStrike" cap="none" normalizeH="0" baseline="0" dirty="0">
                  <a:ln>
                    <a:noFill/>
                  </a:ln>
                  <a:solidFill>
                    <a:srgbClr val="FF0000"/>
                  </a:solidFill>
                  <a:effectLst/>
                  <a:latin typeface="Calibri" panose="020F0502020204030204" pitchFamily="34" charset="0"/>
                </a:rPr>
                <a:t>58 %</a:t>
              </a:r>
              <a:endParaRPr kumimoji="0" lang="nb-NO" altLang="nb-NO" sz="1600" b="1" i="0" u="none" strike="noStrike" cap="none" normalizeH="0" baseline="0" dirty="0">
                <a:ln>
                  <a:noFill/>
                </a:ln>
                <a:solidFill>
                  <a:schemeClr val="tx1"/>
                </a:solidFill>
                <a:effectLst/>
                <a:latin typeface="Arial" panose="020B0604020202020204" pitchFamily="34" charset="0"/>
              </a:endParaRPr>
            </a:p>
          </p:txBody>
        </p:sp>
        <p:sp>
          <p:nvSpPr>
            <p:cNvPr id="23" name="Rectangle 19">
              <a:extLst>
                <a:ext uri="{FF2B5EF4-FFF2-40B4-BE49-F238E27FC236}">
                  <a16:creationId xmlns:a16="http://schemas.microsoft.com/office/drawing/2014/main" id="{6C3E3D03-C1EE-4CFC-A8D0-AD526A01D55A}"/>
                </a:ext>
              </a:extLst>
            </p:cNvPr>
            <p:cNvSpPr>
              <a:spLocks noChangeArrowheads="1"/>
            </p:cNvSpPr>
            <p:nvPr/>
          </p:nvSpPr>
          <p:spPr bwMode="auto">
            <a:xfrm>
              <a:off x="1547" y="1545"/>
              <a:ext cx="153" cy="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1" i="0" u="none" strike="noStrike" cap="none" normalizeH="0" baseline="0" dirty="0">
                  <a:ln>
                    <a:noFill/>
                  </a:ln>
                  <a:solidFill>
                    <a:srgbClr val="FF0000"/>
                  </a:solidFill>
                  <a:effectLst/>
                  <a:latin typeface="Calibri" panose="020F0502020204030204" pitchFamily="34" charset="0"/>
                </a:rPr>
                <a:t>58 %</a:t>
              </a:r>
              <a:endParaRPr kumimoji="0" lang="nb-NO" altLang="nb-NO" sz="1600" b="1" i="0" u="none" strike="noStrike" cap="none" normalizeH="0" baseline="0" dirty="0">
                <a:ln>
                  <a:noFill/>
                </a:ln>
                <a:solidFill>
                  <a:schemeClr val="tx1"/>
                </a:solidFill>
                <a:effectLst/>
                <a:latin typeface="Arial" panose="020B0604020202020204" pitchFamily="34" charset="0"/>
              </a:endParaRPr>
            </a:p>
          </p:txBody>
        </p:sp>
        <p:sp>
          <p:nvSpPr>
            <p:cNvPr id="24" name="Rectangle 20">
              <a:extLst>
                <a:ext uri="{FF2B5EF4-FFF2-40B4-BE49-F238E27FC236}">
                  <a16:creationId xmlns:a16="http://schemas.microsoft.com/office/drawing/2014/main" id="{70F5CFE1-9BF9-45E1-9C83-B885A07008FF}"/>
                </a:ext>
              </a:extLst>
            </p:cNvPr>
            <p:cNvSpPr>
              <a:spLocks noChangeArrowheads="1"/>
            </p:cNvSpPr>
            <p:nvPr/>
          </p:nvSpPr>
          <p:spPr bwMode="auto">
            <a:xfrm>
              <a:off x="1913" y="1545"/>
              <a:ext cx="152" cy="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1" i="0" u="none" strike="noStrike" cap="none" normalizeH="0" baseline="0" dirty="0">
                  <a:ln>
                    <a:noFill/>
                  </a:ln>
                  <a:solidFill>
                    <a:srgbClr val="FF0000"/>
                  </a:solidFill>
                  <a:effectLst/>
                  <a:latin typeface="Calibri" panose="020F0502020204030204" pitchFamily="34" charset="0"/>
                </a:rPr>
                <a:t>58 %</a:t>
              </a:r>
              <a:endParaRPr kumimoji="0" lang="nb-NO" altLang="nb-NO" sz="1600" b="1" i="0" u="none" strike="noStrike" cap="none" normalizeH="0" baseline="0" dirty="0">
                <a:ln>
                  <a:noFill/>
                </a:ln>
                <a:solidFill>
                  <a:schemeClr val="tx1"/>
                </a:solidFill>
                <a:effectLst/>
                <a:latin typeface="Arial" panose="020B0604020202020204" pitchFamily="34" charset="0"/>
              </a:endParaRPr>
            </a:p>
          </p:txBody>
        </p:sp>
        <p:sp>
          <p:nvSpPr>
            <p:cNvPr id="25" name="Rectangle 21">
              <a:extLst>
                <a:ext uri="{FF2B5EF4-FFF2-40B4-BE49-F238E27FC236}">
                  <a16:creationId xmlns:a16="http://schemas.microsoft.com/office/drawing/2014/main" id="{0461042F-B06B-4363-8503-022E27C318FE}"/>
                </a:ext>
              </a:extLst>
            </p:cNvPr>
            <p:cNvSpPr>
              <a:spLocks noChangeArrowheads="1"/>
            </p:cNvSpPr>
            <p:nvPr/>
          </p:nvSpPr>
          <p:spPr bwMode="auto">
            <a:xfrm>
              <a:off x="2279" y="1417"/>
              <a:ext cx="152" cy="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1" i="0" u="none" strike="noStrike" cap="none" normalizeH="0" baseline="0" dirty="0">
                  <a:ln>
                    <a:noFill/>
                  </a:ln>
                  <a:solidFill>
                    <a:srgbClr val="FF0000"/>
                  </a:solidFill>
                  <a:effectLst/>
                  <a:latin typeface="Calibri" panose="020F0502020204030204" pitchFamily="34" charset="0"/>
                </a:rPr>
                <a:t>69 %</a:t>
              </a:r>
              <a:endParaRPr kumimoji="0" lang="nb-NO" altLang="nb-NO" sz="1600" b="1" i="0" u="none" strike="noStrike" cap="none" normalizeH="0" baseline="0" dirty="0">
                <a:ln>
                  <a:noFill/>
                </a:ln>
                <a:solidFill>
                  <a:schemeClr val="tx1"/>
                </a:solidFill>
                <a:effectLst/>
                <a:latin typeface="Arial" panose="020B0604020202020204" pitchFamily="34" charset="0"/>
              </a:endParaRPr>
            </a:p>
          </p:txBody>
        </p:sp>
        <p:sp>
          <p:nvSpPr>
            <p:cNvPr id="26" name="Rectangle 22">
              <a:extLst>
                <a:ext uri="{FF2B5EF4-FFF2-40B4-BE49-F238E27FC236}">
                  <a16:creationId xmlns:a16="http://schemas.microsoft.com/office/drawing/2014/main" id="{6463DF15-04B2-460F-A3A7-C7B0861059B2}"/>
                </a:ext>
              </a:extLst>
            </p:cNvPr>
            <p:cNvSpPr>
              <a:spLocks noChangeArrowheads="1"/>
            </p:cNvSpPr>
            <p:nvPr/>
          </p:nvSpPr>
          <p:spPr bwMode="auto">
            <a:xfrm>
              <a:off x="3010" y="1610"/>
              <a:ext cx="152" cy="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1" i="0" u="none" strike="noStrike" cap="none" normalizeH="0" baseline="0" dirty="0">
                  <a:ln>
                    <a:noFill/>
                  </a:ln>
                  <a:solidFill>
                    <a:srgbClr val="FF0000"/>
                  </a:solidFill>
                  <a:effectLst/>
                  <a:latin typeface="Calibri" panose="020F0502020204030204" pitchFamily="34" charset="0"/>
                </a:rPr>
                <a:t>52 %</a:t>
              </a:r>
              <a:endParaRPr kumimoji="0" lang="nb-NO" altLang="nb-NO" sz="1600" b="1" i="0" u="none" strike="noStrike" cap="none" normalizeH="0" baseline="0" dirty="0">
                <a:ln>
                  <a:noFill/>
                </a:ln>
                <a:solidFill>
                  <a:schemeClr val="tx1"/>
                </a:solidFill>
                <a:effectLst/>
                <a:latin typeface="Arial" panose="020B0604020202020204" pitchFamily="34" charset="0"/>
              </a:endParaRPr>
            </a:p>
          </p:txBody>
        </p:sp>
        <p:sp>
          <p:nvSpPr>
            <p:cNvPr id="27" name="Rectangle 23">
              <a:extLst>
                <a:ext uri="{FF2B5EF4-FFF2-40B4-BE49-F238E27FC236}">
                  <a16:creationId xmlns:a16="http://schemas.microsoft.com/office/drawing/2014/main" id="{6399C3ED-05B0-47BE-A625-59844B83B741}"/>
                </a:ext>
              </a:extLst>
            </p:cNvPr>
            <p:cNvSpPr>
              <a:spLocks noChangeArrowheads="1"/>
            </p:cNvSpPr>
            <p:nvPr/>
          </p:nvSpPr>
          <p:spPr bwMode="auto">
            <a:xfrm>
              <a:off x="3376" y="1508"/>
              <a:ext cx="152" cy="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1" i="0" u="none" strike="noStrike" cap="none" normalizeH="0" baseline="0" dirty="0">
                  <a:ln>
                    <a:noFill/>
                  </a:ln>
                  <a:solidFill>
                    <a:srgbClr val="FF0000"/>
                  </a:solidFill>
                  <a:effectLst/>
                  <a:latin typeface="Calibri" panose="020F0502020204030204" pitchFamily="34" charset="0"/>
                </a:rPr>
                <a:t>61 %</a:t>
              </a:r>
              <a:endParaRPr kumimoji="0" lang="nb-NO" altLang="nb-NO" sz="1600" b="1" i="0" u="none" strike="noStrike" cap="none" normalizeH="0" baseline="0" dirty="0">
                <a:ln>
                  <a:noFill/>
                </a:ln>
                <a:solidFill>
                  <a:schemeClr val="tx1"/>
                </a:solidFill>
                <a:effectLst/>
                <a:latin typeface="Arial" panose="020B0604020202020204" pitchFamily="34" charset="0"/>
              </a:endParaRPr>
            </a:p>
          </p:txBody>
        </p:sp>
        <p:sp>
          <p:nvSpPr>
            <p:cNvPr id="28" name="Rectangle 24">
              <a:extLst>
                <a:ext uri="{FF2B5EF4-FFF2-40B4-BE49-F238E27FC236}">
                  <a16:creationId xmlns:a16="http://schemas.microsoft.com/office/drawing/2014/main" id="{C5585F06-5415-4B7A-8F91-F259FBB32621}"/>
                </a:ext>
              </a:extLst>
            </p:cNvPr>
            <p:cNvSpPr>
              <a:spLocks noChangeArrowheads="1"/>
            </p:cNvSpPr>
            <p:nvPr/>
          </p:nvSpPr>
          <p:spPr bwMode="auto">
            <a:xfrm>
              <a:off x="3742" y="1424"/>
              <a:ext cx="152" cy="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1" i="0" u="none" strike="noStrike" cap="none" normalizeH="0" baseline="0" dirty="0">
                  <a:ln>
                    <a:noFill/>
                  </a:ln>
                  <a:solidFill>
                    <a:srgbClr val="FF0000"/>
                  </a:solidFill>
                  <a:effectLst/>
                  <a:latin typeface="Calibri" panose="020F0502020204030204" pitchFamily="34" charset="0"/>
                </a:rPr>
                <a:t>69 %</a:t>
              </a:r>
              <a:endParaRPr kumimoji="0" lang="nb-NO" altLang="nb-NO" sz="1600" b="1" i="0" u="none" strike="noStrike" cap="none" normalizeH="0" baseline="0" dirty="0">
                <a:ln>
                  <a:noFill/>
                </a:ln>
                <a:solidFill>
                  <a:schemeClr val="tx1"/>
                </a:solidFill>
                <a:effectLst/>
                <a:latin typeface="Arial" panose="020B0604020202020204" pitchFamily="34" charset="0"/>
              </a:endParaRPr>
            </a:p>
          </p:txBody>
        </p:sp>
        <p:sp>
          <p:nvSpPr>
            <p:cNvPr id="29" name="Rectangle 25">
              <a:extLst>
                <a:ext uri="{FF2B5EF4-FFF2-40B4-BE49-F238E27FC236}">
                  <a16:creationId xmlns:a16="http://schemas.microsoft.com/office/drawing/2014/main" id="{49884B55-8C1D-4AA3-9D01-446EA8200D75}"/>
                </a:ext>
              </a:extLst>
            </p:cNvPr>
            <p:cNvSpPr>
              <a:spLocks noChangeArrowheads="1"/>
            </p:cNvSpPr>
            <p:nvPr/>
          </p:nvSpPr>
          <p:spPr bwMode="auto">
            <a:xfrm>
              <a:off x="4108" y="1257"/>
              <a:ext cx="152" cy="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1" i="0" u="none" strike="noStrike" cap="none" normalizeH="0" baseline="0" dirty="0">
                  <a:ln>
                    <a:noFill/>
                  </a:ln>
                  <a:solidFill>
                    <a:srgbClr val="FF0000"/>
                  </a:solidFill>
                  <a:effectLst/>
                  <a:latin typeface="Calibri" panose="020F0502020204030204" pitchFamily="34" charset="0"/>
                </a:rPr>
                <a:t>84 %</a:t>
              </a:r>
              <a:endParaRPr kumimoji="0" lang="nb-NO" altLang="nb-NO" sz="1600" b="1" i="0" u="none" strike="noStrike" cap="none" normalizeH="0" baseline="0" dirty="0">
                <a:ln>
                  <a:noFill/>
                </a:ln>
                <a:solidFill>
                  <a:schemeClr val="tx1"/>
                </a:solidFill>
                <a:effectLst/>
                <a:latin typeface="Arial" panose="020B0604020202020204" pitchFamily="34" charset="0"/>
              </a:endParaRPr>
            </a:p>
          </p:txBody>
        </p:sp>
        <p:sp>
          <p:nvSpPr>
            <p:cNvPr id="1035" name="Rectangle 36">
              <a:extLst>
                <a:ext uri="{FF2B5EF4-FFF2-40B4-BE49-F238E27FC236}">
                  <a16:creationId xmlns:a16="http://schemas.microsoft.com/office/drawing/2014/main" id="{A4D6C245-5336-4315-A8DB-46C383E5212F}"/>
                </a:ext>
              </a:extLst>
            </p:cNvPr>
            <p:cNvSpPr>
              <a:spLocks noChangeArrowheads="1"/>
            </p:cNvSpPr>
            <p:nvPr/>
          </p:nvSpPr>
          <p:spPr bwMode="auto">
            <a:xfrm>
              <a:off x="1178" y="2364"/>
              <a:ext cx="161" cy="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0" i="0" u="none" strike="noStrike" cap="none" normalizeH="0" baseline="0" dirty="0">
                  <a:ln>
                    <a:noFill/>
                  </a:ln>
                  <a:solidFill>
                    <a:srgbClr val="000000"/>
                  </a:solidFill>
                  <a:effectLst/>
                  <a:latin typeface="Calibri" panose="020F0502020204030204" pitchFamily="34" charset="0"/>
                </a:rPr>
                <a:t>62 år</a:t>
              </a:r>
              <a:endParaRPr kumimoji="0" lang="nb-NO" altLang="nb-NO" sz="1600" b="0" i="0" u="none" strike="noStrike" cap="none" normalizeH="0" baseline="0" dirty="0">
                <a:ln>
                  <a:noFill/>
                </a:ln>
                <a:solidFill>
                  <a:schemeClr val="tx1"/>
                </a:solidFill>
                <a:effectLst/>
                <a:latin typeface="Arial" panose="020B0604020202020204" pitchFamily="34" charset="0"/>
              </a:endParaRPr>
            </a:p>
          </p:txBody>
        </p:sp>
        <p:sp>
          <p:nvSpPr>
            <p:cNvPr id="1036" name="Rectangle 37">
              <a:extLst>
                <a:ext uri="{FF2B5EF4-FFF2-40B4-BE49-F238E27FC236}">
                  <a16:creationId xmlns:a16="http://schemas.microsoft.com/office/drawing/2014/main" id="{08AEC0A2-0DBB-4FA5-A21F-F5C83C5ED2F1}"/>
                </a:ext>
              </a:extLst>
            </p:cNvPr>
            <p:cNvSpPr>
              <a:spLocks noChangeArrowheads="1"/>
            </p:cNvSpPr>
            <p:nvPr/>
          </p:nvSpPr>
          <p:spPr bwMode="auto">
            <a:xfrm>
              <a:off x="1544" y="2364"/>
              <a:ext cx="161" cy="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0" i="0" u="none" strike="noStrike" cap="none" normalizeH="0" baseline="0" dirty="0">
                  <a:ln>
                    <a:noFill/>
                  </a:ln>
                  <a:solidFill>
                    <a:srgbClr val="000000"/>
                  </a:solidFill>
                  <a:effectLst/>
                  <a:latin typeface="Calibri" panose="020F0502020204030204" pitchFamily="34" charset="0"/>
                </a:rPr>
                <a:t>65 år</a:t>
              </a:r>
              <a:endParaRPr kumimoji="0" lang="nb-NO" altLang="nb-NO" sz="1600" b="0" i="0" u="none" strike="noStrike" cap="none" normalizeH="0" baseline="0" dirty="0">
                <a:ln>
                  <a:noFill/>
                </a:ln>
                <a:solidFill>
                  <a:schemeClr val="tx1"/>
                </a:solidFill>
                <a:effectLst/>
                <a:latin typeface="Arial" panose="020B0604020202020204" pitchFamily="34" charset="0"/>
              </a:endParaRPr>
            </a:p>
          </p:txBody>
        </p:sp>
        <p:sp>
          <p:nvSpPr>
            <p:cNvPr id="1037" name="Rectangle 38">
              <a:extLst>
                <a:ext uri="{FF2B5EF4-FFF2-40B4-BE49-F238E27FC236}">
                  <a16:creationId xmlns:a16="http://schemas.microsoft.com/office/drawing/2014/main" id="{74631C6C-A033-4F7E-BC96-8B71F4E84882}"/>
                </a:ext>
              </a:extLst>
            </p:cNvPr>
            <p:cNvSpPr>
              <a:spLocks noChangeArrowheads="1"/>
            </p:cNvSpPr>
            <p:nvPr/>
          </p:nvSpPr>
          <p:spPr bwMode="auto">
            <a:xfrm>
              <a:off x="1910" y="2364"/>
              <a:ext cx="161" cy="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0" i="0" u="none" strike="noStrike" cap="none" normalizeH="0" baseline="0" dirty="0">
                  <a:ln>
                    <a:noFill/>
                  </a:ln>
                  <a:solidFill>
                    <a:srgbClr val="000000"/>
                  </a:solidFill>
                  <a:effectLst/>
                  <a:latin typeface="Calibri" panose="020F0502020204030204" pitchFamily="34" charset="0"/>
                </a:rPr>
                <a:t>67 år</a:t>
              </a:r>
              <a:endParaRPr kumimoji="0" lang="nb-NO" altLang="nb-NO" sz="1600" b="0" i="0" u="none" strike="noStrike" cap="none" normalizeH="0" baseline="0" dirty="0">
                <a:ln>
                  <a:noFill/>
                </a:ln>
                <a:solidFill>
                  <a:schemeClr val="tx1"/>
                </a:solidFill>
                <a:effectLst/>
                <a:latin typeface="Arial" panose="020B0604020202020204" pitchFamily="34" charset="0"/>
              </a:endParaRPr>
            </a:p>
          </p:txBody>
        </p:sp>
        <p:sp>
          <p:nvSpPr>
            <p:cNvPr id="1038" name="Rectangle 39">
              <a:extLst>
                <a:ext uri="{FF2B5EF4-FFF2-40B4-BE49-F238E27FC236}">
                  <a16:creationId xmlns:a16="http://schemas.microsoft.com/office/drawing/2014/main" id="{C17C12C2-DE00-419E-8D20-7FAC02F4955E}"/>
                </a:ext>
              </a:extLst>
            </p:cNvPr>
            <p:cNvSpPr>
              <a:spLocks noChangeArrowheads="1"/>
            </p:cNvSpPr>
            <p:nvPr/>
          </p:nvSpPr>
          <p:spPr bwMode="auto">
            <a:xfrm>
              <a:off x="2276" y="2364"/>
              <a:ext cx="161" cy="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0" i="0" u="none" strike="noStrike" cap="none" normalizeH="0" baseline="0" dirty="0">
                  <a:ln>
                    <a:noFill/>
                  </a:ln>
                  <a:solidFill>
                    <a:srgbClr val="000000"/>
                  </a:solidFill>
                  <a:effectLst/>
                  <a:latin typeface="Calibri" panose="020F0502020204030204" pitchFamily="34" charset="0"/>
                </a:rPr>
                <a:t>70 år</a:t>
              </a:r>
              <a:endParaRPr kumimoji="0" lang="nb-NO" altLang="nb-NO" sz="1600" b="0" i="0" u="none" strike="noStrike" cap="none" normalizeH="0" baseline="0" dirty="0">
                <a:ln>
                  <a:noFill/>
                </a:ln>
                <a:solidFill>
                  <a:schemeClr val="tx1"/>
                </a:solidFill>
                <a:effectLst/>
                <a:latin typeface="Arial" panose="020B0604020202020204" pitchFamily="34" charset="0"/>
              </a:endParaRPr>
            </a:p>
          </p:txBody>
        </p:sp>
        <p:sp>
          <p:nvSpPr>
            <p:cNvPr id="1039" name="Rectangle 40">
              <a:extLst>
                <a:ext uri="{FF2B5EF4-FFF2-40B4-BE49-F238E27FC236}">
                  <a16:creationId xmlns:a16="http://schemas.microsoft.com/office/drawing/2014/main" id="{8BD3184E-65A5-4FF0-B2B4-06BA83F7C295}"/>
                </a:ext>
              </a:extLst>
            </p:cNvPr>
            <p:cNvSpPr>
              <a:spLocks noChangeArrowheads="1"/>
            </p:cNvSpPr>
            <p:nvPr/>
          </p:nvSpPr>
          <p:spPr bwMode="auto">
            <a:xfrm>
              <a:off x="3007" y="2364"/>
              <a:ext cx="161" cy="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0" i="0" u="none" strike="noStrike" cap="none" normalizeH="0" baseline="0" dirty="0">
                  <a:ln>
                    <a:noFill/>
                  </a:ln>
                  <a:solidFill>
                    <a:srgbClr val="000000"/>
                  </a:solidFill>
                  <a:effectLst/>
                  <a:latin typeface="Calibri" panose="020F0502020204030204" pitchFamily="34" charset="0"/>
                </a:rPr>
                <a:t>62 år</a:t>
              </a:r>
              <a:endParaRPr kumimoji="0" lang="nb-NO" altLang="nb-NO" sz="1600" b="0" i="0" u="none" strike="noStrike" cap="none" normalizeH="0" baseline="0" dirty="0">
                <a:ln>
                  <a:noFill/>
                </a:ln>
                <a:solidFill>
                  <a:schemeClr val="tx1"/>
                </a:solidFill>
                <a:effectLst/>
                <a:latin typeface="Arial" panose="020B0604020202020204" pitchFamily="34" charset="0"/>
              </a:endParaRPr>
            </a:p>
          </p:txBody>
        </p:sp>
        <p:sp>
          <p:nvSpPr>
            <p:cNvPr id="1040" name="Rectangle 41">
              <a:extLst>
                <a:ext uri="{FF2B5EF4-FFF2-40B4-BE49-F238E27FC236}">
                  <a16:creationId xmlns:a16="http://schemas.microsoft.com/office/drawing/2014/main" id="{89A9571F-07DB-48CA-A39F-4F8B58283C55}"/>
                </a:ext>
              </a:extLst>
            </p:cNvPr>
            <p:cNvSpPr>
              <a:spLocks noChangeArrowheads="1"/>
            </p:cNvSpPr>
            <p:nvPr/>
          </p:nvSpPr>
          <p:spPr bwMode="auto">
            <a:xfrm>
              <a:off x="3373" y="2364"/>
              <a:ext cx="161" cy="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0" i="0" u="none" strike="noStrike" cap="none" normalizeH="0" baseline="0" dirty="0">
                  <a:ln>
                    <a:noFill/>
                  </a:ln>
                  <a:solidFill>
                    <a:srgbClr val="000000"/>
                  </a:solidFill>
                  <a:effectLst/>
                  <a:latin typeface="Calibri" panose="020F0502020204030204" pitchFamily="34" charset="0"/>
                </a:rPr>
                <a:t>65 år</a:t>
              </a:r>
              <a:endParaRPr kumimoji="0" lang="nb-NO" altLang="nb-NO" sz="1600" b="0" i="0" u="none" strike="noStrike" cap="none" normalizeH="0" baseline="0" dirty="0">
                <a:ln>
                  <a:noFill/>
                </a:ln>
                <a:solidFill>
                  <a:schemeClr val="tx1"/>
                </a:solidFill>
                <a:effectLst/>
                <a:latin typeface="Arial" panose="020B0604020202020204" pitchFamily="34" charset="0"/>
              </a:endParaRPr>
            </a:p>
          </p:txBody>
        </p:sp>
        <p:sp>
          <p:nvSpPr>
            <p:cNvPr id="1041" name="Rectangle 42">
              <a:extLst>
                <a:ext uri="{FF2B5EF4-FFF2-40B4-BE49-F238E27FC236}">
                  <a16:creationId xmlns:a16="http://schemas.microsoft.com/office/drawing/2014/main" id="{0227DF61-F643-4FEE-8629-58A5324FDE92}"/>
                </a:ext>
              </a:extLst>
            </p:cNvPr>
            <p:cNvSpPr>
              <a:spLocks noChangeArrowheads="1"/>
            </p:cNvSpPr>
            <p:nvPr/>
          </p:nvSpPr>
          <p:spPr bwMode="auto">
            <a:xfrm>
              <a:off x="3739" y="2364"/>
              <a:ext cx="161" cy="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0" i="0" u="none" strike="noStrike" cap="none" normalizeH="0" baseline="0" dirty="0">
                  <a:ln>
                    <a:noFill/>
                  </a:ln>
                  <a:solidFill>
                    <a:srgbClr val="000000"/>
                  </a:solidFill>
                  <a:effectLst/>
                  <a:latin typeface="Calibri" panose="020F0502020204030204" pitchFamily="34" charset="0"/>
                </a:rPr>
                <a:t>67 år</a:t>
              </a:r>
              <a:endParaRPr kumimoji="0" lang="nb-NO" altLang="nb-NO" sz="1600" b="0" i="0" u="none" strike="noStrike" cap="none" normalizeH="0" baseline="0" dirty="0">
                <a:ln>
                  <a:noFill/>
                </a:ln>
                <a:solidFill>
                  <a:schemeClr val="tx1"/>
                </a:solidFill>
                <a:effectLst/>
                <a:latin typeface="Arial" panose="020B0604020202020204" pitchFamily="34" charset="0"/>
              </a:endParaRPr>
            </a:p>
          </p:txBody>
        </p:sp>
        <p:sp>
          <p:nvSpPr>
            <p:cNvPr id="1042" name="Rectangle 43">
              <a:extLst>
                <a:ext uri="{FF2B5EF4-FFF2-40B4-BE49-F238E27FC236}">
                  <a16:creationId xmlns:a16="http://schemas.microsoft.com/office/drawing/2014/main" id="{267397C3-E436-4A09-8B2A-D80F0C079BCF}"/>
                </a:ext>
              </a:extLst>
            </p:cNvPr>
            <p:cNvSpPr>
              <a:spLocks noChangeArrowheads="1"/>
            </p:cNvSpPr>
            <p:nvPr/>
          </p:nvSpPr>
          <p:spPr bwMode="auto">
            <a:xfrm>
              <a:off x="4105" y="2364"/>
              <a:ext cx="161" cy="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0" i="0" u="none" strike="noStrike" cap="none" normalizeH="0" baseline="0" dirty="0">
                  <a:ln>
                    <a:noFill/>
                  </a:ln>
                  <a:solidFill>
                    <a:srgbClr val="000000"/>
                  </a:solidFill>
                  <a:effectLst/>
                  <a:latin typeface="Calibri" panose="020F0502020204030204" pitchFamily="34" charset="0"/>
                </a:rPr>
                <a:t>70 år</a:t>
              </a:r>
              <a:endParaRPr kumimoji="0" lang="nb-NO" altLang="nb-NO" sz="1600" b="0" i="0" u="none" strike="noStrike" cap="none" normalizeH="0" baseline="0" dirty="0">
                <a:ln>
                  <a:noFill/>
                </a:ln>
                <a:solidFill>
                  <a:schemeClr val="tx1"/>
                </a:solidFill>
                <a:effectLst/>
                <a:latin typeface="Arial" panose="020B0604020202020204" pitchFamily="34" charset="0"/>
              </a:endParaRPr>
            </a:p>
          </p:txBody>
        </p:sp>
        <p:sp>
          <p:nvSpPr>
            <p:cNvPr id="1043" name="Rectangle 44">
              <a:extLst>
                <a:ext uri="{FF2B5EF4-FFF2-40B4-BE49-F238E27FC236}">
                  <a16:creationId xmlns:a16="http://schemas.microsoft.com/office/drawing/2014/main" id="{D3006F94-6F8D-4BAA-B5F2-8F553E942E99}"/>
                </a:ext>
              </a:extLst>
            </p:cNvPr>
            <p:cNvSpPr>
              <a:spLocks noChangeArrowheads="1"/>
            </p:cNvSpPr>
            <p:nvPr/>
          </p:nvSpPr>
          <p:spPr bwMode="auto">
            <a:xfrm>
              <a:off x="1369" y="2511"/>
              <a:ext cx="562" cy="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b="1" i="0" u="none" strike="noStrike" cap="none" normalizeH="0" baseline="0" dirty="0">
                  <a:ln>
                    <a:noFill/>
                  </a:ln>
                  <a:solidFill>
                    <a:srgbClr val="000000"/>
                  </a:solidFill>
                  <a:effectLst/>
                  <a:latin typeface="Calibri" panose="020F0502020204030204" pitchFamily="34" charset="0"/>
                </a:rPr>
                <a:t>Dagens ordning</a:t>
              </a:r>
              <a:endParaRPr kumimoji="0" lang="nb-NO" altLang="nb-NO" b="1" i="0" u="none" strike="noStrike" cap="none" normalizeH="0" baseline="0" dirty="0">
                <a:ln>
                  <a:noFill/>
                </a:ln>
                <a:solidFill>
                  <a:schemeClr val="tx1"/>
                </a:solidFill>
                <a:effectLst/>
                <a:latin typeface="Arial" panose="020B0604020202020204" pitchFamily="34" charset="0"/>
              </a:endParaRPr>
            </a:p>
          </p:txBody>
        </p:sp>
        <p:sp>
          <p:nvSpPr>
            <p:cNvPr id="1044" name="Rectangle 45">
              <a:extLst>
                <a:ext uri="{FF2B5EF4-FFF2-40B4-BE49-F238E27FC236}">
                  <a16:creationId xmlns:a16="http://schemas.microsoft.com/office/drawing/2014/main" id="{996C6715-43F2-435D-933D-E97A18A58E16}"/>
                </a:ext>
              </a:extLst>
            </p:cNvPr>
            <p:cNvSpPr>
              <a:spLocks noChangeArrowheads="1"/>
            </p:cNvSpPr>
            <p:nvPr/>
          </p:nvSpPr>
          <p:spPr bwMode="auto">
            <a:xfrm>
              <a:off x="3414" y="2501"/>
              <a:ext cx="397" cy="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b="1" i="0" u="none" strike="noStrike" cap="none" normalizeH="0" baseline="0" dirty="0">
                  <a:ln>
                    <a:noFill/>
                  </a:ln>
                  <a:solidFill>
                    <a:srgbClr val="000000"/>
                  </a:solidFill>
                  <a:effectLst/>
                  <a:latin typeface="Calibri" panose="020F0502020204030204" pitchFamily="34" charset="0"/>
                </a:rPr>
                <a:t>Ny ordning</a:t>
              </a:r>
              <a:endParaRPr kumimoji="0" lang="nb-NO" altLang="nb-NO" b="1" i="0" u="none" strike="noStrike" cap="none" normalizeH="0" baseline="0" dirty="0">
                <a:ln>
                  <a:noFill/>
                </a:ln>
                <a:solidFill>
                  <a:schemeClr val="tx1"/>
                </a:solidFill>
                <a:effectLst/>
                <a:latin typeface="Arial" panose="020B0604020202020204" pitchFamily="34" charset="0"/>
              </a:endParaRPr>
            </a:p>
          </p:txBody>
        </p:sp>
        <p:sp>
          <p:nvSpPr>
            <p:cNvPr id="1046" name="Rectangle 47">
              <a:extLst>
                <a:ext uri="{FF2B5EF4-FFF2-40B4-BE49-F238E27FC236}">
                  <a16:creationId xmlns:a16="http://schemas.microsoft.com/office/drawing/2014/main" id="{D28732B6-7AFA-4FB9-A7FF-B9FFD4B90BD4}"/>
                </a:ext>
              </a:extLst>
            </p:cNvPr>
            <p:cNvSpPr>
              <a:spLocks noChangeArrowheads="1"/>
            </p:cNvSpPr>
            <p:nvPr/>
          </p:nvSpPr>
          <p:spPr bwMode="auto">
            <a:xfrm>
              <a:off x="1772" y="2708"/>
              <a:ext cx="46" cy="41"/>
            </a:xfrm>
            <a:prstGeom prst="rect">
              <a:avLst/>
            </a:prstGeom>
            <a:solidFill>
              <a:srgbClr val="005D3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1047" name="Rectangle 48">
              <a:extLst>
                <a:ext uri="{FF2B5EF4-FFF2-40B4-BE49-F238E27FC236}">
                  <a16:creationId xmlns:a16="http://schemas.microsoft.com/office/drawing/2014/main" id="{B532F713-DDFC-4CE8-A9B6-7F18328DEEF2}"/>
                </a:ext>
              </a:extLst>
            </p:cNvPr>
            <p:cNvSpPr>
              <a:spLocks noChangeArrowheads="1"/>
            </p:cNvSpPr>
            <p:nvPr/>
          </p:nvSpPr>
          <p:spPr bwMode="auto">
            <a:xfrm>
              <a:off x="1836" y="2681"/>
              <a:ext cx="73" cy="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0" i="0" u="none" strike="noStrike" cap="none" normalizeH="0" baseline="0" dirty="0">
                  <a:ln>
                    <a:noFill/>
                  </a:ln>
                  <a:solidFill>
                    <a:srgbClr val="000000"/>
                  </a:solidFill>
                  <a:effectLst/>
                  <a:latin typeface="Calibri" panose="020F0502020204030204" pitchFamily="34" charset="0"/>
                </a:rPr>
                <a:t>FT</a:t>
              </a:r>
              <a:endParaRPr kumimoji="0" lang="nb-NO" altLang="nb-NO" sz="1600" b="0" i="0" u="none" strike="noStrike" cap="none" normalizeH="0" baseline="0" dirty="0">
                <a:ln>
                  <a:noFill/>
                </a:ln>
                <a:solidFill>
                  <a:schemeClr val="tx1"/>
                </a:solidFill>
                <a:effectLst/>
                <a:latin typeface="Arial" panose="020B0604020202020204" pitchFamily="34" charset="0"/>
              </a:endParaRPr>
            </a:p>
          </p:txBody>
        </p:sp>
        <p:sp>
          <p:nvSpPr>
            <p:cNvPr id="1048" name="Rectangle 49">
              <a:extLst>
                <a:ext uri="{FF2B5EF4-FFF2-40B4-BE49-F238E27FC236}">
                  <a16:creationId xmlns:a16="http://schemas.microsoft.com/office/drawing/2014/main" id="{A812F22E-967A-465F-999A-7144DC15D766}"/>
                </a:ext>
              </a:extLst>
            </p:cNvPr>
            <p:cNvSpPr>
              <a:spLocks noChangeArrowheads="1"/>
            </p:cNvSpPr>
            <p:nvPr/>
          </p:nvSpPr>
          <p:spPr bwMode="auto">
            <a:xfrm>
              <a:off x="1979" y="2708"/>
              <a:ext cx="41" cy="41"/>
            </a:xfrm>
            <a:prstGeom prst="rect">
              <a:avLst/>
            </a:prstGeom>
            <a:solidFill>
              <a:srgbClr val="E46C0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1049" name="Rectangle 50">
              <a:extLst>
                <a:ext uri="{FF2B5EF4-FFF2-40B4-BE49-F238E27FC236}">
                  <a16:creationId xmlns:a16="http://schemas.microsoft.com/office/drawing/2014/main" id="{E9BCB93E-E758-4A5C-A616-A211A8FC163B}"/>
                </a:ext>
              </a:extLst>
            </p:cNvPr>
            <p:cNvSpPr>
              <a:spLocks noChangeArrowheads="1"/>
            </p:cNvSpPr>
            <p:nvPr/>
          </p:nvSpPr>
          <p:spPr bwMode="auto">
            <a:xfrm>
              <a:off x="2041" y="2681"/>
              <a:ext cx="121" cy="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0" i="0" u="none" strike="noStrike" cap="none" normalizeH="0" baseline="0" dirty="0">
                  <a:ln>
                    <a:noFill/>
                  </a:ln>
                  <a:solidFill>
                    <a:srgbClr val="000000"/>
                  </a:solidFill>
                  <a:effectLst/>
                  <a:latin typeface="Calibri" panose="020F0502020204030204" pitchFamily="34" charset="0"/>
                </a:rPr>
                <a:t>AFP</a:t>
              </a:r>
              <a:endParaRPr kumimoji="0" lang="nb-NO" altLang="nb-NO" sz="1600" b="0" i="0" u="none" strike="noStrike" cap="none" normalizeH="0" baseline="0" dirty="0">
                <a:ln>
                  <a:noFill/>
                </a:ln>
                <a:solidFill>
                  <a:schemeClr val="tx1"/>
                </a:solidFill>
                <a:effectLst/>
                <a:latin typeface="Arial" panose="020B0604020202020204" pitchFamily="34" charset="0"/>
              </a:endParaRPr>
            </a:p>
          </p:txBody>
        </p:sp>
        <p:sp>
          <p:nvSpPr>
            <p:cNvPr id="1050" name="Rectangle 51">
              <a:extLst>
                <a:ext uri="{FF2B5EF4-FFF2-40B4-BE49-F238E27FC236}">
                  <a16:creationId xmlns:a16="http://schemas.microsoft.com/office/drawing/2014/main" id="{BEA19D5D-D634-4B04-B4C2-89FED80B555F}"/>
                </a:ext>
              </a:extLst>
            </p:cNvPr>
            <p:cNvSpPr>
              <a:spLocks noChangeArrowheads="1"/>
            </p:cNvSpPr>
            <p:nvPr/>
          </p:nvSpPr>
          <p:spPr bwMode="auto">
            <a:xfrm>
              <a:off x="2232" y="2708"/>
              <a:ext cx="41" cy="41"/>
            </a:xfrm>
            <a:prstGeom prst="rect">
              <a:avLst/>
            </a:prstGeom>
            <a:solidFill>
              <a:srgbClr val="31859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1051" name="Rectangle 52">
              <a:extLst>
                <a:ext uri="{FF2B5EF4-FFF2-40B4-BE49-F238E27FC236}">
                  <a16:creationId xmlns:a16="http://schemas.microsoft.com/office/drawing/2014/main" id="{4962FCCA-59DA-4169-8CE0-D7DBAD423587}"/>
                </a:ext>
              </a:extLst>
            </p:cNvPr>
            <p:cNvSpPr>
              <a:spLocks noChangeArrowheads="1"/>
            </p:cNvSpPr>
            <p:nvPr/>
          </p:nvSpPr>
          <p:spPr bwMode="auto">
            <a:xfrm>
              <a:off x="2291" y="2681"/>
              <a:ext cx="202" cy="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0" i="0" u="none" strike="noStrike" cap="none" normalizeH="0" baseline="0" dirty="0">
                  <a:ln>
                    <a:noFill/>
                  </a:ln>
                  <a:solidFill>
                    <a:srgbClr val="000000"/>
                  </a:solidFill>
                  <a:effectLst/>
                  <a:latin typeface="Calibri" panose="020F0502020204030204" pitchFamily="34" charset="0"/>
                </a:rPr>
                <a:t>Brutto</a:t>
              </a:r>
              <a:endParaRPr kumimoji="0" lang="nb-NO" altLang="nb-NO" sz="1600" b="0" i="0" u="none" strike="noStrike" cap="none" normalizeH="0" baseline="0" dirty="0">
                <a:ln>
                  <a:noFill/>
                </a:ln>
                <a:solidFill>
                  <a:schemeClr val="tx1"/>
                </a:solidFill>
                <a:effectLst/>
                <a:latin typeface="Arial" panose="020B0604020202020204" pitchFamily="34" charset="0"/>
              </a:endParaRPr>
            </a:p>
          </p:txBody>
        </p:sp>
        <p:sp>
          <p:nvSpPr>
            <p:cNvPr id="1052" name="Rectangle 53">
              <a:extLst>
                <a:ext uri="{FF2B5EF4-FFF2-40B4-BE49-F238E27FC236}">
                  <a16:creationId xmlns:a16="http://schemas.microsoft.com/office/drawing/2014/main" id="{930A0561-4FF5-4A8E-977D-85030AC773EE}"/>
                </a:ext>
              </a:extLst>
            </p:cNvPr>
            <p:cNvSpPr>
              <a:spLocks noChangeArrowheads="1"/>
            </p:cNvSpPr>
            <p:nvPr/>
          </p:nvSpPr>
          <p:spPr bwMode="auto">
            <a:xfrm>
              <a:off x="2561" y="2708"/>
              <a:ext cx="40" cy="41"/>
            </a:xfrm>
            <a:prstGeom prst="rect">
              <a:avLst/>
            </a:prstGeom>
            <a:solidFill>
              <a:srgbClr val="A6A6A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1053" name="Rectangle 54">
              <a:extLst>
                <a:ext uri="{FF2B5EF4-FFF2-40B4-BE49-F238E27FC236}">
                  <a16:creationId xmlns:a16="http://schemas.microsoft.com/office/drawing/2014/main" id="{F0F2E20D-8BAF-4477-8E97-9EAFC956B177}"/>
                </a:ext>
              </a:extLst>
            </p:cNvPr>
            <p:cNvSpPr>
              <a:spLocks noChangeArrowheads="1"/>
            </p:cNvSpPr>
            <p:nvPr/>
          </p:nvSpPr>
          <p:spPr bwMode="auto">
            <a:xfrm>
              <a:off x="2620" y="2681"/>
              <a:ext cx="180" cy="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0" i="0" u="none" strike="noStrike" cap="none" normalizeH="0" baseline="0" dirty="0">
                  <a:ln>
                    <a:noFill/>
                  </a:ln>
                  <a:solidFill>
                    <a:srgbClr val="000000"/>
                  </a:solidFill>
                  <a:effectLst/>
                  <a:latin typeface="Calibri" panose="020F0502020204030204" pitchFamily="34" charset="0"/>
                </a:rPr>
                <a:t>Netto</a:t>
              </a:r>
              <a:endParaRPr kumimoji="0" lang="nb-NO" altLang="nb-NO" sz="1600" b="0" i="0" u="none" strike="noStrike" cap="none" normalizeH="0" baseline="0" dirty="0">
                <a:ln>
                  <a:noFill/>
                </a:ln>
                <a:solidFill>
                  <a:schemeClr val="tx1"/>
                </a:solidFill>
                <a:effectLst/>
                <a:latin typeface="Arial" panose="020B0604020202020204" pitchFamily="34" charset="0"/>
              </a:endParaRPr>
            </a:p>
          </p:txBody>
        </p:sp>
        <p:sp>
          <p:nvSpPr>
            <p:cNvPr id="1054" name="Rectangle 55">
              <a:extLst>
                <a:ext uri="{FF2B5EF4-FFF2-40B4-BE49-F238E27FC236}">
                  <a16:creationId xmlns:a16="http://schemas.microsoft.com/office/drawing/2014/main" id="{4F22DACC-3E6F-4EAB-8526-E2A6D79B187A}"/>
                </a:ext>
              </a:extLst>
            </p:cNvPr>
            <p:cNvSpPr>
              <a:spLocks noChangeArrowheads="1"/>
            </p:cNvSpPr>
            <p:nvPr/>
          </p:nvSpPr>
          <p:spPr bwMode="auto">
            <a:xfrm>
              <a:off x="2869" y="2708"/>
              <a:ext cx="41" cy="41"/>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1055" name="Rectangle 56">
              <a:extLst>
                <a:ext uri="{FF2B5EF4-FFF2-40B4-BE49-F238E27FC236}">
                  <a16:creationId xmlns:a16="http://schemas.microsoft.com/office/drawing/2014/main" id="{B15BF8C5-50B4-49CA-811E-6074743239FD}"/>
                </a:ext>
              </a:extLst>
            </p:cNvPr>
            <p:cNvSpPr>
              <a:spLocks noChangeArrowheads="1"/>
            </p:cNvSpPr>
            <p:nvPr/>
          </p:nvSpPr>
          <p:spPr bwMode="auto">
            <a:xfrm>
              <a:off x="2928" y="2681"/>
              <a:ext cx="355" cy="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0" i="0" u="none" strike="noStrike" cap="none" normalizeH="0" baseline="0" dirty="0">
                  <a:ln>
                    <a:noFill/>
                  </a:ln>
                  <a:solidFill>
                    <a:srgbClr val="000000"/>
                  </a:solidFill>
                  <a:effectLst/>
                  <a:latin typeface="Calibri" panose="020F0502020204030204" pitchFamily="34" charset="0"/>
                </a:rPr>
                <a:t>Ind. garanti</a:t>
              </a:r>
              <a:endParaRPr kumimoji="0" lang="nb-NO" altLang="nb-NO" sz="1600" b="0" i="0" u="none" strike="noStrike" cap="none" normalizeH="0" baseline="0" dirty="0">
                <a:ln>
                  <a:noFill/>
                </a:ln>
                <a:solidFill>
                  <a:schemeClr val="tx1"/>
                </a:solidFill>
                <a:effectLst/>
                <a:latin typeface="Arial" panose="020B0604020202020204" pitchFamily="34" charset="0"/>
              </a:endParaRPr>
            </a:p>
          </p:txBody>
        </p:sp>
      </p:grpSp>
      <p:sp>
        <p:nvSpPr>
          <p:cNvPr id="68" name="Rektangel: avrundede hjørner 67">
            <a:extLst>
              <a:ext uri="{FF2B5EF4-FFF2-40B4-BE49-F238E27FC236}">
                <a16:creationId xmlns:a16="http://schemas.microsoft.com/office/drawing/2014/main" id="{9C686BFC-0411-4E5F-A68C-20D1DB148437}"/>
              </a:ext>
            </a:extLst>
          </p:cNvPr>
          <p:cNvSpPr/>
          <p:nvPr/>
        </p:nvSpPr>
        <p:spPr>
          <a:xfrm>
            <a:off x="273556" y="343923"/>
            <a:ext cx="8328449" cy="1368000"/>
          </a:xfrm>
          <a:prstGeom prst="roundRect">
            <a:avLst/>
          </a:prstGeom>
          <a:solidFill>
            <a:schemeClr val="accent2">
              <a:lumMod val="5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nb-NO" dirty="0"/>
          </a:p>
        </p:txBody>
      </p:sp>
      <p:sp>
        <p:nvSpPr>
          <p:cNvPr id="69" name="Rectangle 5">
            <a:extLst>
              <a:ext uri="{FF2B5EF4-FFF2-40B4-BE49-F238E27FC236}">
                <a16:creationId xmlns:a16="http://schemas.microsoft.com/office/drawing/2014/main" id="{67208445-7CD2-486C-9A7E-9FD76F2AFDF2}"/>
              </a:ext>
            </a:extLst>
          </p:cNvPr>
          <p:cNvSpPr>
            <a:spLocks noChangeArrowheads="1"/>
          </p:cNvSpPr>
          <p:nvPr/>
        </p:nvSpPr>
        <p:spPr bwMode="auto">
          <a:xfrm>
            <a:off x="1625600" y="359236"/>
            <a:ext cx="3553940" cy="1669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defTabSz="685800" eaLnBrk="0" hangingPunct="0"/>
            <a:r>
              <a:rPr lang="nb-NO" altLang="nb-NO" sz="2000" b="1" dirty="0">
                <a:solidFill>
                  <a:schemeClr val="bg1"/>
                </a:solidFill>
                <a:ea typeface="Calibri" panose="020F0502020204030204" pitchFamily="34" charset="0"/>
                <a:cs typeface="Times New Roman" panose="02020603050405020304" pitchFamily="18" charset="0"/>
              </a:rPr>
              <a:t>Maria, </a:t>
            </a:r>
          </a:p>
          <a:p>
            <a:pPr defTabSz="685800" eaLnBrk="0" hangingPunct="0"/>
            <a:r>
              <a:rPr lang="nb-NO" altLang="nb-NO" sz="2000" b="1" dirty="0">
                <a:solidFill>
                  <a:schemeClr val="bg1"/>
                </a:solidFill>
                <a:ea typeface="Calibri" panose="020F0502020204030204" pitchFamily="34" charset="0"/>
                <a:cs typeface="Times New Roman" panose="02020603050405020304" pitchFamily="18" charset="0"/>
              </a:rPr>
              <a:t>fagarbeider</a:t>
            </a:r>
          </a:p>
          <a:p>
            <a:pPr defTabSz="685800" eaLnBrk="0" hangingPunct="0"/>
            <a:r>
              <a:rPr lang="nb-NO" altLang="nb-NO" sz="2000" b="1" dirty="0">
                <a:solidFill>
                  <a:schemeClr val="bg1"/>
                </a:solidFill>
                <a:ea typeface="Calibri" panose="020F0502020204030204" pitchFamily="34" charset="0"/>
                <a:cs typeface="Times New Roman" panose="02020603050405020304" pitchFamily="18" charset="0"/>
              </a:rPr>
              <a:t>født 1965</a:t>
            </a:r>
          </a:p>
          <a:p>
            <a:pPr defTabSz="685800" eaLnBrk="0" hangingPunct="0"/>
            <a:r>
              <a:rPr lang="nb-NO" altLang="nb-NO" sz="2000" b="1" dirty="0">
                <a:solidFill>
                  <a:schemeClr val="bg1"/>
                </a:solidFill>
                <a:ea typeface="Calibri" panose="020F0502020204030204" pitchFamily="34" charset="0"/>
                <a:cs typeface="Times New Roman" panose="02020603050405020304" pitchFamily="18" charset="0"/>
              </a:rPr>
              <a:t>sluttlønn 360 000 (3,8G</a:t>
            </a:r>
            <a:r>
              <a:rPr lang="nb-NO" altLang="nb-NO" sz="2000" dirty="0">
                <a:solidFill>
                  <a:schemeClr val="bg1"/>
                </a:solidFill>
                <a:ea typeface="Calibri" panose="020F0502020204030204" pitchFamily="34" charset="0"/>
                <a:cs typeface="Times New Roman" panose="02020603050405020304" pitchFamily="18" charset="0"/>
              </a:rPr>
              <a:t>)</a:t>
            </a:r>
          </a:p>
          <a:p>
            <a:pPr defTabSz="685800" eaLnBrk="0" hangingPunct="0"/>
            <a:endParaRPr lang="nb-NO" altLang="nb-NO" sz="2400" i="1" dirty="0">
              <a:ea typeface="Calibri" panose="020F0502020204030204" pitchFamily="34" charset="0"/>
              <a:cs typeface="Times New Roman" panose="02020603050405020304" pitchFamily="18" charset="0"/>
            </a:endParaRPr>
          </a:p>
        </p:txBody>
      </p:sp>
      <p:pic>
        <p:nvPicPr>
          <p:cNvPr id="70" name="Grafikk 69" descr="Bruker">
            <a:extLst>
              <a:ext uri="{FF2B5EF4-FFF2-40B4-BE49-F238E27FC236}">
                <a16:creationId xmlns:a16="http://schemas.microsoft.com/office/drawing/2014/main" id="{CFA1BD91-02FE-4515-8D50-73AB7271313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65445" y="208459"/>
            <a:ext cx="1733057" cy="1733057"/>
          </a:xfrm>
          <a:prstGeom prst="rect">
            <a:avLst/>
          </a:prstGeom>
        </p:spPr>
      </p:pic>
      <p:sp>
        <p:nvSpPr>
          <p:cNvPr id="43" name="Rectangle 5">
            <a:extLst>
              <a:ext uri="{FF2B5EF4-FFF2-40B4-BE49-F238E27FC236}">
                <a16:creationId xmlns:a16="http://schemas.microsoft.com/office/drawing/2014/main" id="{64057630-4608-4416-A65C-7EA94F84D96F}"/>
              </a:ext>
            </a:extLst>
          </p:cNvPr>
          <p:cNvSpPr>
            <a:spLocks noChangeArrowheads="1"/>
          </p:cNvSpPr>
          <p:nvPr/>
        </p:nvSpPr>
        <p:spPr bwMode="auto">
          <a:xfrm>
            <a:off x="5427627" y="359236"/>
            <a:ext cx="3604620" cy="1669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defTabSz="685800" eaLnBrk="0" hangingPunct="0"/>
            <a:r>
              <a:rPr lang="nb-NO" altLang="nb-NO" sz="2000" b="1" dirty="0">
                <a:solidFill>
                  <a:schemeClr val="bg1"/>
                </a:solidFill>
                <a:ea typeface="Calibri" panose="020F0502020204030204" pitchFamily="34" charset="0"/>
                <a:cs typeface="Times New Roman" panose="02020603050405020304" pitchFamily="18" charset="0"/>
              </a:rPr>
              <a:t>årlig pensjon v/67 år </a:t>
            </a:r>
          </a:p>
          <a:p>
            <a:pPr defTabSz="685800" eaLnBrk="0" hangingPunct="0"/>
            <a:r>
              <a:rPr lang="nb-NO" altLang="nb-NO" sz="2000" b="1" dirty="0">
                <a:solidFill>
                  <a:schemeClr val="bg1"/>
                </a:solidFill>
                <a:ea typeface="Calibri" panose="020F0502020204030204" pitchFamily="34" charset="0"/>
                <a:cs typeface="Times New Roman" panose="02020603050405020304" pitchFamily="18" charset="0"/>
              </a:rPr>
              <a:t>dagens ordning: 	208.800</a:t>
            </a:r>
          </a:p>
          <a:p>
            <a:pPr defTabSz="685800" eaLnBrk="0" hangingPunct="0"/>
            <a:r>
              <a:rPr lang="nb-NO" altLang="nb-NO" sz="2000" b="1" dirty="0">
                <a:solidFill>
                  <a:schemeClr val="bg1"/>
                </a:solidFill>
                <a:ea typeface="Calibri" panose="020F0502020204030204" pitchFamily="34" charset="0"/>
                <a:cs typeface="Times New Roman" panose="02020603050405020304" pitchFamily="18" charset="0"/>
              </a:rPr>
              <a:t>ny ordning:		</a:t>
            </a:r>
            <a:r>
              <a:rPr lang="nb-NO" altLang="nb-NO" sz="2000" b="1" u="sng" dirty="0">
                <a:solidFill>
                  <a:schemeClr val="bg1"/>
                </a:solidFill>
                <a:ea typeface="Calibri" panose="020F0502020204030204" pitchFamily="34" charset="0"/>
                <a:cs typeface="Times New Roman" panose="02020603050405020304" pitchFamily="18" charset="0"/>
              </a:rPr>
              <a:t>248.400</a:t>
            </a:r>
          </a:p>
          <a:p>
            <a:pPr defTabSz="685800" eaLnBrk="0" hangingPunct="0"/>
            <a:r>
              <a:rPr lang="nb-NO" altLang="nb-NO" sz="2000" b="1" dirty="0">
                <a:solidFill>
                  <a:schemeClr val="bg1"/>
                </a:solidFill>
                <a:ea typeface="Calibri" panose="020F0502020204030204" pitchFamily="34" charset="0"/>
                <a:cs typeface="Times New Roman" panose="02020603050405020304" pitchFamily="18" charset="0"/>
              </a:rPr>
              <a:t>			+ 39.600</a:t>
            </a:r>
            <a:endParaRPr lang="nb-NO" altLang="nb-NO" sz="2000" dirty="0">
              <a:solidFill>
                <a:schemeClr val="bg1"/>
              </a:solidFill>
              <a:ea typeface="Calibri" panose="020F0502020204030204" pitchFamily="34" charset="0"/>
              <a:cs typeface="Times New Roman" panose="02020603050405020304" pitchFamily="18" charset="0"/>
            </a:endParaRPr>
          </a:p>
          <a:p>
            <a:pPr defTabSz="685800" eaLnBrk="0" hangingPunct="0"/>
            <a:endParaRPr lang="nb-NO" altLang="nb-NO" sz="2400" i="1" dirty="0">
              <a:ea typeface="Calibri" panose="020F0502020204030204" pitchFamily="34" charset="0"/>
              <a:cs typeface="Times New Roman" panose="02020603050405020304" pitchFamily="18" charset="0"/>
            </a:endParaRPr>
          </a:p>
        </p:txBody>
      </p:sp>
      <p:sp>
        <p:nvSpPr>
          <p:cNvPr id="45" name="Rektangel 44">
            <a:extLst>
              <a:ext uri="{FF2B5EF4-FFF2-40B4-BE49-F238E27FC236}">
                <a16:creationId xmlns:a16="http://schemas.microsoft.com/office/drawing/2014/main" id="{A5B258E9-C893-406E-8856-139F82A24F27}"/>
              </a:ext>
            </a:extLst>
          </p:cNvPr>
          <p:cNvSpPr/>
          <p:nvPr/>
        </p:nvSpPr>
        <p:spPr>
          <a:xfrm>
            <a:off x="946965" y="6296226"/>
            <a:ext cx="7622238" cy="461665"/>
          </a:xfrm>
          <a:prstGeom prst="rect">
            <a:avLst/>
          </a:prstGeom>
        </p:spPr>
        <p:txBody>
          <a:bodyPr wrap="square">
            <a:spAutoFit/>
          </a:bodyPr>
          <a:lstStyle/>
          <a:p>
            <a:pPr lvl="0" algn="ctr" eaLnBrk="0" hangingPunct="0">
              <a:spcBef>
                <a:spcPct val="30000"/>
              </a:spcBef>
              <a:defRPr/>
            </a:pPr>
            <a:r>
              <a:rPr lang="nb-NO" altLang="nb-NO" sz="2400" b="1" i="1" dirty="0">
                <a:solidFill>
                  <a:schemeClr val="tx1">
                    <a:lumMod val="50000"/>
                    <a:lumOff val="50000"/>
                  </a:schemeClr>
                </a:solidFill>
                <a:ea typeface="Calibri" panose="020F0502020204030204" pitchFamily="34" charset="0"/>
                <a:cs typeface="Times New Roman" panose="02020603050405020304" pitchFamily="18" charset="0"/>
              </a:rPr>
              <a:t>Livsvarig pensjon avgang 62-70 år, i prosent av sluttlønn</a:t>
            </a:r>
          </a:p>
        </p:txBody>
      </p:sp>
    </p:spTree>
    <p:extLst>
      <p:ext uri="{BB962C8B-B14F-4D97-AF65-F5344CB8AC3E}">
        <p14:creationId xmlns:p14="http://schemas.microsoft.com/office/powerpoint/2010/main" val="251436442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8" name="Rektangel: avrundede hjørner 7">
            <a:extLst>
              <a:ext uri="{FF2B5EF4-FFF2-40B4-BE49-F238E27FC236}">
                <a16:creationId xmlns:a16="http://schemas.microsoft.com/office/drawing/2014/main" id="{B8A6C0DB-BED1-452B-A2AB-CE02A6577310}"/>
              </a:ext>
            </a:extLst>
          </p:cNvPr>
          <p:cNvSpPr/>
          <p:nvPr/>
        </p:nvSpPr>
        <p:spPr>
          <a:xfrm>
            <a:off x="273556" y="185722"/>
            <a:ext cx="8666459" cy="1368000"/>
          </a:xfrm>
          <a:prstGeom prst="round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nb-NO" dirty="0"/>
          </a:p>
        </p:txBody>
      </p:sp>
      <p:sp>
        <p:nvSpPr>
          <p:cNvPr id="9" name="Rectangle 5">
            <a:extLst>
              <a:ext uri="{FF2B5EF4-FFF2-40B4-BE49-F238E27FC236}">
                <a16:creationId xmlns:a16="http://schemas.microsoft.com/office/drawing/2014/main" id="{B2459579-08F5-4F34-9480-35FC226CA9B4}"/>
              </a:ext>
            </a:extLst>
          </p:cNvPr>
          <p:cNvSpPr>
            <a:spLocks noChangeArrowheads="1"/>
          </p:cNvSpPr>
          <p:nvPr/>
        </p:nvSpPr>
        <p:spPr bwMode="auto">
          <a:xfrm>
            <a:off x="1473199" y="201344"/>
            <a:ext cx="3954428" cy="1669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defTabSz="685800" eaLnBrk="0" hangingPunct="0"/>
            <a:r>
              <a:rPr lang="nb-NO" altLang="nb-NO" sz="2000" b="1" dirty="0">
                <a:solidFill>
                  <a:schemeClr val="bg1"/>
                </a:solidFill>
                <a:ea typeface="Calibri" panose="020F0502020204030204" pitchFamily="34" charset="0"/>
                <a:cs typeface="Times New Roman" panose="02020603050405020304" pitchFamily="18" charset="0"/>
              </a:rPr>
              <a:t>Markus </a:t>
            </a:r>
          </a:p>
          <a:p>
            <a:pPr defTabSz="685800" eaLnBrk="0" hangingPunct="0"/>
            <a:r>
              <a:rPr lang="nb-NO" altLang="nb-NO" sz="2000" b="1" dirty="0">
                <a:solidFill>
                  <a:schemeClr val="bg1"/>
                </a:solidFill>
                <a:ea typeface="Calibri" panose="020F0502020204030204" pitchFamily="34" charset="0"/>
                <a:cs typeface="Times New Roman" panose="02020603050405020304" pitchFamily="18" charset="0"/>
              </a:rPr>
              <a:t>fagarbeider</a:t>
            </a:r>
          </a:p>
          <a:p>
            <a:pPr defTabSz="685800" eaLnBrk="0" hangingPunct="0"/>
            <a:r>
              <a:rPr lang="nb-NO" altLang="nb-NO" sz="2000" b="1" dirty="0">
                <a:solidFill>
                  <a:schemeClr val="bg1"/>
                </a:solidFill>
                <a:ea typeface="Calibri" panose="020F0502020204030204" pitchFamily="34" charset="0"/>
                <a:cs typeface="Times New Roman" panose="02020603050405020304" pitchFamily="18" charset="0"/>
              </a:rPr>
              <a:t>født 1985</a:t>
            </a:r>
          </a:p>
          <a:p>
            <a:pPr defTabSz="685800" eaLnBrk="0" hangingPunct="0"/>
            <a:r>
              <a:rPr lang="nb-NO" altLang="nb-NO" sz="2000" b="1" dirty="0">
                <a:solidFill>
                  <a:schemeClr val="bg1"/>
                </a:solidFill>
                <a:ea typeface="Calibri" panose="020F0502020204030204" pitchFamily="34" charset="0"/>
                <a:cs typeface="Times New Roman" panose="02020603050405020304" pitchFamily="18" charset="0"/>
              </a:rPr>
              <a:t>sluttlønn 360 000 (3,8G</a:t>
            </a:r>
            <a:r>
              <a:rPr lang="nb-NO" altLang="nb-NO" sz="2000" dirty="0">
                <a:solidFill>
                  <a:schemeClr val="bg1"/>
                </a:solidFill>
                <a:ea typeface="Calibri" panose="020F0502020204030204" pitchFamily="34" charset="0"/>
                <a:cs typeface="Times New Roman" panose="02020603050405020304" pitchFamily="18" charset="0"/>
              </a:rPr>
              <a:t>)</a:t>
            </a:r>
          </a:p>
          <a:p>
            <a:pPr defTabSz="685800" eaLnBrk="0" hangingPunct="0"/>
            <a:endParaRPr lang="nb-NO" altLang="nb-NO" sz="2400" i="1" dirty="0">
              <a:ea typeface="Calibri" panose="020F0502020204030204" pitchFamily="34" charset="0"/>
              <a:cs typeface="Times New Roman" panose="02020603050405020304" pitchFamily="18" charset="0"/>
            </a:endParaRPr>
          </a:p>
        </p:txBody>
      </p:sp>
      <p:pic>
        <p:nvPicPr>
          <p:cNvPr id="10" name="Grafikk 9" descr="Bruker">
            <a:extLst>
              <a:ext uri="{FF2B5EF4-FFF2-40B4-BE49-F238E27FC236}">
                <a16:creationId xmlns:a16="http://schemas.microsoft.com/office/drawing/2014/main" id="{6F6B8B26-DA3E-456B-AC82-278BA8D3F3D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31579" y="157660"/>
            <a:ext cx="1615524" cy="1615524"/>
          </a:xfrm>
          <a:prstGeom prst="rect">
            <a:avLst/>
          </a:prstGeom>
        </p:spPr>
      </p:pic>
      <p:grpSp>
        <p:nvGrpSpPr>
          <p:cNvPr id="5" name="Group 4">
            <a:extLst>
              <a:ext uri="{FF2B5EF4-FFF2-40B4-BE49-F238E27FC236}">
                <a16:creationId xmlns:a16="http://schemas.microsoft.com/office/drawing/2014/main" id="{4D7ABDE5-C5F1-40B4-8292-F31CE526FC47}"/>
              </a:ext>
            </a:extLst>
          </p:cNvPr>
          <p:cNvGrpSpPr>
            <a:grpSpLocks noChangeAspect="1"/>
          </p:cNvGrpSpPr>
          <p:nvPr/>
        </p:nvGrpSpPr>
        <p:grpSpPr bwMode="auto">
          <a:xfrm>
            <a:off x="257344" y="2079958"/>
            <a:ext cx="8682671" cy="3953530"/>
            <a:chOff x="840" y="1384"/>
            <a:chExt cx="4601" cy="2095"/>
          </a:xfrm>
        </p:grpSpPr>
        <p:sp>
          <p:nvSpPr>
            <p:cNvPr id="13" name="Freeform 8">
              <a:extLst>
                <a:ext uri="{FF2B5EF4-FFF2-40B4-BE49-F238E27FC236}">
                  <a16:creationId xmlns:a16="http://schemas.microsoft.com/office/drawing/2014/main" id="{A16C9921-96A0-4973-8246-F966ABE6184F}"/>
                </a:ext>
              </a:extLst>
            </p:cNvPr>
            <p:cNvSpPr>
              <a:spLocks noEditPoints="1"/>
            </p:cNvSpPr>
            <p:nvPr/>
          </p:nvSpPr>
          <p:spPr bwMode="auto">
            <a:xfrm>
              <a:off x="840" y="1932"/>
              <a:ext cx="4601" cy="887"/>
            </a:xfrm>
            <a:custGeom>
              <a:avLst/>
              <a:gdLst>
                <a:gd name="T0" fmla="*/ 0 w 4601"/>
                <a:gd name="T1" fmla="*/ 154 h 887"/>
                <a:gd name="T2" fmla="*/ 352 w 4601"/>
                <a:gd name="T3" fmla="*/ 154 h 887"/>
                <a:gd name="T4" fmla="*/ 352 w 4601"/>
                <a:gd name="T5" fmla="*/ 887 h 887"/>
                <a:gd name="T6" fmla="*/ 0 w 4601"/>
                <a:gd name="T7" fmla="*/ 887 h 887"/>
                <a:gd name="T8" fmla="*/ 0 w 4601"/>
                <a:gd name="T9" fmla="*/ 154 h 887"/>
                <a:gd name="T10" fmla="*/ 528 w 4601"/>
                <a:gd name="T11" fmla="*/ 146 h 887"/>
                <a:gd name="T12" fmla="*/ 888 w 4601"/>
                <a:gd name="T13" fmla="*/ 146 h 887"/>
                <a:gd name="T14" fmla="*/ 888 w 4601"/>
                <a:gd name="T15" fmla="*/ 887 h 887"/>
                <a:gd name="T16" fmla="*/ 528 w 4601"/>
                <a:gd name="T17" fmla="*/ 887 h 887"/>
                <a:gd name="T18" fmla="*/ 528 w 4601"/>
                <a:gd name="T19" fmla="*/ 146 h 887"/>
                <a:gd name="T20" fmla="*/ 1064 w 4601"/>
                <a:gd name="T21" fmla="*/ 139 h 887"/>
                <a:gd name="T22" fmla="*/ 1416 w 4601"/>
                <a:gd name="T23" fmla="*/ 139 h 887"/>
                <a:gd name="T24" fmla="*/ 1416 w 4601"/>
                <a:gd name="T25" fmla="*/ 887 h 887"/>
                <a:gd name="T26" fmla="*/ 1064 w 4601"/>
                <a:gd name="T27" fmla="*/ 887 h 887"/>
                <a:gd name="T28" fmla="*/ 1064 w 4601"/>
                <a:gd name="T29" fmla="*/ 139 h 887"/>
                <a:gd name="T30" fmla="*/ 1592 w 4601"/>
                <a:gd name="T31" fmla="*/ 0 h 887"/>
                <a:gd name="T32" fmla="*/ 1945 w 4601"/>
                <a:gd name="T33" fmla="*/ 0 h 887"/>
                <a:gd name="T34" fmla="*/ 1945 w 4601"/>
                <a:gd name="T35" fmla="*/ 887 h 887"/>
                <a:gd name="T36" fmla="*/ 1592 w 4601"/>
                <a:gd name="T37" fmla="*/ 887 h 887"/>
                <a:gd name="T38" fmla="*/ 1592 w 4601"/>
                <a:gd name="T39" fmla="*/ 0 h 887"/>
                <a:gd name="T40" fmla="*/ 2656 w 4601"/>
                <a:gd name="T41" fmla="*/ 308 h 887"/>
                <a:gd name="T42" fmla="*/ 3009 w 4601"/>
                <a:gd name="T43" fmla="*/ 308 h 887"/>
                <a:gd name="T44" fmla="*/ 3009 w 4601"/>
                <a:gd name="T45" fmla="*/ 887 h 887"/>
                <a:gd name="T46" fmla="*/ 2656 w 4601"/>
                <a:gd name="T47" fmla="*/ 887 h 887"/>
                <a:gd name="T48" fmla="*/ 2656 w 4601"/>
                <a:gd name="T49" fmla="*/ 308 h 887"/>
                <a:gd name="T50" fmla="*/ 3185 w 4601"/>
                <a:gd name="T51" fmla="*/ 220 h 887"/>
                <a:gd name="T52" fmla="*/ 3537 w 4601"/>
                <a:gd name="T53" fmla="*/ 220 h 887"/>
                <a:gd name="T54" fmla="*/ 3537 w 4601"/>
                <a:gd name="T55" fmla="*/ 887 h 887"/>
                <a:gd name="T56" fmla="*/ 3185 w 4601"/>
                <a:gd name="T57" fmla="*/ 887 h 887"/>
                <a:gd name="T58" fmla="*/ 3185 w 4601"/>
                <a:gd name="T59" fmla="*/ 220 h 887"/>
                <a:gd name="T60" fmla="*/ 3720 w 4601"/>
                <a:gd name="T61" fmla="*/ 139 h 887"/>
                <a:gd name="T62" fmla="*/ 4073 w 4601"/>
                <a:gd name="T63" fmla="*/ 139 h 887"/>
                <a:gd name="T64" fmla="*/ 4073 w 4601"/>
                <a:gd name="T65" fmla="*/ 887 h 887"/>
                <a:gd name="T66" fmla="*/ 3720 w 4601"/>
                <a:gd name="T67" fmla="*/ 887 h 887"/>
                <a:gd name="T68" fmla="*/ 3720 w 4601"/>
                <a:gd name="T69" fmla="*/ 139 h 887"/>
                <a:gd name="T70" fmla="*/ 4249 w 4601"/>
                <a:gd name="T71" fmla="*/ 0 h 887"/>
                <a:gd name="T72" fmla="*/ 4601 w 4601"/>
                <a:gd name="T73" fmla="*/ 0 h 887"/>
                <a:gd name="T74" fmla="*/ 4601 w 4601"/>
                <a:gd name="T75" fmla="*/ 887 h 887"/>
                <a:gd name="T76" fmla="*/ 4249 w 4601"/>
                <a:gd name="T77" fmla="*/ 887 h 887"/>
                <a:gd name="T78" fmla="*/ 4249 w 4601"/>
                <a:gd name="T79" fmla="*/ 0 h 8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601" h="887">
                  <a:moveTo>
                    <a:pt x="0" y="154"/>
                  </a:moveTo>
                  <a:lnTo>
                    <a:pt x="352" y="154"/>
                  </a:lnTo>
                  <a:lnTo>
                    <a:pt x="352" y="887"/>
                  </a:lnTo>
                  <a:lnTo>
                    <a:pt x="0" y="887"/>
                  </a:lnTo>
                  <a:lnTo>
                    <a:pt x="0" y="154"/>
                  </a:lnTo>
                  <a:close/>
                  <a:moveTo>
                    <a:pt x="528" y="146"/>
                  </a:moveTo>
                  <a:lnTo>
                    <a:pt x="888" y="146"/>
                  </a:lnTo>
                  <a:lnTo>
                    <a:pt x="888" y="887"/>
                  </a:lnTo>
                  <a:lnTo>
                    <a:pt x="528" y="887"/>
                  </a:lnTo>
                  <a:lnTo>
                    <a:pt x="528" y="146"/>
                  </a:lnTo>
                  <a:close/>
                  <a:moveTo>
                    <a:pt x="1064" y="139"/>
                  </a:moveTo>
                  <a:lnTo>
                    <a:pt x="1416" y="139"/>
                  </a:lnTo>
                  <a:lnTo>
                    <a:pt x="1416" y="887"/>
                  </a:lnTo>
                  <a:lnTo>
                    <a:pt x="1064" y="887"/>
                  </a:lnTo>
                  <a:lnTo>
                    <a:pt x="1064" y="139"/>
                  </a:lnTo>
                  <a:close/>
                  <a:moveTo>
                    <a:pt x="1592" y="0"/>
                  </a:moveTo>
                  <a:lnTo>
                    <a:pt x="1945" y="0"/>
                  </a:lnTo>
                  <a:lnTo>
                    <a:pt x="1945" y="887"/>
                  </a:lnTo>
                  <a:lnTo>
                    <a:pt x="1592" y="887"/>
                  </a:lnTo>
                  <a:lnTo>
                    <a:pt x="1592" y="0"/>
                  </a:lnTo>
                  <a:close/>
                  <a:moveTo>
                    <a:pt x="2656" y="308"/>
                  </a:moveTo>
                  <a:lnTo>
                    <a:pt x="3009" y="308"/>
                  </a:lnTo>
                  <a:lnTo>
                    <a:pt x="3009" y="887"/>
                  </a:lnTo>
                  <a:lnTo>
                    <a:pt x="2656" y="887"/>
                  </a:lnTo>
                  <a:lnTo>
                    <a:pt x="2656" y="308"/>
                  </a:lnTo>
                  <a:close/>
                  <a:moveTo>
                    <a:pt x="3185" y="220"/>
                  </a:moveTo>
                  <a:lnTo>
                    <a:pt x="3537" y="220"/>
                  </a:lnTo>
                  <a:lnTo>
                    <a:pt x="3537" y="887"/>
                  </a:lnTo>
                  <a:lnTo>
                    <a:pt x="3185" y="887"/>
                  </a:lnTo>
                  <a:lnTo>
                    <a:pt x="3185" y="220"/>
                  </a:lnTo>
                  <a:close/>
                  <a:moveTo>
                    <a:pt x="3720" y="139"/>
                  </a:moveTo>
                  <a:lnTo>
                    <a:pt x="4073" y="139"/>
                  </a:lnTo>
                  <a:lnTo>
                    <a:pt x="4073" y="887"/>
                  </a:lnTo>
                  <a:lnTo>
                    <a:pt x="3720" y="887"/>
                  </a:lnTo>
                  <a:lnTo>
                    <a:pt x="3720" y="139"/>
                  </a:lnTo>
                  <a:close/>
                  <a:moveTo>
                    <a:pt x="4249" y="0"/>
                  </a:moveTo>
                  <a:lnTo>
                    <a:pt x="4601" y="0"/>
                  </a:lnTo>
                  <a:lnTo>
                    <a:pt x="4601" y="887"/>
                  </a:lnTo>
                  <a:lnTo>
                    <a:pt x="4249" y="887"/>
                  </a:lnTo>
                  <a:lnTo>
                    <a:pt x="4249" y="0"/>
                  </a:lnTo>
                  <a:close/>
                </a:path>
              </a:pathLst>
            </a:custGeom>
            <a:solidFill>
              <a:srgbClr val="005D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14" name="Freeform 9">
              <a:extLst>
                <a:ext uri="{FF2B5EF4-FFF2-40B4-BE49-F238E27FC236}">
                  <a16:creationId xmlns:a16="http://schemas.microsoft.com/office/drawing/2014/main" id="{59A6F15E-3FA2-41D1-8C7E-145BA9E59E28}"/>
                </a:ext>
              </a:extLst>
            </p:cNvPr>
            <p:cNvSpPr>
              <a:spLocks noEditPoints="1"/>
            </p:cNvSpPr>
            <p:nvPr/>
          </p:nvSpPr>
          <p:spPr bwMode="auto">
            <a:xfrm>
              <a:off x="3496" y="1785"/>
              <a:ext cx="1945" cy="455"/>
            </a:xfrm>
            <a:custGeom>
              <a:avLst/>
              <a:gdLst>
                <a:gd name="T0" fmla="*/ 0 w 1945"/>
                <a:gd name="T1" fmla="*/ 359 h 455"/>
                <a:gd name="T2" fmla="*/ 353 w 1945"/>
                <a:gd name="T3" fmla="*/ 359 h 455"/>
                <a:gd name="T4" fmla="*/ 353 w 1945"/>
                <a:gd name="T5" fmla="*/ 455 h 455"/>
                <a:gd name="T6" fmla="*/ 0 w 1945"/>
                <a:gd name="T7" fmla="*/ 455 h 455"/>
                <a:gd name="T8" fmla="*/ 0 w 1945"/>
                <a:gd name="T9" fmla="*/ 359 h 455"/>
                <a:gd name="T10" fmla="*/ 529 w 1945"/>
                <a:gd name="T11" fmla="*/ 257 h 455"/>
                <a:gd name="T12" fmla="*/ 881 w 1945"/>
                <a:gd name="T13" fmla="*/ 257 h 455"/>
                <a:gd name="T14" fmla="*/ 881 w 1945"/>
                <a:gd name="T15" fmla="*/ 367 h 455"/>
                <a:gd name="T16" fmla="*/ 529 w 1945"/>
                <a:gd name="T17" fmla="*/ 367 h 455"/>
                <a:gd name="T18" fmla="*/ 529 w 1945"/>
                <a:gd name="T19" fmla="*/ 257 h 455"/>
                <a:gd name="T20" fmla="*/ 1064 w 1945"/>
                <a:gd name="T21" fmla="*/ 169 h 455"/>
                <a:gd name="T22" fmla="*/ 1417 w 1945"/>
                <a:gd name="T23" fmla="*/ 169 h 455"/>
                <a:gd name="T24" fmla="*/ 1417 w 1945"/>
                <a:gd name="T25" fmla="*/ 286 h 455"/>
                <a:gd name="T26" fmla="*/ 1064 w 1945"/>
                <a:gd name="T27" fmla="*/ 286 h 455"/>
                <a:gd name="T28" fmla="*/ 1064 w 1945"/>
                <a:gd name="T29" fmla="*/ 169 h 455"/>
                <a:gd name="T30" fmla="*/ 1593 w 1945"/>
                <a:gd name="T31" fmla="*/ 0 h 455"/>
                <a:gd name="T32" fmla="*/ 1945 w 1945"/>
                <a:gd name="T33" fmla="*/ 0 h 455"/>
                <a:gd name="T34" fmla="*/ 1945 w 1945"/>
                <a:gd name="T35" fmla="*/ 147 h 455"/>
                <a:gd name="T36" fmla="*/ 1593 w 1945"/>
                <a:gd name="T37" fmla="*/ 147 h 455"/>
                <a:gd name="T38" fmla="*/ 1593 w 1945"/>
                <a:gd name="T39" fmla="*/ 0 h 4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945" h="455">
                  <a:moveTo>
                    <a:pt x="0" y="359"/>
                  </a:moveTo>
                  <a:lnTo>
                    <a:pt x="353" y="359"/>
                  </a:lnTo>
                  <a:lnTo>
                    <a:pt x="353" y="455"/>
                  </a:lnTo>
                  <a:lnTo>
                    <a:pt x="0" y="455"/>
                  </a:lnTo>
                  <a:lnTo>
                    <a:pt x="0" y="359"/>
                  </a:lnTo>
                  <a:close/>
                  <a:moveTo>
                    <a:pt x="529" y="257"/>
                  </a:moveTo>
                  <a:lnTo>
                    <a:pt x="881" y="257"/>
                  </a:lnTo>
                  <a:lnTo>
                    <a:pt x="881" y="367"/>
                  </a:lnTo>
                  <a:lnTo>
                    <a:pt x="529" y="367"/>
                  </a:lnTo>
                  <a:lnTo>
                    <a:pt x="529" y="257"/>
                  </a:lnTo>
                  <a:close/>
                  <a:moveTo>
                    <a:pt x="1064" y="169"/>
                  </a:moveTo>
                  <a:lnTo>
                    <a:pt x="1417" y="169"/>
                  </a:lnTo>
                  <a:lnTo>
                    <a:pt x="1417" y="286"/>
                  </a:lnTo>
                  <a:lnTo>
                    <a:pt x="1064" y="286"/>
                  </a:lnTo>
                  <a:lnTo>
                    <a:pt x="1064" y="169"/>
                  </a:lnTo>
                  <a:close/>
                  <a:moveTo>
                    <a:pt x="1593" y="0"/>
                  </a:moveTo>
                  <a:lnTo>
                    <a:pt x="1945" y="0"/>
                  </a:lnTo>
                  <a:lnTo>
                    <a:pt x="1945" y="147"/>
                  </a:lnTo>
                  <a:lnTo>
                    <a:pt x="1593" y="147"/>
                  </a:lnTo>
                  <a:lnTo>
                    <a:pt x="1593" y="0"/>
                  </a:lnTo>
                  <a:close/>
                </a:path>
              </a:pathLst>
            </a:custGeom>
            <a:solidFill>
              <a:srgbClr val="E46C0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15" name="Freeform 10">
              <a:extLst>
                <a:ext uri="{FF2B5EF4-FFF2-40B4-BE49-F238E27FC236}">
                  <a16:creationId xmlns:a16="http://schemas.microsoft.com/office/drawing/2014/main" id="{FA63A46B-10A6-430B-A2DE-E76EC72595A7}"/>
                </a:ext>
              </a:extLst>
            </p:cNvPr>
            <p:cNvSpPr>
              <a:spLocks noEditPoints="1"/>
            </p:cNvSpPr>
            <p:nvPr/>
          </p:nvSpPr>
          <p:spPr bwMode="auto">
            <a:xfrm>
              <a:off x="840" y="1770"/>
              <a:ext cx="4601" cy="374"/>
            </a:xfrm>
            <a:custGeom>
              <a:avLst/>
              <a:gdLst>
                <a:gd name="T0" fmla="*/ 0 w 4601"/>
                <a:gd name="T1" fmla="*/ 235 h 374"/>
                <a:gd name="T2" fmla="*/ 352 w 4601"/>
                <a:gd name="T3" fmla="*/ 235 h 374"/>
                <a:gd name="T4" fmla="*/ 352 w 4601"/>
                <a:gd name="T5" fmla="*/ 316 h 374"/>
                <a:gd name="T6" fmla="*/ 0 w 4601"/>
                <a:gd name="T7" fmla="*/ 316 h 374"/>
                <a:gd name="T8" fmla="*/ 0 w 4601"/>
                <a:gd name="T9" fmla="*/ 235 h 374"/>
                <a:gd name="T10" fmla="*/ 528 w 4601"/>
                <a:gd name="T11" fmla="*/ 235 h 374"/>
                <a:gd name="T12" fmla="*/ 888 w 4601"/>
                <a:gd name="T13" fmla="*/ 235 h 374"/>
                <a:gd name="T14" fmla="*/ 888 w 4601"/>
                <a:gd name="T15" fmla="*/ 308 h 374"/>
                <a:gd name="T16" fmla="*/ 528 w 4601"/>
                <a:gd name="T17" fmla="*/ 308 h 374"/>
                <a:gd name="T18" fmla="*/ 528 w 4601"/>
                <a:gd name="T19" fmla="*/ 235 h 374"/>
                <a:gd name="T20" fmla="*/ 1064 w 4601"/>
                <a:gd name="T21" fmla="*/ 235 h 374"/>
                <a:gd name="T22" fmla="*/ 1416 w 4601"/>
                <a:gd name="T23" fmla="*/ 235 h 374"/>
                <a:gd name="T24" fmla="*/ 1416 w 4601"/>
                <a:gd name="T25" fmla="*/ 301 h 374"/>
                <a:gd name="T26" fmla="*/ 1064 w 4601"/>
                <a:gd name="T27" fmla="*/ 301 h 374"/>
                <a:gd name="T28" fmla="*/ 1064 w 4601"/>
                <a:gd name="T29" fmla="*/ 235 h 374"/>
                <a:gd name="T30" fmla="*/ 1592 w 4601"/>
                <a:gd name="T31" fmla="*/ 88 h 374"/>
                <a:gd name="T32" fmla="*/ 1945 w 4601"/>
                <a:gd name="T33" fmla="*/ 88 h 374"/>
                <a:gd name="T34" fmla="*/ 1945 w 4601"/>
                <a:gd name="T35" fmla="*/ 162 h 374"/>
                <a:gd name="T36" fmla="*/ 1592 w 4601"/>
                <a:gd name="T37" fmla="*/ 162 h 374"/>
                <a:gd name="T38" fmla="*/ 1592 w 4601"/>
                <a:gd name="T39" fmla="*/ 88 h 374"/>
                <a:gd name="T40" fmla="*/ 2656 w 4601"/>
                <a:gd name="T41" fmla="*/ 360 h 374"/>
                <a:gd name="T42" fmla="*/ 3009 w 4601"/>
                <a:gd name="T43" fmla="*/ 360 h 374"/>
                <a:gd name="T44" fmla="*/ 3009 w 4601"/>
                <a:gd name="T45" fmla="*/ 374 h 374"/>
                <a:gd name="T46" fmla="*/ 2656 w 4601"/>
                <a:gd name="T47" fmla="*/ 374 h 374"/>
                <a:gd name="T48" fmla="*/ 2656 w 4601"/>
                <a:gd name="T49" fmla="*/ 360 h 374"/>
                <a:gd name="T50" fmla="*/ 3185 w 4601"/>
                <a:gd name="T51" fmla="*/ 257 h 374"/>
                <a:gd name="T52" fmla="*/ 3537 w 4601"/>
                <a:gd name="T53" fmla="*/ 257 h 374"/>
                <a:gd name="T54" fmla="*/ 3537 w 4601"/>
                <a:gd name="T55" fmla="*/ 272 h 374"/>
                <a:gd name="T56" fmla="*/ 3185 w 4601"/>
                <a:gd name="T57" fmla="*/ 272 h 374"/>
                <a:gd name="T58" fmla="*/ 3185 w 4601"/>
                <a:gd name="T59" fmla="*/ 257 h 374"/>
                <a:gd name="T60" fmla="*/ 3720 w 4601"/>
                <a:gd name="T61" fmla="*/ 169 h 374"/>
                <a:gd name="T62" fmla="*/ 4073 w 4601"/>
                <a:gd name="T63" fmla="*/ 169 h 374"/>
                <a:gd name="T64" fmla="*/ 4073 w 4601"/>
                <a:gd name="T65" fmla="*/ 184 h 374"/>
                <a:gd name="T66" fmla="*/ 3720 w 4601"/>
                <a:gd name="T67" fmla="*/ 184 h 374"/>
                <a:gd name="T68" fmla="*/ 3720 w 4601"/>
                <a:gd name="T69" fmla="*/ 169 h 374"/>
                <a:gd name="T70" fmla="*/ 4249 w 4601"/>
                <a:gd name="T71" fmla="*/ 0 h 374"/>
                <a:gd name="T72" fmla="*/ 4601 w 4601"/>
                <a:gd name="T73" fmla="*/ 0 h 374"/>
                <a:gd name="T74" fmla="*/ 4601 w 4601"/>
                <a:gd name="T75" fmla="*/ 15 h 374"/>
                <a:gd name="T76" fmla="*/ 4249 w 4601"/>
                <a:gd name="T77" fmla="*/ 15 h 374"/>
                <a:gd name="T78" fmla="*/ 4249 w 4601"/>
                <a:gd name="T79" fmla="*/ 0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601" h="374">
                  <a:moveTo>
                    <a:pt x="0" y="235"/>
                  </a:moveTo>
                  <a:lnTo>
                    <a:pt x="352" y="235"/>
                  </a:lnTo>
                  <a:lnTo>
                    <a:pt x="352" y="316"/>
                  </a:lnTo>
                  <a:lnTo>
                    <a:pt x="0" y="316"/>
                  </a:lnTo>
                  <a:lnTo>
                    <a:pt x="0" y="235"/>
                  </a:lnTo>
                  <a:close/>
                  <a:moveTo>
                    <a:pt x="528" y="235"/>
                  </a:moveTo>
                  <a:lnTo>
                    <a:pt x="888" y="235"/>
                  </a:lnTo>
                  <a:lnTo>
                    <a:pt x="888" y="308"/>
                  </a:lnTo>
                  <a:lnTo>
                    <a:pt x="528" y="308"/>
                  </a:lnTo>
                  <a:lnTo>
                    <a:pt x="528" y="235"/>
                  </a:lnTo>
                  <a:close/>
                  <a:moveTo>
                    <a:pt x="1064" y="235"/>
                  </a:moveTo>
                  <a:lnTo>
                    <a:pt x="1416" y="235"/>
                  </a:lnTo>
                  <a:lnTo>
                    <a:pt x="1416" y="301"/>
                  </a:lnTo>
                  <a:lnTo>
                    <a:pt x="1064" y="301"/>
                  </a:lnTo>
                  <a:lnTo>
                    <a:pt x="1064" y="235"/>
                  </a:lnTo>
                  <a:close/>
                  <a:moveTo>
                    <a:pt x="1592" y="88"/>
                  </a:moveTo>
                  <a:lnTo>
                    <a:pt x="1945" y="88"/>
                  </a:lnTo>
                  <a:lnTo>
                    <a:pt x="1945" y="162"/>
                  </a:lnTo>
                  <a:lnTo>
                    <a:pt x="1592" y="162"/>
                  </a:lnTo>
                  <a:lnTo>
                    <a:pt x="1592" y="88"/>
                  </a:lnTo>
                  <a:close/>
                  <a:moveTo>
                    <a:pt x="2656" y="360"/>
                  </a:moveTo>
                  <a:lnTo>
                    <a:pt x="3009" y="360"/>
                  </a:lnTo>
                  <a:lnTo>
                    <a:pt x="3009" y="374"/>
                  </a:lnTo>
                  <a:lnTo>
                    <a:pt x="2656" y="374"/>
                  </a:lnTo>
                  <a:lnTo>
                    <a:pt x="2656" y="360"/>
                  </a:lnTo>
                  <a:close/>
                  <a:moveTo>
                    <a:pt x="3185" y="257"/>
                  </a:moveTo>
                  <a:lnTo>
                    <a:pt x="3537" y="257"/>
                  </a:lnTo>
                  <a:lnTo>
                    <a:pt x="3537" y="272"/>
                  </a:lnTo>
                  <a:lnTo>
                    <a:pt x="3185" y="272"/>
                  </a:lnTo>
                  <a:lnTo>
                    <a:pt x="3185" y="257"/>
                  </a:lnTo>
                  <a:close/>
                  <a:moveTo>
                    <a:pt x="3720" y="169"/>
                  </a:moveTo>
                  <a:lnTo>
                    <a:pt x="4073" y="169"/>
                  </a:lnTo>
                  <a:lnTo>
                    <a:pt x="4073" y="184"/>
                  </a:lnTo>
                  <a:lnTo>
                    <a:pt x="3720" y="184"/>
                  </a:lnTo>
                  <a:lnTo>
                    <a:pt x="3720" y="169"/>
                  </a:lnTo>
                  <a:close/>
                  <a:moveTo>
                    <a:pt x="4249" y="0"/>
                  </a:moveTo>
                  <a:lnTo>
                    <a:pt x="4601" y="0"/>
                  </a:lnTo>
                  <a:lnTo>
                    <a:pt x="4601" y="15"/>
                  </a:lnTo>
                  <a:lnTo>
                    <a:pt x="4249" y="15"/>
                  </a:lnTo>
                  <a:lnTo>
                    <a:pt x="4249" y="0"/>
                  </a:lnTo>
                  <a:close/>
                </a:path>
              </a:pathLst>
            </a:custGeom>
            <a:solidFill>
              <a:srgbClr val="3185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16" name="Freeform 11">
              <a:extLst>
                <a:ext uri="{FF2B5EF4-FFF2-40B4-BE49-F238E27FC236}">
                  <a16:creationId xmlns:a16="http://schemas.microsoft.com/office/drawing/2014/main" id="{5727EC36-8561-4D82-8486-DFC87E05D11A}"/>
                </a:ext>
              </a:extLst>
            </p:cNvPr>
            <p:cNvSpPr>
              <a:spLocks noEditPoints="1"/>
            </p:cNvSpPr>
            <p:nvPr/>
          </p:nvSpPr>
          <p:spPr bwMode="auto">
            <a:xfrm>
              <a:off x="3496" y="1580"/>
              <a:ext cx="1945" cy="550"/>
            </a:xfrm>
            <a:custGeom>
              <a:avLst/>
              <a:gdLst>
                <a:gd name="T0" fmla="*/ 0 w 1945"/>
                <a:gd name="T1" fmla="*/ 454 h 550"/>
                <a:gd name="T2" fmla="*/ 353 w 1945"/>
                <a:gd name="T3" fmla="*/ 454 h 550"/>
                <a:gd name="T4" fmla="*/ 353 w 1945"/>
                <a:gd name="T5" fmla="*/ 550 h 550"/>
                <a:gd name="T6" fmla="*/ 0 w 1945"/>
                <a:gd name="T7" fmla="*/ 550 h 550"/>
                <a:gd name="T8" fmla="*/ 0 w 1945"/>
                <a:gd name="T9" fmla="*/ 454 h 550"/>
                <a:gd name="T10" fmla="*/ 529 w 1945"/>
                <a:gd name="T11" fmla="*/ 315 h 550"/>
                <a:gd name="T12" fmla="*/ 881 w 1945"/>
                <a:gd name="T13" fmla="*/ 315 h 550"/>
                <a:gd name="T14" fmla="*/ 881 w 1945"/>
                <a:gd name="T15" fmla="*/ 447 h 550"/>
                <a:gd name="T16" fmla="*/ 529 w 1945"/>
                <a:gd name="T17" fmla="*/ 447 h 550"/>
                <a:gd name="T18" fmla="*/ 529 w 1945"/>
                <a:gd name="T19" fmla="*/ 315 h 550"/>
                <a:gd name="T20" fmla="*/ 1064 w 1945"/>
                <a:gd name="T21" fmla="*/ 205 h 550"/>
                <a:gd name="T22" fmla="*/ 1417 w 1945"/>
                <a:gd name="T23" fmla="*/ 205 h 550"/>
                <a:gd name="T24" fmla="*/ 1417 w 1945"/>
                <a:gd name="T25" fmla="*/ 359 h 550"/>
                <a:gd name="T26" fmla="*/ 1064 w 1945"/>
                <a:gd name="T27" fmla="*/ 359 h 550"/>
                <a:gd name="T28" fmla="*/ 1064 w 1945"/>
                <a:gd name="T29" fmla="*/ 205 h 550"/>
                <a:gd name="T30" fmla="*/ 1593 w 1945"/>
                <a:gd name="T31" fmla="*/ 0 h 550"/>
                <a:gd name="T32" fmla="*/ 1945 w 1945"/>
                <a:gd name="T33" fmla="*/ 0 h 550"/>
                <a:gd name="T34" fmla="*/ 1945 w 1945"/>
                <a:gd name="T35" fmla="*/ 190 h 550"/>
                <a:gd name="T36" fmla="*/ 1593 w 1945"/>
                <a:gd name="T37" fmla="*/ 190 h 550"/>
                <a:gd name="T38" fmla="*/ 1593 w 1945"/>
                <a:gd name="T39" fmla="*/ 0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945" h="550">
                  <a:moveTo>
                    <a:pt x="0" y="454"/>
                  </a:moveTo>
                  <a:lnTo>
                    <a:pt x="353" y="454"/>
                  </a:lnTo>
                  <a:lnTo>
                    <a:pt x="353" y="550"/>
                  </a:lnTo>
                  <a:lnTo>
                    <a:pt x="0" y="550"/>
                  </a:lnTo>
                  <a:lnTo>
                    <a:pt x="0" y="454"/>
                  </a:lnTo>
                  <a:close/>
                  <a:moveTo>
                    <a:pt x="529" y="315"/>
                  </a:moveTo>
                  <a:lnTo>
                    <a:pt x="881" y="315"/>
                  </a:lnTo>
                  <a:lnTo>
                    <a:pt x="881" y="447"/>
                  </a:lnTo>
                  <a:lnTo>
                    <a:pt x="529" y="447"/>
                  </a:lnTo>
                  <a:lnTo>
                    <a:pt x="529" y="315"/>
                  </a:lnTo>
                  <a:close/>
                  <a:moveTo>
                    <a:pt x="1064" y="205"/>
                  </a:moveTo>
                  <a:lnTo>
                    <a:pt x="1417" y="205"/>
                  </a:lnTo>
                  <a:lnTo>
                    <a:pt x="1417" y="359"/>
                  </a:lnTo>
                  <a:lnTo>
                    <a:pt x="1064" y="359"/>
                  </a:lnTo>
                  <a:lnTo>
                    <a:pt x="1064" y="205"/>
                  </a:lnTo>
                  <a:close/>
                  <a:moveTo>
                    <a:pt x="1593" y="0"/>
                  </a:moveTo>
                  <a:lnTo>
                    <a:pt x="1945" y="0"/>
                  </a:lnTo>
                  <a:lnTo>
                    <a:pt x="1945" y="190"/>
                  </a:lnTo>
                  <a:lnTo>
                    <a:pt x="1593" y="190"/>
                  </a:lnTo>
                  <a:lnTo>
                    <a:pt x="1593" y="0"/>
                  </a:lnTo>
                  <a:close/>
                </a:path>
              </a:pathLst>
            </a:custGeom>
            <a:solidFill>
              <a:srgbClr val="A6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22" name="Rectangle 17">
              <a:extLst>
                <a:ext uri="{FF2B5EF4-FFF2-40B4-BE49-F238E27FC236}">
                  <a16:creationId xmlns:a16="http://schemas.microsoft.com/office/drawing/2014/main" id="{F0C4715E-8847-41F5-AAD2-936B6D3BCE23}"/>
                </a:ext>
              </a:extLst>
            </p:cNvPr>
            <p:cNvSpPr>
              <a:spLocks noChangeArrowheads="1"/>
            </p:cNvSpPr>
            <p:nvPr/>
          </p:nvSpPr>
          <p:spPr bwMode="auto">
            <a:xfrm>
              <a:off x="915" y="1807"/>
              <a:ext cx="213" cy="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1" i="0" u="none" strike="noStrike" cap="none" normalizeH="0" baseline="0" dirty="0">
                  <a:ln>
                    <a:noFill/>
                  </a:ln>
                  <a:solidFill>
                    <a:srgbClr val="FF0000"/>
                  </a:solidFill>
                  <a:effectLst/>
                  <a:latin typeface="Calibri" panose="020F0502020204030204" pitchFamily="34" charset="0"/>
                </a:rPr>
                <a:t>51 %</a:t>
              </a:r>
              <a:endParaRPr kumimoji="0" lang="nb-NO" altLang="nb-NO" sz="1600" b="1" i="0" u="none" strike="noStrike" cap="none" normalizeH="0" baseline="0" dirty="0">
                <a:ln>
                  <a:noFill/>
                </a:ln>
                <a:solidFill>
                  <a:schemeClr val="tx1"/>
                </a:solidFill>
                <a:effectLst/>
                <a:latin typeface="Arial" panose="020B0604020202020204" pitchFamily="34" charset="0"/>
              </a:endParaRPr>
            </a:p>
          </p:txBody>
        </p:sp>
        <p:sp>
          <p:nvSpPr>
            <p:cNvPr id="23" name="Rectangle 18">
              <a:extLst>
                <a:ext uri="{FF2B5EF4-FFF2-40B4-BE49-F238E27FC236}">
                  <a16:creationId xmlns:a16="http://schemas.microsoft.com/office/drawing/2014/main" id="{A6072065-5A46-491F-AB7D-F38582570ADC}"/>
                </a:ext>
              </a:extLst>
            </p:cNvPr>
            <p:cNvSpPr>
              <a:spLocks noChangeArrowheads="1"/>
            </p:cNvSpPr>
            <p:nvPr/>
          </p:nvSpPr>
          <p:spPr bwMode="auto">
            <a:xfrm>
              <a:off x="1446" y="1807"/>
              <a:ext cx="213" cy="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1" i="0" u="none" strike="noStrike" cap="none" normalizeH="0" baseline="0" dirty="0">
                  <a:ln>
                    <a:noFill/>
                  </a:ln>
                  <a:solidFill>
                    <a:srgbClr val="FF0000"/>
                  </a:solidFill>
                  <a:effectLst/>
                  <a:latin typeface="Calibri" panose="020F0502020204030204" pitchFamily="34" charset="0"/>
                </a:rPr>
                <a:t>51 %</a:t>
              </a:r>
              <a:endParaRPr kumimoji="0" lang="nb-NO" altLang="nb-NO" sz="1600" b="1" i="0" u="none" strike="noStrike" cap="none" normalizeH="0" baseline="0" dirty="0">
                <a:ln>
                  <a:noFill/>
                </a:ln>
                <a:solidFill>
                  <a:schemeClr val="tx1"/>
                </a:solidFill>
                <a:effectLst/>
                <a:latin typeface="Arial" panose="020B0604020202020204" pitchFamily="34" charset="0"/>
              </a:endParaRPr>
            </a:p>
          </p:txBody>
        </p:sp>
        <p:sp>
          <p:nvSpPr>
            <p:cNvPr id="24" name="Rectangle 19">
              <a:extLst>
                <a:ext uri="{FF2B5EF4-FFF2-40B4-BE49-F238E27FC236}">
                  <a16:creationId xmlns:a16="http://schemas.microsoft.com/office/drawing/2014/main" id="{93E8E2D6-CB32-465E-94CC-D1E90A177DF1}"/>
                </a:ext>
              </a:extLst>
            </p:cNvPr>
            <p:cNvSpPr>
              <a:spLocks noChangeArrowheads="1"/>
            </p:cNvSpPr>
            <p:nvPr/>
          </p:nvSpPr>
          <p:spPr bwMode="auto">
            <a:xfrm>
              <a:off x="1977" y="1805"/>
              <a:ext cx="213" cy="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1" i="0" u="none" strike="noStrike" cap="none" normalizeH="0" baseline="0" dirty="0">
                  <a:ln>
                    <a:noFill/>
                  </a:ln>
                  <a:solidFill>
                    <a:srgbClr val="FF0000"/>
                  </a:solidFill>
                  <a:effectLst/>
                  <a:latin typeface="Calibri" panose="020F0502020204030204" pitchFamily="34" charset="0"/>
                </a:rPr>
                <a:t>51 %</a:t>
              </a:r>
              <a:endParaRPr kumimoji="0" lang="nb-NO" altLang="nb-NO" sz="1600" b="1" i="0" u="none" strike="noStrike" cap="none" normalizeH="0" baseline="0" dirty="0">
                <a:ln>
                  <a:noFill/>
                </a:ln>
                <a:solidFill>
                  <a:schemeClr val="tx1"/>
                </a:solidFill>
                <a:effectLst/>
                <a:latin typeface="Arial" panose="020B0604020202020204" pitchFamily="34" charset="0"/>
              </a:endParaRPr>
            </a:p>
          </p:txBody>
        </p:sp>
        <p:sp>
          <p:nvSpPr>
            <p:cNvPr id="25" name="Rectangle 20">
              <a:extLst>
                <a:ext uri="{FF2B5EF4-FFF2-40B4-BE49-F238E27FC236}">
                  <a16:creationId xmlns:a16="http://schemas.microsoft.com/office/drawing/2014/main" id="{0BB03A15-EE6C-43AF-AC06-3ABF703F44C9}"/>
                </a:ext>
              </a:extLst>
            </p:cNvPr>
            <p:cNvSpPr>
              <a:spLocks noChangeArrowheads="1"/>
            </p:cNvSpPr>
            <p:nvPr/>
          </p:nvSpPr>
          <p:spPr bwMode="auto">
            <a:xfrm>
              <a:off x="2507" y="1660"/>
              <a:ext cx="213" cy="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1" i="0" u="none" strike="noStrike" cap="none" normalizeH="0" baseline="0" dirty="0">
                  <a:ln>
                    <a:noFill/>
                  </a:ln>
                  <a:solidFill>
                    <a:srgbClr val="FF0000"/>
                  </a:solidFill>
                  <a:effectLst/>
                  <a:latin typeface="Calibri" panose="020F0502020204030204" pitchFamily="34" charset="0"/>
                </a:rPr>
                <a:t>60 %</a:t>
              </a:r>
              <a:endParaRPr kumimoji="0" lang="nb-NO" altLang="nb-NO" sz="1600" b="1" i="0" u="none" strike="noStrike" cap="none" normalizeH="0" baseline="0" dirty="0">
                <a:ln>
                  <a:noFill/>
                </a:ln>
                <a:solidFill>
                  <a:schemeClr val="tx1"/>
                </a:solidFill>
                <a:effectLst/>
                <a:latin typeface="Arial" panose="020B0604020202020204" pitchFamily="34" charset="0"/>
              </a:endParaRPr>
            </a:p>
          </p:txBody>
        </p:sp>
        <p:sp>
          <p:nvSpPr>
            <p:cNvPr id="26" name="Rectangle 21">
              <a:extLst>
                <a:ext uri="{FF2B5EF4-FFF2-40B4-BE49-F238E27FC236}">
                  <a16:creationId xmlns:a16="http://schemas.microsoft.com/office/drawing/2014/main" id="{C9DFFBCD-7A8D-4A04-AD1C-C63BFEAA5161}"/>
                </a:ext>
              </a:extLst>
            </p:cNvPr>
            <p:cNvSpPr>
              <a:spLocks noChangeArrowheads="1"/>
            </p:cNvSpPr>
            <p:nvPr/>
          </p:nvSpPr>
          <p:spPr bwMode="auto">
            <a:xfrm>
              <a:off x="3569" y="1838"/>
              <a:ext cx="213" cy="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1" i="0" u="none" strike="noStrike" cap="none" normalizeH="0" baseline="0" dirty="0">
                  <a:ln>
                    <a:noFill/>
                  </a:ln>
                  <a:solidFill>
                    <a:srgbClr val="FF0000"/>
                  </a:solidFill>
                  <a:effectLst/>
                  <a:latin typeface="Calibri" panose="020F0502020204030204" pitchFamily="34" charset="0"/>
                </a:rPr>
                <a:t>49 %</a:t>
              </a:r>
              <a:endParaRPr kumimoji="0" lang="nb-NO" altLang="nb-NO" sz="1600" b="1" i="0" u="none" strike="noStrike" cap="none" normalizeH="0" baseline="0" dirty="0">
                <a:ln>
                  <a:noFill/>
                </a:ln>
                <a:solidFill>
                  <a:schemeClr val="tx1"/>
                </a:solidFill>
                <a:effectLst/>
                <a:latin typeface="Arial" panose="020B0604020202020204" pitchFamily="34" charset="0"/>
              </a:endParaRPr>
            </a:p>
          </p:txBody>
        </p:sp>
        <p:sp>
          <p:nvSpPr>
            <p:cNvPr id="27" name="Rectangle 22">
              <a:extLst>
                <a:ext uri="{FF2B5EF4-FFF2-40B4-BE49-F238E27FC236}">
                  <a16:creationId xmlns:a16="http://schemas.microsoft.com/office/drawing/2014/main" id="{A02A5FDB-C268-4EC2-9A64-1332B084B74D}"/>
                </a:ext>
              </a:extLst>
            </p:cNvPr>
            <p:cNvSpPr>
              <a:spLocks noChangeArrowheads="1"/>
            </p:cNvSpPr>
            <p:nvPr/>
          </p:nvSpPr>
          <p:spPr bwMode="auto">
            <a:xfrm>
              <a:off x="4100" y="1702"/>
              <a:ext cx="213" cy="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1" i="0" u="none" strike="noStrike" cap="none" normalizeH="0" baseline="0" dirty="0">
                  <a:ln>
                    <a:noFill/>
                  </a:ln>
                  <a:solidFill>
                    <a:srgbClr val="FF0000"/>
                  </a:solidFill>
                  <a:effectLst/>
                  <a:latin typeface="Calibri" panose="020F0502020204030204" pitchFamily="34" charset="0"/>
                </a:rPr>
                <a:t>58 %</a:t>
              </a:r>
              <a:endParaRPr kumimoji="0" lang="nb-NO" altLang="nb-NO" sz="1600" b="1" i="0" u="none" strike="noStrike" cap="none" normalizeH="0" baseline="0" dirty="0">
                <a:ln>
                  <a:noFill/>
                </a:ln>
                <a:solidFill>
                  <a:schemeClr val="tx1"/>
                </a:solidFill>
                <a:effectLst/>
                <a:latin typeface="Arial" panose="020B0604020202020204" pitchFamily="34" charset="0"/>
              </a:endParaRPr>
            </a:p>
          </p:txBody>
        </p:sp>
        <p:sp>
          <p:nvSpPr>
            <p:cNvPr id="28" name="Rectangle 23">
              <a:extLst>
                <a:ext uri="{FF2B5EF4-FFF2-40B4-BE49-F238E27FC236}">
                  <a16:creationId xmlns:a16="http://schemas.microsoft.com/office/drawing/2014/main" id="{C1CD7CDF-C12E-44BD-AD6F-89ADDECCA3C1}"/>
                </a:ext>
              </a:extLst>
            </p:cNvPr>
            <p:cNvSpPr>
              <a:spLocks noChangeArrowheads="1"/>
            </p:cNvSpPr>
            <p:nvPr/>
          </p:nvSpPr>
          <p:spPr bwMode="auto">
            <a:xfrm>
              <a:off x="4631" y="1593"/>
              <a:ext cx="214" cy="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1" i="0" u="none" strike="noStrike" cap="none" normalizeH="0" baseline="0" dirty="0">
                  <a:ln>
                    <a:noFill/>
                  </a:ln>
                  <a:solidFill>
                    <a:srgbClr val="FF0000"/>
                  </a:solidFill>
                  <a:effectLst/>
                  <a:latin typeface="Calibri" panose="020F0502020204030204" pitchFamily="34" charset="0"/>
                </a:rPr>
                <a:t>65 %</a:t>
              </a:r>
              <a:endParaRPr kumimoji="0" lang="nb-NO" altLang="nb-NO" sz="1600" b="1" i="0" u="none" strike="noStrike" cap="none" normalizeH="0" baseline="0" dirty="0">
                <a:ln>
                  <a:noFill/>
                </a:ln>
                <a:solidFill>
                  <a:schemeClr val="tx1"/>
                </a:solidFill>
                <a:effectLst/>
                <a:latin typeface="Arial" panose="020B0604020202020204" pitchFamily="34" charset="0"/>
              </a:endParaRPr>
            </a:p>
          </p:txBody>
        </p:sp>
        <p:sp>
          <p:nvSpPr>
            <p:cNvPr id="29" name="Rectangle 24">
              <a:extLst>
                <a:ext uri="{FF2B5EF4-FFF2-40B4-BE49-F238E27FC236}">
                  <a16:creationId xmlns:a16="http://schemas.microsoft.com/office/drawing/2014/main" id="{CE91D4EF-6B0F-4A2B-A447-BF277E0D711D}"/>
                </a:ext>
              </a:extLst>
            </p:cNvPr>
            <p:cNvSpPr>
              <a:spLocks noChangeArrowheads="1"/>
            </p:cNvSpPr>
            <p:nvPr/>
          </p:nvSpPr>
          <p:spPr bwMode="auto">
            <a:xfrm>
              <a:off x="5162" y="1384"/>
              <a:ext cx="214" cy="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1" i="0" u="none" strike="noStrike" cap="none" normalizeH="0" baseline="0" dirty="0">
                  <a:ln>
                    <a:noFill/>
                  </a:ln>
                  <a:solidFill>
                    <a:srgbClr val="FF0000"/>
                  </a:solidFill>
                  <a:effectLst/>
                  <a:latin typeface="Calibri" panose="020F0502020204030204" pitchFamily="34" charset="0"/>
                </a:rPr>
                <a:t>78 %</a:t>
              </a:r>
              <a:endParaRPr kumimoji="0" lang="nb-NO" altLang="nb-NO" sz="1600" b="1" i="0" u="none" strike="noStrike" cap="none" normalizeH="0" baseline="0" dirty="0">
                <a:ln>
                  <a:noFill/>
                </a:ln>
                <a:solidFill>
                  <a:schemeClr val="tx1"/>
                </a:solidFill>
                <a:effectLst/>
                <a:latin typeface="Arial" panose="020B0604020202020204" pitchFamily="34" charset="0"/>
              </a:endParaRPr>
            </a:p>
          </p:txBody>
        </p:sp>
        <p:sp>
          <p:nvSpPr>
            <p:cNvPr id="3083" name="Rectangle 35">
              <a:extLst>
                <a:ext uri="{FF2B5EF4-FFF2-40B4-BE49-F238E27FC236}">
                  <a16:creationId xmlns:a16="http://schemas.microsoft.com/office/drawing/2014/main" id="{288BDF2C-8AD3-44E4-803A-D7D7814B0BE9}"/>
                </a:ext>
              </a:extLst>
            </p:cNvPr>
            <p:cNvSpPr>
              <a:spLocks noChangeArrowheads="1"/>
            </p:cNvSpPr>
            <p:nvPr/>
          </p:nvSpPr>
          <p:spPr bwMode="auto">
            <a:xfrm>
              <a:off x="910" y="2893"/>
              <a:ext cx="228" cy="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1" i="0" u="none" strike="noStrike" cap="none" normalizeH="0" baseline="0" dirty="0">
                  <a:ln>
                    <a:noFill/>
                  </a:ln>
                  <a:solidFill>
                    <a:srgbClr val="000000"/>
                  </a:solidFill>
                  <a:effectLst/>
                  <a:latin typeface="Calibri" panose="020F0502020204030204" pitchFamily="34" charset="0"/>
                </a:rPr>
                <a:t>62 år</a:t>
              </a:r>
              <a:endParaRPr kumimoji="0" lang="nb-NO" altLang="nb-NO" sz="1600" b="1" i="0" u="none" strike="noStrike" cap="none" normalizeH="0" baseline="0" dirty="0">
                <a:ln>
                  <a:noFill/>
                </a:ln>
                <a:solidFill>
                  <a:schemeClr val="tx1"/>
                </a:solidFill>
                <a:effectLst/>
                <a:latin typeface="Arial" panose="020B0604020202020204" pitchFamily="34" charset="0"/>
              </a:endParaRPr>
            </a:p>
          </p:txBody>
        </p:sp>
        <p:sp>
          <p:nvSpPr>
            <p:cNvPr id="3084" name="Rectangle 36">
              <a:extLst>
                <a:ext uri="{FF2B5EF4-FFF2-40B4-BE49-F238E27FC236}">
                  <a16:creationId xmlns:a16="http://schemas.microsoft.com/office/drawing/2014/main" id="{401348A4-14A6-434D-A991-FAEC76A3BDA7}"/>
                </a:ext>
              </a:extLst>
            </p:cNvPr>
            <p:cNvSpPr>
              <a:spLocks noChangeArrowheads="1"/>
            </p:cNvSpPr>
            <p:nvPr/>
          </p:nvSpPr>
          <p:spPr bwMode="auto">
            <a:xfrm>
              <a:off x="1441" y="2893"/>
              <a:ext cx="228" cy="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1" i="0" u="none" strike="noStrike" cap="none" normalizeH="0" baseline="0" dirty="0">
                  <a:ln>
                    <a:noFill/>
                  </a:ln>
                  <a:solidFill>
                    <a:srgbClr val="000000"/>
                  </a:solidFill>
                  <a:effectLst/>
                  <a:latin typeface="Calibri" panose="020F0502020204030204" pitchFamily="34" charset="0"/>
                </a:rPr>
                <a:t>65 år</a:t>
              </a:r>
              <a:endParaRPr kumimoji="0" lang="nb-NO" altLang="nb-NO" sz="1600" b="1" i="0" u="none" strike="noStrike" cap="none" normalizeH="0" baseline="0" dirty="0">
                <a:ln>
                  <a:noFill/>
                </a:ln>
                <a:solidFill>
                  <a:schemeClr val="tx1"/>
                </a:solidFill>
                <a:effectLst/>
                <a:latin typeface="Arial" panose="020B0604020202020204" pitchFamily="34" charset="0"/>
              </a:endParaRPr>
            </a:p>
          </p:txBody>
        </p:sp>
        <p:sp>
          <p:nvSpPr>
            <p:cNvPr id="3085" name="Rectangle 37">
              <a:extLst>
                <a:ext uri="{FF2B5EF4-FFF2-40B4-BE49-F238E27FC236}">
                  <a16:creationId xmlns:a16="http://schemas.microsoft.com/office/drawing/2014/main" id="{52591543-25BF-410C-BB91-2F701E9E9BF6}"/>
                </a:ext>
              </a:extLst>
            </p:cNvPr>
            <p:cNvSpPr>
              <a:spLocks noChangeArrowheads="1"/>
            </p:cNvSpPr>
            <p:nvPr/>
          </p:nvSpPr>
          <p:spPr bwMode="auto">
            <a:xfrm>
              <a:off x="1972" y="2893"/>
              <a:ext cx="228" cy="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1" i="0" u="none" strike="noStrike" cap="none" normalizeH="0" baseline="0" dirty="0">
                  <a:ln>
                    <a:noFill/>
                  </a:ln>
                  <a:solidFill>
                    <a:srgbClr val="000000"/>
                  </a:solidFill>
                  <a:effectLst/>
                  <a:latin typeface="Calibri" panose="020F0502020204030204" pitchFamily="34" charset="0"/>
                </a:rPr>
                <a:t>67 år</a:t>
              </a:r>
              <a:endParaRPr kumimoji="0" lang="nb-NO" altLang="nb-NO" sz="1600" b="1" i="0" u="none" strike="noStrike" cap="none" normalizeH="0" baseline="0" dirty="0">
                <a:ln>
                  <a:noFill/>
                </a:ln>
                <a:solidFill>
                  <a:schemeClr val="tx1"/>
                </a:solidFill>
                <a:effectLst/>
                <a:latin typeface="Arial" panose="020B0604020202020204" pitchFamily="34" charset="0"/>
              </a:endParaRPr>
            </a:p>
          </p:txBody>
        </p:sp>
        <p:sp>
          <p:nvSpPr>
            <p:cNvPr id="3086" name="Rectangle 38">
              <a:extLst>
                <a:ext uri="{FF2B5EF4-FFF2-40B4-BE49-F238E27FC236}">
                  <a16:creationId xmlns:a16="http://schemas.microsoft.com/office/drawing/2014/main" id="{7A1E9B65-076A-486B-96F2-5A09BBE0D656}"/>
                </a:ext>
              </a:extLst>
            </p:cNvPr>
            <p:cNvSpPr>
              <a:spLocks noChangeArrowheads="1"/>
            </p:cNvSpPr>
            <p:nvPr/>
          </p:nvSpPr>
          <p:spPr bwMode="auto">
            <a:xfrm>
              <a:off x="2503" y="2893"/>
              <a:ext cx="228" cy="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1" i="0" u="none" strike="noStrike" cap="none" normalizeH="0" baseline="0" dirty="0">
                  <a:ln>
                    <a:noFill/>
                  </a:ln>
                  <a:solidFill>
                    <a:srgbClr val="000000"/>
                  </a:solidFill>
                  <a:effectLst/>
                  <a:latin typeface="Calibri" panose="020F0502020204030204" pitchFamily="34" charset="0"/>
                </a:rPr>
                <a:t>70 år</a:t>
              </a:r>
              <a:endParaRPr kumimoji="0" lang="nb-NO" altLang="nb-NO" sz="1600" b="1" i="0" u="none" strike="noStrike" cap="none" normalizeH="0" baseline="0" dirty="0">
                <a:ln>
                  <a:noFill/>
                </a:ln>
                <a:solidFill>
                  <a:schemeClr val="tx1"/>
                </a:solidFill>
                <a:effectLst/>
                <a:latin typeface="Arial" panose="020B0604020202020204" pitchFamily="34" charset="0"/>
              </a:endParaRPr>
            </a:p>
          </p:txBody>
        </p:sp>
        <p:sp>
          <p:nvSpPr>
            <p:cNvPr id="3087" name="Rectangle 39">
              <a:extLst>
                <a:ext uri="{FF2B5EF4-FFF2-40B4-BE49-F238E27FC236}">
                  <a16:creationId xmlns:a16="http://schemas.microsoft.com/office/drawing/2014/main" id="{035B5044-90CA-4075-B023-EB7C11624166}"/>
                </a:ext>
              </a:extLst>
            </p:cNvPr>
            <p:cNvSpPr>
              <a:spLocks noChangeArrowheads="1"/>
            </p:cNvSpPr>
            <p:nvPr/>
          </p:nvSpPr>
          <p:spPr bwMode="auto">
            <a:xfrm>
              <a:off x="3564" y="2893"/>
              <a:ext cx="228" cy="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1" i="0" u="none" strike="noStrike" cap="none" normalizeH="0" baseline="0" dirty="0">
                  <a:ln>
                    <a:noFill/>
                  </a:ln>
                  <a:solidFill>
                    <a:srgbClr val="000000"/>
                  </a:solidFill>
                  <a:effectLst/>
                  <a:latin typeface="Calibri" panose="020F0502020204030204" pitchFamily="34" charset="0"/>
                </a:rPr>
                <a:t>62 år</a:t>
              </a:r>
              <a:endParaRPr kumimoji="0" lang="nb-NO" altLang="nb-NO" sz="1600" b="1" i="0" u="none" strike="noStrike" cap="none" normalizeH="0" baseline="0" dirty="0">
                <a:ln>
                  <a:noFill/>
                </a:ln>
                <a:solidFill>
                  <a:schemeClr val="tx1"/>
                </a:solidFill>
                <a:effectLst/>
                <a:latin typeface="Arial" panose="020B0604020202020204" pitchFamily="34" charset="0"/>
              </a:endParaRPr>
            </a:p>
          </p:txBody>
        </p:sp>
        <p:sp>
          <p:nvSpPr>
            <p:cNvPr id="3088" name="Rectangle 40">
              <a:extLst>
                <a:ext uri="{FF2B5EF4-FFF2-40B4-BE49-F238E27FC236}">
                  <a16:creationId xmlns:a16="http://schemas.microsoft.com/office/drawing/2014/main" id="{66A2673C-4247-4C34-880D-51DBEAE489C5}"/>
                </a:ext>
              </a:extLst>
            </p:cNvPr>
            <p:cNvSpPr>
              <a:spLocks noChangeArrowheads="1"/>
            </p:cNvSpPr>
            <p:nvPr/>
          </p:nvSpPr>
          <p:spPr bwMode="auto">
            <a:xfrm>
              <a:off x="4095" y="2893"/>
              <a:ext cx="228" cy="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1" i="0" u="none" strike="noStrike" cap="none" normalizeH="0" baseline="0" dirty="0">
                  <a:ln>
                    <a:noFill/>
                  </a:ln>
                  <a:solidFill>
                    <a:srgbClr val="000000"/>
                  </a:solidFill>
                  <a:effectLst/>
                  <a:latin typeface="Calibri" panose="020F0502020204030204" pitchFamily="34" charset="0"/>
                </a:rPr>
                <a:t>65 år</a:t>
              </a:r>
              <a:endParaRPr kumimoji="0" lang="nb-NO" altLang="nb-NO" sz="1600" b="1" i="0" u="none" strike="noStrike" cap="none" normalizeH="0" baseline="0" dirty="0">
                <a:ln>
                  <a:noFill/>
                </a:ln>
                <a:solidFill>
                  <a:schemeClr val="tx1"/>
                </a:solidFill>
                <a:effectLst/>
                <a:latin typeface="Arial" panose="020B0604020202020204" pitchFamily="34" charset="0"/>
              </a:endParaRPr>
            </a:p>
          </p:txBody>
        </p:sp>
        <p:sp>
          <p:nvSpPr>
            <p:cNvPr id="3089" name="Rectangle 41">
              <a:extLst>
                <a:ext uri="{FF2B5EF4-FFF2-40B4-BE49-F238E27FC236}">
                  <a16:creationId xmlns:a16="http://schemas.microsoft.com/office/drawing/2014/main" id="{DBC50999-0764-4D46-9BF4-AC12034E31CB}"/>
                </a:ext>
              </a:extLst>
            </p:cNvPr>
            <p:cNvSpPr>
              <a:spLocks noChangeArrowheads="1"/>
            </p:cNvSpPr>
            <p:nvPr/>
          </p:nvSpPr>
          <p:spPr bwMode="auto">
            <a:xfrm>
              <a:off x="4626" y="2893"/>
              <a:ext cx="228" cy="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1" i="0" u="none" strike="noStrike" cap="none" normalizeH="0" baseline="0" dirty="0">
                  <a:ln>
                    <a:noFill/>
                  </a:ln>
                  <a:solidFill>
                    <a:srgbClr val="000000"/>
                  </a:solidFill>
                  <a:effectLst/>
                  <a:latin typeface="Calibri" panose="020F0502020204030204" pitchFamily="34" charset="0"/>
                </a:rPr>
                <a:t>67 år</a:t>
              </a:r>
              <a:endParaRPr kumimoji="0" lang="nb-NO" altLang="nb-NO" sz="1600" b="1" i="0" u="none" strike="noStrike" cap="none" normalizeH="0" baseline="0" dirty="0">
                <a:ln>
                  <a:noFill/>
                </a:ln>
                <a:solidFill>
                  <a:schemeClr val="tx1"/>
                </a:solidFill>
                <a:effectLst/>
                <a:latin typeface="Arial" panose="020B0604020202020204" pitchFamily="34" charset="0"/>
              </a:endParaRPr>
            </a:p>
          </p:txBody>
        </p:sp>
        <p:sp>
          <p:nvSpPr>
            <p:cNvPr id="3090" name="Rectangle 42">
              <a:extLst>
                <a:ext uri="{FF2B5EF4-FFF2-40B4-BE49-F238E27FC236}">
                  <a16:creationId xmlns:a16="http://schemas.microsoft.com/office/drawing/2014/main" id="{737BD1C2-35B6-4B65-8305-18F3F3DF0511}"/>
                </a:ext>
              </a:extLst>
            </p:cNvPr>
            <p:cNvSpPr>
              <a:spLocks noChangeArrowheads="1"/>
            </p:cNvSpPr>
            <p:nvPr/>
          </p:nvSpPr>
          <p:spPr bwMode="auto">
            <a:xfrm>
              <a:off x="5157" y="2893"/>
              <a:ext cx="228" cy="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1" i="0" u="none" strike="noStrike" cap="none" normalizeH="0" baseline="0" dirty="0">
                  <a:ln>
                    <a:noFill/>
                  </a:ln>
                  <a:solidFill>
                    <a:srgbClr val="000000"/>
                  </a:solidFill>
                  <a:effectLst/>
                  <a:latin typeface="Calibri" panose="020F0502020204030204" pitchFamily="34" charset="0"/>
                </a:rPr>
                <a:t>70 år</a:t>
              </a:r>
              <a:endParaRPr kumimoji="0" lang="nb-NO" altLang="nb-NO" sz="1600" b="1" i="0" u="none" strike="noStrike" cap="none" normalizeH="0" baseline="0" dirty="0">
                <a:ln>
                  <a:noFill/>
                </a:ln>
                <a:solidFill>
                  <a:schemeClr val="tx1"/>
                </a:solidFill>
                <a:effectLst/>
                <a:latin typeface="Arial" panose="020B0604020202020204" pitchFamily="34" charset="0"/>
              </a:endParaRPr>
            </a:p>
          </p:txBody>
        </p:sp>
        <p:sp>
          <p:nvSpPr>
            <p:cNvPr id="3091" name="Rectangle 43">
              <a:extLst>
                <a:ext uri="{FF2B5EF4-FFF2-40B4-BE49-F238E27FC236}">
                  <a16:creationId xmlns:a16="http://schemas.microsoft.com/office/drawing/2014/main" id="{C3E1C1B2-EE14-4653-99EC-ECA5E12D8796}"/>
                </a:ext>
              </a:extLst>
            </p:cNvPr>
            <p:cNvSpPr>
              <a:spLocks noChangeArrowheads="1"/>
            </p:cNvSpPr>
            <p:nvPr/>
          </p:nvSpPr>
          <p:spPr bwMode="auto">
            <a:xfrm>
              <a:off x="1068" y="3098"/>
              <a:ext cx="704" cy="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1" i="0" u="none" strike="noStrike" cap="none" normalizeH="0" baseline="0" dirty="0">
                  <a:ln>
                    <a:noFill/>
                  </a:ln>
                  <a:solidFill>
                    <a:srgbClr val="000000"/>
                  </a:solidFill>
                  <a:effectLst/>
                  <a:latin typeface="Calibri" panose="020F0502020204030204" pitchFamily="34" charset="0"/>
                </a:rPr>
                <a:t>Dagens ordning</a:t>
              </a:r>
              <a:endParaRPr kumimoji="0" lang="nb-NO" altLang="nb-NO" sz="1600" b="1" i="0" u="none" strike="noStrike" cap="none" normalizeH="0" baseline="0" dirty="0">
                <a:ln>
                  <a:noFill/>
                </a:ln>
                <a:solidFill>
                  <a:schemeClr val="tx1"/>
                </a:solidFill>
                <a:effectLst/>
                <a:latin typeface="Arial" panose="020B0604020202020204" pitchFamily="34" charset="0"/>
              </a:endParaRPr>
            </a:p>
          </p:txBody>
        </p:sp>
        <p:sp>
          <p:nvSpPr>
            <p:cNvPr id="3092" name="Rectangle 44">
              <a:extLst>
                <a:ext uri="{FF2B5EF4-FFF2-40B4-BE49-F238E27FC236}">
                  <a16:creationId xmlns:a16="http://schemas.microsoft.com/office/drawing/2014/main" id="{79514235-46A8-4AE2-9370-2635C80B29EE}"/>
                </a:ext>
              </a:extLst>
            </p:cNvPr>
            <p:cNvSpPr>
              <a:spLocks noChangeArrowheads="1"/>
            </p:cNvSpPr>
            <p:nvPr/>
          </p:nvSpPr>
          <p:spPr bwMode="auto">
            <a:xfrm>
              <a:off x="4231" y="3098"/>
              <a:ext cx="498" cy="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1" i="0" u="none" strike="noStrike" cap="none" normalizeH="0" baseline="0" dirty="0">
                  <a:ln>
                    <a:noFill/>
                  </a:ln>
                  <a:solidFill>
                    <a:srgbClr val="000000"/>
                  </a:solidFill>
                  <a:effectLst/>
                  <a:latin typeface="Calibri" panose="020F0502020204030204" pitchFamily="34" charset="0"/>
                </a:rPr>
                <a:t>Ny ordning</a:t>
              </a:r>
              <a:endParaRPr kumimoji="0" lang="nb-NO" altLang="nb-NO" sz="1600" b="1" i="0" u="none" strike="noStrike" cap="none" normalizeH="0" baseline="0" dirty="0">
                <a:ln>
                  <a:noFill/>
                </a:ln>
                <a:solidFill>
                  <a:schemeClr val="tx1"/>
                </a:solidFill>
                <a:effectLst/>
                <a:latin typeface="Arial" panose="020B0604020202020204" pitchFamily="34" charset="0"/>
              </a:endParaRPr>
            </a:p>
          </p:txBody>
        </p:sp>
        <p:sp>
          <p:nvSpPr>
            <p:cNvPr id="3094" name="Rectangle 46">
              <a:extLst>
                <a:ext uri="{FF2B5EF4-FFF2-40B4-BE49-F238E27FC236}">
                  <a16:creationId xmlns:a16="http://schemas.microsoft.com/office/drawing/2014/main" id="{89D976C7-1EC2-46A3-A9FA-EFA1B079B079}"/>
                </a:ext>
              </a:extLst>
            </p:cNvPr>
            <p:cNvSpPr>
              <a:spLocks noChangeArrowheads="1"/>
            </p:cNvSpPr>
            <p:nvPr/>
          </p:nvSpPr>
          <p:spPr bwMode="auto">
            <a:xfrm>
              <a:off x="1772" y="3391"/>
              <a:ext cx="66" cy="59"/>
            </a:xfrm>
            <a:prstGeom prst="rect">
              <a:avLst/>
            </a:prstGeom>
            <a:solidFill>
              <a:srgbClr val="005D3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3095" name="Rectangle 47">
              <a:extLst>
                <a:ext uri="{FF2B5EF4-FFF2-40B4-BE49-F238E27FC236}">
                  <a16:creationId xmlns:a16="http://schemas.microsoft.com/office/drawing/2014/main" id="{726B3DF2-C195-48D6-AE7B-18C4AE6BA2BA}"/>
                </a:ext>
              </a:extLst>
            </p:cNvPr>
            <p:cNvSpPr>
              <a:spLocks noChangeArrowheads="1"/>
            </p:cNvSpPr>
            <p:nvPr/>
          </p:nvSpPr>
          <p:spPr bwMode="auto">
            <a:xfrm>
              <a:off x="1864" y="3349"/>
              <a:ext cx="103" cy="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0" i="0" u="none" strike="noStrike" cap="none" normalizeH="0" baseline="0" dirty="0">
                  <a:ln>
                    <a:noFill/>
                  </a:ln>
                  <a:solidFill>
                    <a:srgbClr val="000000"/>
                  </a:solidFill>
                  <a:effectLst/>
                  <a:latin typeface="Calibri" panose="020F0502020204030204" pitchFamily="34" charset="0"/>
                </a:rPr>
                <a:t>FT</a:t>
              </a:r>
              <a:endParaRPr kumimoji="0" lang="nb-NO" altLang="nb-NO" sz="1600" b="0" i="0" u="none" strike="noStrike" cap="none" normalizeH="0" baseline="0" dirty="0">
                <a:ln>
                  <a:noFill/>
                </a:ln>
                <a:solidFill>
                  <a:schemeClr val="tx1"/>
                </a:solidFill>
                <a:effectLst/>
                <a:latin typeface="Arial" panose="020B0604020202020204" pitchFamily="34" charset="0"/>
              </a:endParaRPr>
            </a:p>
          </p:txBody>
        </p:sp>
        <p:sp>
          <p:nvSpPr>
            <p:cNvPr id="3096" name="Rectangle 48">
              <a:extLst>
                <a:ext uri="{FF2B5EF4-FFF2-40B4-BE49-F238E27FC236}">
                  <a16:creationId xmlns:a16="http://schemas.microsoft.com/office/drawing/2014/main" id="{051F708F-75DC-4C4E-8C5A-A03A48B8992D}"/>
                </a:ext>
              </a:extLst>
            </p:cNvPr>
            <p:cNvSpPr>
              <a:spLocks noChangeArrowheads="1"/>
            </p:cNvSpPr>
            <p:nvPr/>
          </p:nvSpPr>
          <p:spPr bwMode="auto">
            <a:xfrm>
              <a:off x="2073" y="3391"/>
              <a:ext cx="59" cy="59"/>
            </a:xfrm>
            <a:prstGeom prst="rect">
              <a:avLst/>
            </a:prstGeom>
            <a:solidFill>
              <a:srgbClr val="E46C0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3097" name="Rectangle 49">
              <a:extLst>
                <a:ext uri="{FF2B5EF4-FFF2-40B4-BE49-F238E27FC236}">
                  <a16:creationId xmlns:a16="http://schemas.microsoft.com/office/drawing/2014/main" id="{41A1A307-B2E6-45BB-A5F8-8F1F9D78D5D3}"/>
                </a:ext>
              </a:extLst>
            </p:cNvPr>
            <p:cNvSpPr>
              <a:spLocks noChangeArrowheads="1"/>
            </p:cNvSpPr>
            <p:nvPr/>
          </p:nvSpPr>
          <p:spPr bwMode="auto">
            <a:xfrm>
              <a:off x="2162" y="3349"/>
              <a:ext cx="169" cy="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0" i="0" u="none" strike="noStrike" cap="none" normalizeH="0" baseline="0" dirty="0">
                  <a:ln>
                    <a:noFill/>
                  </a:ln>
                  <a:solidFill>
                    <a:srgbClr val="000000"/>
                  </a:solidFill>
                  <a:effectLst/>
                  <a:latin typeface="Calibri" panose="020F0502020204030204" pitchFamily="34" charset="0"/>
                </a:rPr>
                <a:t>AFP</a:t>
              </a:r>
              <a:endParaRPr kumimoji="0" lang="nb-NO" altLang="nb-NO" sz="1600" b="0" i="0" u="none" strike="noStrike" cap="none" normalizeH="0" baseline="0" dirty="0">
                <a:ln>
                  <a:noFill/>
                </a:ln>
                <a:solidFill>
                  <a:schemeClr val="tx1"/>
                </a:solidFill>
                <a:effectLst/>
                <a:latin typeface="Arial" panose="020B0604020202020204" pitchFamily="34" charset="0"/>
              </a:endParaRPr>
            </a:p>
          </p:txBody>
        </p:sp>
        <p:sp>
          <p:nvSpPr>
            <p:cNvPr id="3098" name="Rectangle 50">
              <a:extLst>
                <a:ext uri="{FF2B5EF4-FFF2-40B4-BE49-F238E27FC236}">
                  <a16:creationId xmlns:a16="http://schemas.microsoft.com/office/drawing/2014/main" id="{E9A8D094-553C-47E5-B56C-428245746533}"/>
                </a:ext>
              </a:extLst>
            </p:cNvPr>
            <p:cNvSpPr>
              <a:spLocks noChangeArrowheads="1"/>
            </p:cNvSpPr>
            <p:nvPr/>
          </p:nvSpPr>
          <p:spPr bwMode="auto">
            <a:xfrm>
              <a:off x="2440" y="3391"/>
              <a:ext cx="58" cy="59"/>
            </a:xfrm>
            <a:prstGeom prst="rect">
              <a:avLst/>
            </a:prstGeom>
            <a:solidFill>
              <a:srgbClr val="31859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3099" name="Rectangle 51">
              <a:extLst>
                <a:ext uri="{FF2B5EF4-FFF2-40B4-BE49-F238E27FC236}">
                  <a16:creationId xmlns:a16="http://schemas.microsoft.com/office/drawing/2014/main" id="{A4122128-5CEB-438B-9113-341239704F0A}"/>
                </a:ext>
              </a:extLst>
            </p:cNvPr>
            <p:cNvSpPr>
              <a:spLocks noChangeArrowheads="1"/>
            </p:cNvSpPr>
            <p:nvPr/>
          </p:nvSpPr>
          <p:spPr bwMode="auto">
            <a:xfrm>
              <a:off x="2525" y="3349"/>
              <a:ext cx="283" cy="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0" i="0" u="none" strike="noStrike" cap="none" normalizeH="0" baseline="0" dirty="0">
                  <a:ln>
                    <a:noFill/>
                  </a:ln>
                  <a:solidFill>
                    <a:srgbClr val="000000"/>
                  </a:solidFill>
                  <a:effectLst/>
                  <a:latin typeface="Calibri" panose="020F0502020204030204" pitchFamily="34" charset="0"/>
                </a:rPr>
                <a:t>Brutto</a:t>
              </a:r>
              <a:endParaRPr kumimoji="0" lang="nb-NO" altLang="nb-NO" sz="1600" b="0" i="0" u="none" strike="noStrike" cap="none" normalizeH="0" baseline="0" dirty="0">
                <a:ln>
                  <a:noFill/>
                </a:ln>
                <a:solidFill>
                  <a:schemeClr val="tx1"/>
                </a:solidFill>
                <a:effectLst/>
                <a:latin typeface="Arial" panose="020B0604020202020204" pitchFamily="34" charset="0"/>
              </a:endParaRPr>
            </a:p>
          </p:txBody>
        </p:sp>
        <p:sp>
          <p:nvSpPr>
            <p:cNvPr id="3100" name="Rectangle 52">
              <a:extLst>
                <a:ext uri="{FF2B5EF4-FFF2-40B4-BE49-F238E27FC236}">
                  <a16:creationId xmlns:a16="http://schemas.microsoft.com/office/drawing/2014/main" id="{0C92419C-0494-498D-9932-52BAF3474063}"/>
                </a:ext>
              </a:extLst>
            </p:cNvPr>
            <p:cNvSpPr>
              <a:spLocks noChangeArrowheads="1"/>
            </p:cNvSpPr>
            <p:nvPr/>
          </p:nvSpPr>
          <p:spPr bwMode="auto">
            <a:xfrm>
              <a:off x="2917" y="3391"/>
              <a:ext cx="58" cy="59"/>
            </a:xfrm>
            <a:prstGeom prst="rect">
              <a:avLst/>
            </a:prstGeom>
            <a:solidFill>
              <a:srgbClr val="A6A6A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3101" name="Rectangle 53">
              <a:extLst>
                <a:ext uri="{FF2B5EF4-FFF2-40B4-BE49-F238E27FC236}">
                  <a16:creationId xmlns:a16="http://schemas.microsoft.com/office/drawing/2014/main" id="{DFCA9C0A-4307-43F6-9583-CF6495280ECF}"/>
                </a:ext>
              </a:extLst>
            </p:cNvPr>
            <p:cNvSpPr>
              <a:spLocks noChangeArrowheads="1"/>
            </p:cNvSpPr>
            <p:nvPr/>
          </p:nvSpPr>
          <p:spPr bwMode="auto">
            <a:xfrm>
              <a:off x="3002" y="3349"/>
              <a:ext cx="253" cy="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0" i="0" u="none" strike="noStrike" cap="none" normalizeH="0" baseline="0" dirty="0">
                  <a:ln>
                    <a:noFill/>
                  </a:ln>
                  <a:solidFill>
                    <a:srgbClr val="000000"/>
                  </a:solidFill>
                  <a:effectLst/>
                  <a:latin typeface="Calibri" panose="020F0502020204030204" pitchFamily="34" charset="0"/>
                </a:rPr>
                <a:t>Netto</a:t>
              </a:r>
              <a:endParaRPr kumimoji="0" lang="nb-NO" altLang="nb-NO" sz="1600" b="0" i="0" u="none" strike="noStrike" cap="none" normalizeH="0" baseline="0" dirty="0">
                <a:ln>
                  <a:noFill/>
                </a:ln>
                <a:solidFill>
                  <a:schemeClr val="tx1"/>
                </a:solidFill>
                <a:effectLst/>
                <a:latin typeface="Arial" panose="020B0604020202020204" pitchFamily="34" charset="0"/>
              </a:endParaRPr>
            </a:p>
          </p:txBody>
        </p:sp>
        <p:sp>
          <p:nvSpPr>
            <p:cNvPr id="3102" name="Rectangle 54">
              <a:extLst>
                <a:ext uri="{FF2B5EF4-FFF2-40B4-BE49-F238E27FC236}">
                  <a16:creationId xmlns:a16="http://schemas.microsoft.com/office/drawing/2014/main" id="{FCC65F07-E135-4CB4-A4A8-863A26C1747A}"/>
                </a:ext>
              </a:extLst>
            </p:cNvPr>
            <p:cNvSpPr>
              <a:spLocks noChangeArrowheads="1"/>
            </p:cNvSpPr>
            <p:nvPr/>
          </p:nvSpPr>
          <p:spPr bwMode="auto">
            <a:xfrm>
              <a:off x="3364" y="3391"/>
              <a:ext cx="59" cy="59"/>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3103" name="Rectangle 55">
              <a:extLst>
                <a:ext uri="{FF2B5EF4-FFF2-40B4-BE49-F238E27FC236}">
                  <a16:creationId xmlns:a16="http://schemas.microsoft.com/office/drawing/2014/main" id="{FF8719BD-1BCC-4BBE-BF54-E35E21F78A0B}"/>
                </a:ext>
              </a:extLst>
            </p:cNvPr>
            <p:cNvSpPr>
              <a:spLocks noChangeArrowheads="1"/>
            </p:cNvSpPr>
            <p:nvPr/>
          </p:nvSpPr>
          <p:spPr bwMode="auto">
            <a:xfrm>
              <a:off x="3450" y="3349"/>
              <a:ext cx="498" cy="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0" i="0" u="none" strike="noStrike" cap="none" normalizeH="0" baseline="0" dirty="0">
                  <a:ln>
                    <a:noFill/>
                  </a:ln>
                  <a:solidFill>
                    <a:srgbClr val="000000"/>
                  </a:solidFill>
                  <a:effectLst/>
                  <a:latin typeface="Calibri" panose="020F0502020204030204" pitchFamily="34" charset="0"/>
                </a:rPr>
                <a:t>Ind. garanti</a:t>
              </a:r>
              <a:endParaRPr kumimoji="0" lang="nb-NO" altLang="nb-NO" sz="1600" b="0" i="0" u="none" strike="noStrike" cap="none" normalizeH="0" baseline="0" dirty="0">
                <a:ln>
                  <a:noFill/>
                </a:ln>
                <a:solidFill>
                  <a:schemeClr val="tx1"/>
                </a:solidFill>
                <a:effectLst/>
                <a:latin typeface="Arial" panose="020B0604020202020204" pitchFamily="34" charset="0"/>
              </a:endParaRPr>
            </a:p>
          </p:txBody>
        </p:sp>
      </p:grpSp>
      <p:sp>
        <p:nvSpPr>
          <p:cNvPr id="40" name="Rectangle 5">
            <a:extLst>
              <a:ext uri="{FF2B5EF4-FFF2-40B4-BE49-F238E27FC236}">
                <a16:creationId xmlns:a16="http://schemas.microsoft.com/office/drawing/2014/main" id="{360832E7-41E3-4665-BB2D-613B26EC0757}"/>
              </a:ext>
            </a:extLst>
          </p:cNvPr>
          <p:cNvSpPr>
            <a:spLocks noChangeArrowheads="1"/>
          </p:cNvSpPr>
          <p:nvPr/>
        </p:nvSpPr>
        <p:spPr bwMode="auto">
          <a:xfrm>
            <a:off x="5427627" y="206838"/>
            <a:ext cx="3604620" cy="1669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defTabSz="685800" eaLnBrk="0" hangingPunct="0"/>
            <a:r>
              <a:rPr lang="nb-NO" altLang="nb-NO" sz="2000" b="1" dirty="0">
                <a:solidFill>
                  <a:schemeClr val="bg1"/>
                </a:solidFill>
                <a:ea typeface="Calibri" panose="020F0502020204030204" pitchFamily="34" charset="0"/>
                <a:cs typeface="Times New Roman" panose="02020603050405020304" pitchFamily="18" charset="0"/>
              </a:rPr>
              <a:t>Årlig pensjon v/67 år </a:t>
            </a:r>
          </a:p>
          <a:p>
            <a:pPr defTabSz="685800" eaLnBrk="0" hangingPunct="0"/>
            <a:r>
              <a:rPr lang="nb-NO" altLang="nb-NO" sz="2000" b="1" dirty="0">
                <a:solidFill>
                  <a:schemeClr val="bg1"/>
                </a:solidFill>
                <a:ea typeface="Calibri" panose="020F0502020204030204" pitchFamily="34" charset="0"/>
                <a:cs typeface="Times New Roman" panose="02020603050405020304" pitchFamily="18" charset="0"/>
              </a:rPr>
              <a:t>dagens ordning: 	183.600</a:t>
            </a:r>
          </a:p>
          <a:p>
            <a:pPr defTabSz="685800" eaLnBrk="0" hangingPunct="0"/>
            <a:r>
              <a:rPr lang="nb-NO" altLang="nb-NO" sz="2000" b="1" dirty="0">
                <a:solidFill>
                  <a:schemeClr val="bg1"/>
                </a:solidFill>
                <a:ea typeface="Calibri" panose="020F0502020204030204" pitchFamily="34" charset="0"/>
                <a:cs typeface="Times New Roman" panose="02020603050405020304" pitchFamily="18" charset="0"/>
              </a:rPr>
              <a:t>ny ordning:		</a:t>
            </a:r>
            <a:r>
              <a:rPr lang="nb-NO" altLang="nb-NO" sz="2000" b="1" u="sng" dirty="0">
                <a:solidFill>
                  <a:schemeClr val="bg1"/>
                </a:solidFill>
                <a:ea typeface="Calibri" panose="020F0502020204030204" pitchFamily="34" charset="0"/>
                <a:cs typeface="Times New Roman" panose="02020603050405020304" pitchFamily="18" charset="0"/>
              </a:rPr>
              <a:t>234.000</a:t>
            </a:r>
          </a:p>
          <a:p>
            <a:pPr defTabSz="685800" eaLnBrk="0" hangingPunct="0"/>
            <a:r>
              <a:rPr lang="nb-NO" altLang="nb-NO" sz="2000" b="1" dirty="0">
                <a:solidFill>
                  <a:schemeClr val="bg1"/>
                </a:solidFill>
                <a:ea typeface="Calibri" panose="020F0502020204030204" pitchFamily="34" charset="0"/>
                <a:cs typeface="Times New Roman" panose="02020603050405020304" pitchFamily="18" charset="0"/>
              </a:rPr>
              <a:t>			+ 50. 400</a:t>
            </a:r>
            <a:endParaRPr lang="nb-NO" altLang="nb-NO" sz="2000" dirty="0">
              <a:solidFill>
                <a:schemeClr val="bg1"/>
              </a:solidFill>
              <a:ea typeface="Calibri" panose="020F0502020204030204" pitchFamily="34" charset="0"/>
              <a:cs typeface="Times New Roman" panose="02020603050405020304" pitchFamily="18" charset="0"/>
            </a:endParaRPr>
          </a:p>
          <a:p>
            <a:pPr defTabSz="685800" eaLnBrk="0" hangingPunct="0"/>
            <a:endParaRPr lang="nb-NO" altLang="nb-NO" sz="2400" i="1" dirty="0">
              <a:ea typeface="Calibri" panose="020F0502020204030204" pitchFamily="34" charset="0"/>
              <a:cs typeface="Times New Roman" panose="02020603050405020304" pitchFamily="18" charset="0"/>
            </a:endParaRPr>
          </a:p>
        </p:txBody>
      </p:sp>
      <p:sp>
        <p:nvSpPr>
          <p:cNvPr id="41" name="Rektangel 40">
            <a:extLst>
              <a:ext uri="{FF2B5EF4-FFF2-40B4-BE49-F238E27FC236}">
                <a16:creationId xmlns:a16="http://schemas.microsoft.com/office/drawing/2014/main" id="{3A5DC235-6A29-4546-8FA2-AC261783A7AE}"/>
              </a:ext>
            </a:extLst>
          </p:cNvPr>
          <p:cNvSpPr/>
          <p:nvPr/>
        </p:nvSpPr>
        <p:spPr>
          <a:xfrm>
            <a:off x="946965" y="6279293"/>
            <a:ext cx="7622238" cy="461665"/>
          </a:xfrm>
          <a:prstGeom prst="rect">
            <a:avLst/>
          </a:prstGeom>
        </p:spPr>
        <p:txBody>
          <a:bodyPr wrap="square">
            <a:spAutoFit/>
          </a:bodyPr>
          <a:lstStyle/>
          <a:p>
            <a:pPr lvl="0" algn="ctr" eaLnBrk="0" hangingPunct="0">
              <a:spcBef>
                <a:spcPct val="30000"/>
              </a:spcBef>
              <a:defRPr/>
            </a:pPr>
            <a:r>
              <a:rPr lang="nb-NO" altLang="nb-NO" sz="2400" b="1" i="1" dirty="0">
                <a:solidFill>
                  <a:schemeClr val="tx1">
                    <a:lumMod val="50000"/>
                    <a:lumOff val="50000"/>
                  </a:schemeClr>
                </a:solidFill>
                <a:ea typeface="Calibri" panose="020F0502020204030204" pitchFamily="34" charset="0"/>
                <a:cs typeface="Times New Roman" panose="02020603050405020304" pitchFamily="18" charset="0"/>
              </a:rPr>
              <a:t>Livsvarig pensjon avgang 62-70 år, i prosent av sluttlønn</a:t>
            </a:r>
          </a:p>
        </p:txBody>
      </p:sp>
    </p:spTree>
    <p:extLst>
      <p:ext uri="{BB962C8B-B14F-4D97-AF65-F5344CB8AC3E}">
        <p14:creationId xmlns:p14="http://schemas.microsoft.com/office/powerpoint/2010/main" val="191890371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grpSp>
        <p:nvGrpSpPr>
          <p:cNvPr id="8" name="Group 4">
            <a:extLst>
              <a:ext uri="{FF2B5EF4-FFF2-40B4-BE49-F238E27FC236}">
                <a16:creationId xmlns:a16="http://schemas.microsoft.com/office/drawing/2014/main" id="{DEB6D48F-1734-4B83-89A1-421AE07429F5}"/>
              </a:ext>
            </a:extLst>
          </p:cNvPr>
          <p:cNvGrpSpPr>
            <a:grpSpLocks noChangeAspect="1"/>
          </p:cNvGrpSpPr>
          <p:nvPr/>
        </p:nvGrpSpPr>
        <p:grpSpPr bwMode="auto">
          <a:xfrm>
            <a:off x="274767" y="2043971"/>
            <a:ext cx="8590486" cy="4156144"/>
            <a:chOff x="840" y="1383"/>
            <a:chExt cx="4601" cy="2226"/>
          </a:xfrm>
        </p:grpSpPr>
        <p:sp>
          <p:nvSpPr>
            <p:cNvPr id="13" name="Freeform 8">
              <a:extLst>
                <a:ext uri="{FF2B5EF4-FFF2-40B4-BE49-F238E27FC236}">
                  <a16:creationId xmlns:a16="http://schemas.microsoft.com/office/drawing/2014/main" id="{B3C0D10F-5CF9-496E-B138-96BF05E71708}"/>
                </a:ext>
              </a:extLst>
            </p:cNvPr>
            <p:cNvSpPr>
              <a:spLocks noEditPoints="1"/>
            </p:cNvSpPr>
            <p:nvPr/>
          </p:nvSpPr>
          <p:spPr bwMode="auto">
            <a:xfrm>
              <a:off x="840" y="1950"/>
              <a:ext cx="4601" cy="968"/>
            </a:xfrm>
            <a:custGeom>
              <a:avLst/>
              <a:gdLst>
                <a:gd name="T0" fmla="*/ 0 w 4601"/>
                <a:gd name="T1" fmla="*/ 183 h 968"/>
                <a:gd name="T2" fmla="*/ 352 w 4601"/>
                <a:gd name="T3" fmla="*/ 183 h 968"/>
                <a:gd name="T4" fmla="*/ 352 w 4601"/>
                <a:gd name="T5" fmla="*/ 968 h 968"/>
                <a:gd name="T6" fmla="*/ 0 w 4601"/>
                <a:gd name="T7" fmla="*/ 968 h 968"/>
                <a:gd name="T8" fmla="*/ 0 w 4601"/>
                <a:gd name="T9" fmla="*/ 183 h 968"/>
                <a:gd name="T10" fmla="*/ 528 w 4601"/>
                <a:gd name="T11" fmla="*/ 169 h 968"/>
                <a:gd name="T12" fmla="*/ 888 w 4601"/>
                <a:gd name="T13" fmla="*/ 169 h 968"/>
                <a:gd name="T14" fmla="*/ 888 w 4601"/>
                <a:gd name="T15" fmla="*/ 968 h 968"/>
                <a:gd name="T16" fmla="*/ 528 w 4601"/>
                <a:gd name="T17" fmla="*/ 968 h 968"/>
                <a:gd name="T18" fmla="*/ 528 w 4601"/>
                <a:gd name="T19" fmla="*/ 169 h 968"/>
                <a:gd name="T20" fmla="*/ 1064 w 4601"/>
                <a:gd name="T21" fmla="*/ 161 h 968"/>
                <a:gd name="T22" fmla="*/ 1416 w 4601"/>
                <a:gd name="T23" fmla="*/ 161 h 968"/>
                <a:gd name="T24" fmla="*/ 1416 w 4601"/>
                <a:gd name="T25" fmla="*/ 968 h 968"/>
                <a:gd name="T26" fmla="*/ 1064 w 4601"/>
                <a:gd name="T27" fmla="*/ 968 h 968"/>
                <a:gd name="T28" fmla="*/ 1064 w 4601"/>
                <a:gd name="T29" fmla="*/ 161 h 968"/>
                <a:gd name="T30" fmla="*/ 1592 w 4601"/>
                <a:gd name="T31" fmla="*/ 0 h 968"/>
                <a:gd name="T32" fmla="*/ 1945 w 4601"/>
                <a:gd name="T33" fmla="*/ 0 h 968"/>
                <a:gd name="T34" fmla="*/ 1945 w 4601"/>
                <a:gd name="T35" fmla="*/ 968 h 968"/>
                <a:gd name="T36" fmla="*/ 1592 w 4601"/>
                <a:gd name="T37" fmla="*/ 968 h 968"/>
                <a:gd name="T38" fmla="*/ 1592 w 4601"/>
                <a:gd name="T39" fmla="*/ 0 h 968"/>
                <a:gd name="T40" fmla="*/ 2656 w 4601"/>
                <a:gd name="T41" fmla="*/ 352 h 968"/>
                <a:gd name="T42" fmla="*/ 3009 w 4601"/>
                <a:gd name="T43" fmla="*/ 352 h 968"/>
                <a:gd name="T44" fmla="*/ 3009 w 4601"/>
                <a:gd name="T45" fmla="*/ 968 h 968"/>
                <a:gd name="T46" fmla="*/ 2656 w 4601"/>
                <a:gd name="T47" fmla="*/ 968 h 968"/>
                <a:gd name="T48" fmla="*/ 2656 w 4601"/>
                <a:gd name="T49" fmla="*/ 352 h 968"/>
                <a:gd name="T50" fmla="*/ 3185 w 4601"/>
                <a:gd name="T51" fmla="*/ 249 h 968"/>
                <a:gd name="T52" fmla="*/ 3537 w 4601"/>
                <a:gd name="T53" fmla="*/ 249 h 968"/>
                <a:gd name="T54" fmla="*/ 3537 w 4601"/>
                <a:gd name="T55" fmla="*/ 968 h 968"/>
                <a:gd name="T56" fmla="*/ 3185 w 4601"/>
                <a:gd name="T57" fmla="*/ 968 h 968"/>
                <a:gd name="T58" fmla="*/ 3185 w 4601"/>
                <a:gd name="T59" fmla="*/ 249 h 968"/>
                <a:gd name="T60" fmla="*/ 3720 w 4601"/>
                <a:gd name="T61" fmla="*/ 161 h 968"/>
                <a:gd name="T62" fmla="*/ 4073 w 4601"/>
                <a:gd name="T63" fmla="*/ 161 h 968"/>
                <a:gd name="T64" fmla="*/ 4073 w 4601"/>
                <a:gd name="T65" fmla="*/ 968 h 968"/>
                <a:gd name="T66" fmla="*/ 3720 w 4601"/>
                <a:gd name="T67" fmla="*/ 968 h 968"/>
                <a:gd name="T68" fmla="*/ 3720 w 4601"/>
                <a:gd name="T69" fmla="*/ 161 h 968"/>
                <a:gd name="T70" fmla="*/ 4249 w 4601"/>
                <a:gd name="T71" fmla="*/ 0 h 968"/>
                <a:gd name="T72" fmla="*/ 4601 w 4601"/>
                <a:gd name="T73" fmla="*/ 0 h 968"/>
                <a:gd name="T74" fmla="*/ 4601 w 4601"/>
                <a:gd name="T75" fmla="*/ 968 h 968"/>
                <a:gd name="T76" fmla="*/ 4249 w 4601"/>
                <a:gd name="T77" fmla="*/ 968 h 968"/>
                <a:gd name="T78" fmla="*/ 4249 w 4601"/>
                <a:gd name="T79" fmla="*/ 0 h 9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601" h="968">
                  <a:moveTo>
                    <a:pt x="0" y="183"/>
                  </a:moveTo>
                  <a:lnTo>
                    <a:pt x="352" y="183"/>
                  </a:lnTo>
                  <a:lnTo>
                    <a:pt x="352" y="968"/>
                  </a:lnTo>
                  <a:lnTo>
                    <a:pt x="0" y="968"/>
                  </a:lnTo>
                  <a:lnTo>
                    <a:pt x="0" y="183"/>
                  </a:lnTo>
                  <a:close/>
                  <a:moveTo>
                    <a:pt x="528" y="169"/>
                  </a:moveTo>
                  <a:lnTo>
                    <a:pt x="888" y="169"/>
                  </a:lnTo>
                  <a:lnTo>
                    <a:pt x="888" y="968"/>
                  </a:lnTo>
                  <a:lnTo>
                    <a:pt x="528" y="968"/>
                  </a:lnTo>
                  <a:lnTo>
                    <a:pt x="528" y="169"/>
                  </a:lnTo>
                  <a:close/>
                  <a:moveTo>
                    <a:pt x="1064" y="161"/>
                  </a:moveTo>
                  <a:lnTo>
                    <a:pt x="1416" y="161"/>
                  </a:lnTo>
                  <a:lnTo>
                    <a:pt x="1416" y="968"/>
                  </a:lnTo>
                  <a:lnTo>
                    <a:pt x="1064" y="968"/>
                  </a:lnTo>
                  <a:lnTo>
                    <a:pt x="1064" y="161"/>
                  </a:lnTo>
                  <a:close/>
                  <a:moveTo>
                    <a:pt x="1592" y="0"/>
                  </a:moveTo>
                  <a:lnTo>
                    <a:pt x="1945" y="0"/>
                  </a:lnTo>
                  <a:lnTo>
                    <a:pt x="1945" y="968"/>
                  </a:lnTo>
                  <a:lnTo>
                    <a:pt x="1592" y="968"/>
                  </a:lnTo>
                  <a:lnTo>
                    <a:pt x="1592" y="0"/>
                  </a:lnTo>
                  <a:close/>
                  <a:moveTo>
                    <a:pt x="2656" y="352"/>
                  </a:moveTo>
                  <a:lnTo>
                    <a:pt x="3009" y="352"/>
                  </a:lnTo>
                  <a:lnTo>
                    <a:pt x="3009" y="968"/>
                  </a:lnTo>
                  <a:lnTo>
                    <a:pt x="2656" y="968"/>
                  </a:lnTo>
                  <a:lnTo>
                    <a:pt x="2656" y="352"/>
                  </a:lnTo>
                  <a:close/>
                  <a:moveTo>
                    <a:pt x="3185" y="249"/>
                  </a:moveTo>
                  <a:lnTo>
                    <a:pt x="3537" y="249"/>
                  </a:lnTo>
                  <a:lnTo>
                    <a:pt x="3537" y="968"/>
                  </a:lnTo>
                  <a:lnTo>
                    <a:pt x="3185" y="968"/>
                  </a:lnTo>
                  <a:lnTo>
                    <a:pt x="3185" y="249"/>
                  </a:lnTo>
                  <a:close/>
                  <a:moveTo>
                    <a:pt x="3720" y="161"/>
                  </a:moveTo>
                  <a:lnTo>
                    <a:pt x="4073" y="161"/>
                  </a:lnTo>
                  <a:lnTo>
                    <a:pt x="4073" y="968"/>
                  </a:lnTo>
                  <a:lnTo>
                    <a:pt x="3720" y="968"/>
                  </a:lnTo>
                  <a:lnTo>
                    <a:pt x="3720" y="161"/>
                  </a:lnTo>
                  <a:close/>
                  <a:moveTo>
                    <a:pt x="4249" y="0"/>
                  </a:moveTo>
                  <a:lnTo>
                    <a:pt x="4601" y="0"/>
                  </a:lnTo>
                  <a:lnTo>
                    <a:pt x="4601" y="968"/>
                  </a:lnTo>
                  <a:lnTo>
                    <a:pt x="4249" y="968"/>
                  </a:lnTo>
                  <a:lnTo>
                    <a:pt x="4249" y="0"/>
                  </a:lnTo>
                  <a:close/>
                </a:path>
              </a:pathLst>
            </a:custGeom>
            <a:solidFill>
              <a:srgbClr val="005D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14" name="Freeform 9">
              <a:extLst>
                <a:ext uri="{FF2B5EF4-FFF2-40B4-BE49-F238E27FC236}">
                  <a16:creationId xmlns:a16="http://schemas.microsoft.com/office/drawing/2014/main" id="{82EA2759-A392-4BA2-A7FB-23B1C232D817}"/>
                </a:ext>
              </a:extLst>
            </p:cNvPr>
            <p:cNvSpPr>
              <a:spLocks noEditPoints="1"/>
            </p:cNvSpPr>
            <p:nvPr/>
          </p:nvSpPr>
          <p:spPr bwMode="auto">
            <a:xfrm>
              <a:off x="3496" y="1781"/>
              <a:ext cx="1945" cy="521"/>
            </a:xfrm>
            <a:custGeom>
              <a:avLst/>
              <a:gdLst>
                <a:gd name="T0" fmla="*/ 0 w 1945"/>
                <a:gd name="T1" fmla="*/ 411 h 521"/>
                <a:gd name="T2" fmla="*/ 353 w 1945"/>
                <a:gd name="T3" fmla="*/ 411 h 521"/>
                <a:gd name="T4" fmla="*/ 353 w 1945"/>
                <a:gd name="T5" fmla="*/ 521 h 521"/>
                <a:gd name="T6" fmla="*/ 0 w 1945"/>
                <a:gd name="T7" fmla="*/ 521 h 521"/>
                <a:gd name="T8" fmla="*/ 0 w 1945"/>
                <a:gd name="T9" fmla="*/ 411 h 521"/>
                <a:gd name="T10" fmla="*/ 529 w 1945"/>
                <a:gd name="T11" fmla="*/ 294 h 521"/>
                <a:gd name="T12" fmla="*/ 881 w 1945"/>
                <a:gd name="T13" fmla="*/ 294 h 521"/>
                <a:gd name="T14" fmla="*/ 881 w 1945"/>
                <a:gd name="T15" fmla="*/ 418 h 521"/>
                <a:gd name="T16" fmla="*/ 529 w 1945"/>
                <a:gd name="T17" fmla="*/ 418 h 521"/>
                <a:gd name="T18" fmla="*/ 529 w 1945"/>
                <a:gd name="T19" fmla="*/ 294 h 521"/>
                <a:gd name="T20" fmla="*/ 1064 w 1945"/>
                <a:gd name="T21" fmla="*/ 191 h 521"/>
                <a:gd name="T22" fmla="*/ 1417 w 1945"/>
                <a:gd name="T23" fmla="*/ 191 h 521"/>
                <a:gd name="T24" fmla="*/ 1417 w 1945"/>
                <a:gd name="T25" fmla="*/ 330 h 521"/>
                <a:gd name="T26" fmla="*/ 1064 w 1945"/>
                <a:gd name="T27" fmla="*/ 330 h 521"/>
                <a:gd name="T28" fmla="*/ 1064 w 1945"/>
                <a:gd name="T29" fmla="*/ 191 h 521"/>
                <a:gd name="T30" fmla="*/ 1593 w 1945"/>
                <a:gd name="T31" fmla="*/ 0 h 521"/>
                <a:gd name="T32" fmla="*/ 1945 w 1945"/>
                <a:gd name="T33" fmla="*/ 0 h 521"/>
                <a:gd name="T34" fmla="*/ 1945 w 1945"/>
                <a:gd name="T35" fmla="*/ 169 h 521"/>
                <a:gd name="T36" fmla="*/ 1593 w 1945"/>
                <a:gd name="T37" fmla="*/ 169 h 521"/>
                <a:gd name="T38" fmla="*/ 1593 w 1945"/>
                <a:gd name="T39" fmla="*/ 0 h 5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945" h="521">
                  <a:moveTo>
                    <a:pt x="0" y="411"/>
                  </a:moveTo>
                  <a:lnTo>
                    <a:pt x="353" y="411"/>
                  </a:lnTo>
                  <a:lnTo>
                    <a:pt x="353" y="521"/>
                  </a:lnTo>
                  <a:lnTo>
                    <a:pt x="0" y="521"/>
                  </a:lnTo>
                  <a:lnTo>
                    <a:pt x="0" y="411"/>
                  </a:lnTo>
                  <a:close/>
                  <a:moveTo>
                    <a:pt x="529" y="294"/>
                  </a:moveTo>
                  <a:lnTo>
                    <a:pt x="881" y="294"/>
                  </a:lnTo>
                  <a:lnTo>
                    <a:pt x="881" y="418"/>
                  </a:lnTo>
                  <a:lnTo>
                    <a:pt x="529" y="418"/>
                  </a:lnTo>
                  <a:lnTo>
                    <a:pt x="529" y="294"/>
                  </a:lnTo>
                  <a:close/>
                  <a:moveTo>
                    <a:pt x="1064" y="191"/>
                  </a:moveTo>
                  <a:lnTo>
                    <a:pt x="1417" y="191"/>
                  </a:lnTo>
                  <a:lnTo>
                    <a:pt x="1417" y="330"/>
                  </a:lnTo>
                  <a:lnTo>
                    <a:pt x="1064" y="330"/>
                  </a:lnTo>
                  <a:lnTo>
                    <a:pt x="1064" y="191"/>
                  </a:lnTo>
                  <a:close/>
                  <a:moveTo>
                    <a:pt x="1593" y="0"/>
                  </a:moveTo>
                  <a:lnTo>
                    <a:pt x="1945" y="0"/>
                  </a:lnTo>
                  <a:lnTo>
                    <a:pt x="1945" y="169"/>
                  </a:lnTo>
                  <a:lnTo>
                    <a:pt x="1593" y="169"/>
                  </a:lnTo>
                  <a:lnTo>
                    <a:pt x="1593" y="0"/>
                  </a:lnTo>
                  <a:close/>
                </a:path>
              </a:pathLst>
            </a:custGeom>
            <a:solidFill>
              <a:srgbClr val="E46C0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15" name="Freeform 10">
              <a:extLst>
                <a:ext uri="{FF2B5EF4-FFF2-40B4-BE49-F238E27FC236}">
                  <a16:creationId xmlns:a16="http://schemas.microsoft.com/office/drawing/2014/main" id="{495E84B5-BD4F-4CF1-8B33-900385DF2729}"/>
                </a:ext>
              </a:extLst>
            </p:cNvPr>
            <p:cNvSpPr>
              <a:spLocks noEditPoints="1"/>
            </p:cNvSpPr>
            <p:nvPr/>
          </p:nvSpPr>
          <p:spPr bwMode="auto">
            <a:xfrm>
              <a:off x="840" y="1737"/>
              <a:ext cx="4601" cy="455"/>
            </a:xfrm>
            <a:custGeom>
              <a:avLst/>
              <a:gdLst>
                <a:gd name="T0" fmla="*/ 0 w 4601"/>
                <a:gd name="T1" fmla="*/ 242 h 455"/>
                <a:gd name="T2" fmla="*/ 352 w 4601"/>
                <a:gd name="T3" fmla="*/ 242 h 455"/>
                <a:gd name="T4" fmla="*/ 352 w 4601"/>
                <a:gd name="T5" fmla="*/ 396 h 455"/>
                <a:gd name="T6" fmla="*/ 0 w 4601"/>
                <a:gd name="T7" fmla="*/ 396 h 455"/>
                <a:gd name="T8" fmla="*/ 0 w 4601"/>
                <a:gd name="T9" fmla="*/ 242 h 455"/>
                <a:gd name="T10" fmla="*/ 528 w 4601"/>
                <a:gd name="T11" fmla="*/ 228 h 455"/>
                <a:gd name="T12" fmla="*/ 888 w 4601"/>
                <a:gd name="T13" fmla="*/ 228 h 455"/>
                <a:gd name="T14" fmla="*/ 888 w 4601"/>
                <a:gd name="T15" fmla="*/ 382 h 455"/>
                <a:gd name="T16" fmla="*/ 528 w 4601"/>
                <a:gd name="T17" fmla="*/ 382 h 455"/>
                <a:gd name="T18" fmla="*/ 528 w 4601"/>
                <a:gd name="T19" fmla="*/ 228 h 455"/>
                <a:gd name="T20" fmla="*/ 1064 w 4601"/>
                <a:gd name="T21" fmla="*/ 213 h 455"/>
                <a:gd name="T22" fmla="*/ 1416 w 4601"/>
                <a:gd name="T23" fmla="*/ 213 h 455"/>
                <a:gd name="T24" fmla="*/ 1416 w 4601"/>
                <a:gd name="T25" fmla="*/ 374 h 455"/>
                <a:gd name="T26" fmla="*/ 1064 w 4601"/>
                <a:gd name="T27" fmla="*/ 374 h 455"/>
                <a:gd name="T28" fmla="*/ 1064 w 4601"/>
                <a:gd name="T29" fmla="*/ 213 h 455"/>
                <a:gd name="T30" fmla="*/ 1592 w 4601"/>
                <a:gd name="T31" fmla="*/ 37 h 455"/>
                <a:gd name="T32" fmla="*/ 1945 w 4601"/>
                <a:gd name="T33" fmla="*/ 37 h 455"/>
                <a:gd name="T34" fmla="*/ 1945 w 4601"/>
                <a:gd name="T35" fmla="*/ 213 h 455"/>
                <a:gd name="T36" fmla="*/ 1592 w 4601"/>
                <a:gd name="T37" fmla="*/ 213 h 455"/>
                <a:gd name="T38" fmla="*/ 1592 w 4601"/>
                <a:gd name="T39" fmla="*/ 37 h 455"/>
                <a:gd name="T40" fmla="*/ 2656 w 4601"/>
                <a:gd name="T41" fmla="*/ 418 h 455"/>
                <a:gd name="T42" fmla="*/ 3009 w 4601"/>
                <a:gd name="T43" fmla="*/ 418 h 455"/>
                <a:gd name="T44" fmla="*/ 3009 w 4601"/>
                <a:gd name="T45" fmla="*/ 455 h 455"/>
                <a:gd name="T46" fmla="*/ 2656 w 4601"/>
                <a:gd name="T47" fmla="*/ 455 h 455"/>
                <a:gd name="T48" fmla="*/ 2656 w 4601"/>
                <a:gd name="T49" fmla="*/ 418 h 455"/>
                <a:gd name="T50" fmla="*/ 3185 w 4601"/>
                <a:gd name="T51" fmla="*/ 294 h 455"/>
                <a:gd name="T52" fmla="*/ 3537 w 4601"/>
                <a:gd name="T53" fmla="*/ 294 h 455"/>
                <a:gd name="T54" fmla="*/ 3537 w 4601"/>
                <a:gd name="T55" fmla="*/ 338 h 455"/>
                <a:gd name="T56" fmla="*/ 3185 w 4601"/>
                <a:gd name="T57" fmla="*/ 338 h 455"/>
                <a:gd name="T58" fmla="*/ 3185 w 4601"/>
                <a:gd name="T59" fmla="*/ 294 h 455"/>
                <a:gd name="T60" fmla="*/ 3720 w 4601"/>
                <a:gd name="T61" fmla="*/ 191 h 455"/>
                <a:gd name="T62" fmla="*/ 4073 w 4601"/>
                <a:gd name="T63" fmla="*/ 191 h 455"/>
                <a:gd name="T64" fmla="*/ 4073 w 4601"/>
                <a:gd name="T65" fmla="*/ 235 h 455"/>
                <a:gd name="T66" fmla="*/ 3720 w 4601"/>
                <a:gd name="T67" fmla="*/ 235 h 455"/>
                <a:gd name="T68" fmla="*/ 3720 w 4601"/>
                <a:gd name="T69" fmla="*/ 191 h 455"/>
                <a:gd name="T70" fmla="*/ 4249 w 4601"/>
                <a:gd name="T71" fmla="*/ 0 h 455"/>
                <a:gd name="T72" fmla="*/ 4601 w 4601"/>
                <a:gd name="T73" fmla="*/ 0 h 455"/>
                <a:gd name="T74" fmla="*/ 4601 w 4601"/>
                <a:gd name="T75" fmla="*/ 44 h 455"/>
                <a:gd name="T76" fmla="*/ 4249 w 4601"/>
                <a:gd name="T77" fmla="*/ 44 h 455"/>
                <a:gd name="T78" fmla="*/ 4249 w 4601"/>
                <a:gd name="T79" fmla="*/ 0 h 4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601" h="455">
                  <a:moveTo>
                    <a:pt x="0" y="242"/>
                  </a:moveTo>
                  <a:lnTo>
                    <a:pt x="352" y="242"/>
                  </a:lnTo>
                  <a:lnTo>
                    <a:pt x="352" y="396"/>
                  </a:lnTo>
                  <a:lnTo>
                    <a:pt x="0" y="396"/>
                  </a:lnTo>
                  <a:lnTo>
                    <a:pt x="0" y="242"/>
                  </a:lnTo>
                  <a:close/>
                  <a:moveTo>
                    <a:pt x="528" y="228"/>
                  </a:moveTo>
                  <a:lnTo>
                    <a:pt x="888" y="228"/>
                  </a:lnTo>
                  <a:lnTo>
                    <a:pt x="888" y="382"/>
                  </a:lnTo>
                  <a:lnTo>
                    <a:pt x="528" y="382"/>
                  </a:lnTo>
                  <a:lnTo>
                    <a:pt x="528" y="228"/>
                  </a:lnTo>
                  <a:close/>
                  <a:moveTo>
                    <a:pt x="1064" y="213"/>
                  </a:moveTo>
                  <a:lnTo>
                    <a:pt x="1416" y="213"/>
                  </a:lnTo>
                  <a:lnTo>
                    <a:pt x="1416" y="374"/>
                  </a:lnTo>
                  <a:lnTo>
                    <a:pt x="1064" y="374"/>
                  </a:lnTo>
                  <a:lnTo>
                    <a:pt x="1064" y="213"/>
                  </a:lnTo>
                  <a:close/>
                  <a:moveTo>
                    <a:pt x="1592" y="37"/>
                  </a:moveTo>
                  <a:lnTo>
                    <a:pt x="1945" y="37"/>
                  </a:lnTo>
                  <a:lnTo>
                    <a:pt x="1945" y="213"/>
                  </a:lnTo>
                  <a:lnTo>
                    <a:pt x="1592" y="213"/>
                  </a:lnTo>
                  <a:lnTo>
                    <a:pt x="1592" y="37"/>
                  </a:lnTo>
                  <a:close/>
                  <a:moveTo>
                    <a:pt x="2656" y="418"/>
                  </a:moveTo>
                  <a:lnTo>
                    <a:pt x="3009" y="418"/>
                  </a:lnTo>
                  <a:lnTo>
                    <a:pt x="3009" y="455"/>
                  </a:lnTo>
                  <a:lnTo>
                    <a:pt x="2656" y="455"/>
                  </a:lnTo>
                  <a:lnTo>
                    <a:pt x="2656" y="418"/>
                  </a:lnTo>
                  <a:close/>
                  <a:moveTo>
                    <a:pt x="3185" y="294"/>
                  </a:moveTo>
                  <a:lnTo>
                    <a:pt x="3537" y="294"/>
                  </a:lnTo>
                  <a:lnTo>
                    <a:pt x="3537" y="338"/>
                  </a:lnTo>
                  <a:lnTo>
                    <a:pt x="3185" y="338"/>
                  </a:lnTo>
                  <a:lnTo>
                    <a:pt x="3185" y="294"/>
                  </a:lnTo>
                  <a:close/>
                  <a:moveTo>
                    <a:pt x="3720" y="191"/>
                  </a:moveTo>
                  <a:lnTo>
                    <a:pt x="4073" y="191"/>
                  </a:lnTo>
                  <a:lnTo>
                    <a:pt x="4073" y="235"/>
                  </a:lnTo>
                  <a:lnTo>
                    <a:pt x="3720" y="235"/>
                  </a:lnTo>
                  <a:lnTo>
                    <a:pt x="3720" y="191"/>
                  </a:lnTo>
                  <a:close/>
                  <a:moveTo>
                    <a:pt x="4249" y="0"/>
                  </a:moveTo>
                  <a:lnTo>
                    <a:pt x="4601" y="0"/>
                  </a:lnTo>
                  <a:lnTo>
                    <a:pt x="4601" y="44"/>
                  </a:lnTo>
                  <a:lnTo>
                    <a:pt x="4249" y="44"/>
                  </a:lnTo>
                  <a:lnTo>
                    <a:pt x="4249" y="0"/>
                  </a:lnTo>
                  <a:close/>
                </a:path>
              </a:pathLst>
            </a:custGeom>
            <a:solidFill>
              <a:srgbClr val="3185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16" name="Freeform 11">
              <a:extLst>
                <a:ext uri="{FF2B5EF4-FFF2-40B4-BE49-F238E27FC236}">
                  <a16:creationId xmlns:a16="http://schemas.microsoft.com/office/drawing/2014/main" id="{C29E8273-C013-4327-94E2-0B69D6A252E2}"/>
                </a:ext>
              </a:extLst>
            </p:cNvPr>
            <p:cNvSpPr>
              <a:spLocks noEditPoints="1"/>
            </p:cNvSpPr>
            <p:nvPr/>
          </p:nvSpPr>
          <p:spPr bwMode="auto">
            <a:xfrm>
              <a:off x="3496" y="1569"/>
              <a:ext cx="1945" cy="586"/>
            </a:xfrm>
            <a:custGeom>
              <a:avLst/>
              <a:gdLst>
                <a:gd name="T0" fmla="*/ 0 w 1945"/>
                <a:gd name="T1" fmla="*/ 513 h 586"/>
                <a:gd name="T2" fmla="*/ 353 w 1945"/>
                <a:gd name="T3" fmla="*/ 513 h 586"/>
                <a:gd name="T4" fmla="*/ 353 w 1945"/>
                <a:gd name="T5" fmla="*/ 586 h 586"/>
                <a:gd name="T6" fmla="*/ 0 w 1945"/>
                <a:gd name="T7" fmla="*/ 586 h 586"/>
                <a:gd name="T8" fmla="*/ 0 w 1945"/>
                <a:gd name="T9" fmla="*/ 513 h 586"/>
                <a:gd name="T10" fmla="*/ 529 w 1945"/>
                <a:gd name="T11" fmla="*/ 359 h 586"/>
                <a:gd name="T12" fmla="*/ 881 w 1945"/>
                <a:gd name="T13" fmla="*/ 359 h 586"/>
                <a:gd name="T14" fmla="*/ 881 w 1945"/>
                <a:gd name="T15" fmla="*/ 462 h 586"/>
                <a:gd name="T16" fmla="*/ 529 w 1945"/>
                <a:gd name="T17" fmla="*/ 462 h 586"/>
                <a:gd name="T18" fmla="*/ 529 w 1945"/>
                <a:gd name="T19" fmla="*/ 359 h 586"/>
                <a:gd name="T20" fmla="*/ 1064 w 1945"/>
                <a:gd name="T21" fmla="*/ 234 h 586"/>
                <a:gd name="T22" fmla="*/ 1417 w 1945"/>
                <a:gd name="T23" fmla="*/ 234 h 586"/>
                <a:gd name="T24" fmla="*/ 1417 w 1945"/>
                <a:gd name="T25" fmla="*/ 359 h 586"/>
                <a:gd name="T26" fmla="*/ 1064 w 1945"/>
                <a:gd name="T27" fmla="*/ 359 h 586"/>
                <a:gd name="T28" fmla="*/ 1064 w 1945"/>
                <a:gd name="T29" fmla="*/ 234 h 586"/>
                <a:gd name="T30" fmla="*/ 1593 w 1945"/>
                <a:gd name="T31" fmla="*/ 0 h 586"/>
                <a:gd name="T32" fmla="*/ 1945 w 1945"/>
                <a:gd name="T33" fmla="*/ 0 h 586"/>
                <a:gd name="T34" fmla="*/ 1945 w 1945"/>
                <a:gd name="T35" fmla="*/ 168 h 586"/>
                <a:gd name="T36" fmla="*/ 1593 w 1945"/>
                <a:gd name="T37" fmla="*/ 168 h 586"/>
                <a:gd name="T38" fmla="*/ 1593 w 1945"/>
                <a:gd name="T39" fmla="*/ 0 h 5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945" h="586">
                  <a:moveTo>
                    <a:pt x="0" y="513"/>
                  </a:moveTo>
                  <a:lnTo>
                    <a:pt x="353" y="513"/>
                  </a:lnTo>
                  <a:lnTo>
                    <a:pt x="353" y="586"/>
                  </a:lnTo>
                  <a:lnTo>
                    <a:pt x="0" y="586"/>
                  </a:lnTo>
                  <a:lnTo>
                    <a:pt x="0" y="513"/>
                  </a:lnTo>
                  <a:close/>
                  <a:moveTo>
                    <a:pt x="529" y="359"/>
                  </a:moveTo>
                  <a:lnTo>
                    <a:pt x="881" y="359"/>
                  </a:lnTo>
                  <a:lnTo>
                    <a:pt x="881" y="462"/>
                  </a:lnTo>
                  <a:lnTo>
                    <a:pt x="529" y="462"/>
                  </a:lnTo>
                  <a:lnTo>
                    <a:pt x="529" y="359"/>
                  </a:lnTo>
                  <a:close/>
                  <a:moveTo>
                    <a:pt x="1064" y="234"/>
                  </a:moveTo>
                  <a:lnTo>
                    <a:pt x="1417" y="234"/>
                  </a:lnTo>
                  <a:lnTo>
                    <a:pt x="1417" y="359"/>
                  </a:lnTo>
                  <a:lnTo>
                    <a:pt x="1064" y="359"/>
                  </a:lnTo>
                  <a:lnTo>
                    <a:pt x="1064" y="234"/>
                  </a:lnTo>
                  <a:close/>
                  <a:moveTo>
                    <a:pt x="1593" y="0"/>
                  </a:moveTo>
                  <a:lnTo>
                    <a:pt x="1945" y="0"/>
                  </a:lnTo>
                  <a:lnTo>
                    <a:pt x="1945" y="168"/>
                  </a:lnTo>
                  <a:lnTo>
                    <a:pt x="1593" y="168"/>
                  </a:lnTo>
                  <a:lnTo>
                    <a:pt x="1593" y="0"/>
                  </a:lnTo>
                  <a:close/>
                </a:path>
              </a:pathLst>
            </a:custGeom>
            <a:solidFill>
              <a:srgbClr val="A6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22" name="Rectangle 17">
              <a:extLst>
                <a:ext uri="{FF2B5EF4-FFF2-40B4-BE49-F238E27FC236}">
                  <a16:creationId xmlns:a16="http://schemas.microsoft.com/office/drawing/2014/main" id="{5442B76F-3B70-4278-A79E-ACD93BDDE20A}"/>
                </a:ext>
              </a:extLst>
            </p:cNvPr>
            <p:cNvSpPr>
              <a:spLocks noChangeArrowheads="1"/>
            </p:cNvSpPr>
            <p:nvPr/>
          </p:nvSpPr>
          <p:spPr bwMode="auto">
            <a:xfrm>
              <a:off x="915" y="1787"/>
              <a:ext cx="216" cy="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1" i="0" u="none" strike="noStrike" cap="none" normalizeH="0" baseline="0" dirty="0">
                  <a:ln>
                    <a:noFill/>
                  </a:ln>
                  <a:solidFill>
                    <a:srgbClr val="FF0000"/>
                  </a:solidFill>
                  <a:effectLst/>
                  <a:latin typeface="Calibri" panose="020F0502020204030204" pitchFamily="34" charset="0"/>
                </a:rPr>
                <a:t>52 %</a:t>
              </a:r>
              <a:endParaRPr kumimoji="0" lang="nb-NO" altLang="nb-NO" sz="1600" b="1" i="0" u="none" strike="noStrike" cap="none" normalizeH="0" baseline="0" dirty="0">
                <a:ln>
                  <a:noFill/>
                </a:ln>
                <a:solidFill>
                  <a:schemeClr val="tx1"/>
                </a:solidFill>
                <a:effectLst/>
                <a:latin typeface="Arial" panose="020B0604020202020204" pitchFamily="34" charset="0"/>
              </a:endParaRPr>
            </a:p>
          </p:txBody>
        </p:sp>
        <p:sp>
          <p:nvSpPr>
            <p:cNvPr id="23" name="Rectangle 18">
              <a:extLst>
                <a:ext uri="{FF2B5EF4-FFF2-40B4-BE49-F238E27FC236}">
                  <a16:creationId xmlns:a16="http://schemas.microsoft.com/office/drawing/2014/main" id="{E9CDCD98-4E56-4BCD-A5EE-7A51E18AD199}"/>
                </a:ext>
              </a:extLst>
            </p:cNvPr>
            <p:cNvSpPr>
              <a:spLocks noChangeArrowheads="1"/>
            </p:cNvSpPr>
            <p:nvPr/>
          </p:nvSpPr>
          <p:spPr bwMode="auto">
            <a:xfrm>
              <a:off x="1446" y="1767"/>
              <a:ext cx="216" cy="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1" i="0" u="none" strike="noStrike" cap="none" normalizeH="0" baseline="0" dirty="0">
                  <a:ln>
                    <a:noFill/>
                  </a:ln>
                  <a:solidFill>
                    <a:srgbClr val="FF0000"/>
                  </a:solidFill>
                  <a:effectLst/>
                  <a:latin typeface="Calibri" panose="020F0502020204030204" pitchFamily="34" charset="0"/>
                </a:rPr>
                <a:t>53 %</a:t>
              </a:r>
              <a:endParaRPr kumimoji="0" lang="nb-NO" altLang="nb-NO" sz="1600" b="1" i="0" u="none" strike="noStrike" cap="none" normalizeH="0" baseline="0" dirty="0">
                <a:ln>
                  <a:noFill/>
                </a:ln>
                <a:solidFill>
                  <a:schemeClr val="tx1"/>
                </a:solidFill>
                <a:effectLst/>
                <a:latin typeface="Arial" panose="020B0604020202020204" pitchFamily="34" charset="0"/>
              </a:endParaRPr>
            </a:p>
          </p:txBody>
        </p:sp>
        <p:sp>
          <p:nvSpPr>
            <p:cNvPr id="24" name="Rectangle 19">
              <a:extLst>
                <a:ext uri="{FF2B5EF4-FFF2-40B4-BE49-F238E27FC236}">
                  <a16:creationId xmlns:a16="http://schemas.microsoft.com/office/drawing/2014/main" id="{5C46927A-E0DA-4E19-B265-A56B5175F518}"/>
                </a:ext>
              </a:extLst>
            </p:cNvPr>
            <p:cNvSpPr>
              <a:spLocks noChangeArrowheads="1"/>
            </p:cNvSpPr>
            <p:nvPr/>
          </p:nvSpPr>
          <p:spPr bwMode="auto">
            <a:xfrm>
              <a:off x="1977" y="1757"/>
              <a:ext cx="216" cy="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1" i="0" u="none" strike="noStrike" cap="none" normalizeH="0" baseline="0" dirty="0">
                  <a:ln>
                    <a:noFill/>
                  </a:ln>
                  <a:solidFill>
                    <a:srgbClr val="FF0000"/>
                  </a:solidFill>
                  <a:effectLst/>
                  <a:latin typeface="Calibri" panose="020F0502020204030204" pitchFamily="34" charset="0"/>
                </a:rPr>
                <a:t>54 %</a:t>
              </a:r>
              <a:endParaRPr kumimoji="0" lang="nb-NO" altLang="nb-NO" sz="1600" b="1" i="0" u="none" strike="noStrike" cap="none" normalizeH="0" baseline="0" dirty="0">
                <a:ln>
                  <a:noFill/>
                </a:ln>
                <a:solidFill>
                  <a:schemeClr val="tx1"/>
                </a:solidFill>
                <a:effectLst/>
                <a:latin typeface="Arial" panose="020B0604020202020204" pitchFamily="34" charset="0"/>
              </a:endParaRPr>
            </a:p>
          </p:txBody>
        </p:sp>
        <p:sp>
          <p:nvSpPr>
            <p:cNvPr id="25" name="Rectangle 20">
              <a:extLst>
                <a:ext uri="{FF2B5EF4-FFF2-40B4-BE49-F238E27FC236}">
                  <a16:creationId xmlns:a16="http://schemas.microsoft.com/office/drawing/2014/main" id="{7E7EAEE9-0191-4F63-92D7-497EC151A0D6}"/>
                </a:ext>
              </a:extLst>
            </p:cNvPr>
            <p:cNvSpPr>
              <a:spLocks noChangeArrowheads="1"/>
            </p:cNvSpPr>
            <p:nvPr/>
          </p:nvSpPr>
          <p:spPr bwMode="auto">
            <a:xfrm>
              <a:off x="2507" y="1574"/>
              <a:ext cx="215" cy="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1" i="0" u="none" strike="noStrike" cap="none" normalizeH="0" baseline="0" dirty="0">
                  <a:ln>
                    <a:noFill/>
                  </a:ln>
                  <a:solidFill>
                    <a:srgbClr val="FF0000"/>
                  </a:solidFill>
                  <a:effectLst/>
                  <a:latin typeface="Calibri" panose="020F0502020204030204" pitchFamily="34" charset="0"/>
                </a:rPr>
                <a:t>64 %</a:t>
              </a:r>
              <a:endParaRPr kumimoji="0" lang="nb-NO" altLang="nb-NO" sz="1600" b="1" i="0" u="none" strike="noStrike" cap="none" normalizeH="0" baseline="0" dirty="0">
                <a:ln>
                  <a:noFill/>
                </a:ln>
                <a:solidFill>
                  <a:schemeClr val="tx1"/>
                </a:solidFill>
                <a:effectLst/>
                <a:latin typeface="Arial" panose="020B0604020202020204" pitchFamily="34" charset="0"/>
              </a:endParaRPr>
            </a:p>
          </p:txBody>
        </p:sp>
        <p:sp>
          <p:nvSpPr>
            <p:cNvPr id="26" name="Rectangle 21">
              <a:extLst>
                <a:ext uri="{FF2B5EF4-FFF2-40B4-BE49-F238E27FC236}">
                  <a16:creationId xmlns:a16="http://schemas.microsoft.com/office/drawing/2014/main" id="{ABD03EAD-F4FC-46ED-BA43-AED28E6F3F43}"/>
                </a:ext>
              </a:extLst>
            </p:cNvPr>
            <p:cNvSpPr>
              <a:spLocks noChangeArrowheads="1"/>
            </p:cNvSpPr>
            <p:nvPr/>
          </p:nvSpPr>
          <p:spPr bwMode="auto">
            <a:xfrm>
              <a:off x="3569" y="1885"/>
              <a:ext cx="253"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1" i="0" u="none" strike="noStrike" cap="none" normalizeH="0" baseline="0" dirty="0">
                  <a:ln>
                    <a:noFill/>
                  </a:ln>
                  <a:solidFill>
                    <a:srgbClr val="FF0000"/>
                  </a:solidFill>
                  <a:effectLst/>
                  <a:latin typeface="Calibri" panose="020F0502020204030204" pitchFamily="34" charset="0"/>
                </a:rPr>
                <a:t>47 %</a:t>
              </a:r>
              <a:endParaRPr kumimoji="0" lang="nb-NO" altLang="nb-NO" sz="1600" b="1" i="0" u="none" strike="noStrike" cap="none" normalizeH="0" baseline="0" dirty="0">
                <a:ln>
                  <a:noFill/>
                </a:ln>
                <a:solidFill>
                  <a:schemeClr val="tx1"/>
                </a:solidFill>
                <a:effectLst/>
                <a:latin typeface="Arial" panose="020B0604020202020204" pitchFamily="34" charset="0"/>
              </a:endParaRPr>
            </a:p>
          </p:txBody>
        </p:sp>
        <p:sp>
          <p:nvSpPr>
            <p:cNvPr id="27" name="Rectangle 22">
              <a:extLst>
                <a:ext uri="{FF2B5EF4-FFF2-40B4-BE49-F238E27FC236}">
                  <a16:creationId xmlns:a16="http://schemas.microsoft.com/office/drawing/2014/main" id="{DA57480C-F46C-4071-9270-537A31498044}"/>
                </a:ext>
              </a:extLst>
            </p:cNvPr>
            <p:cNvSpPr>
              <a:spLocks noChangeArrowheads="1"/>
            </p:cNvSpPr>
            <p:nvPr/>
          </p:nvSpPr>
          <p:spPr bwMode="auto">
            <a:xfrm>
              <a:off x="4100" y="1733"/>
              <a:ext cx="253"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1" i="0" u="none" strike="noStrike" cap="none" normalizeH="0" baseline="0" dirty="0">
                  <a:ln>
                    <a:noFill/>
                  </a:ln>
                  <a:solidFill>
                    <a:srgbClr val="FF0000"/>
                  </a:solidFill>
                  <a:effectLst/>
                  <a:latin typeface="Calibri" panose="020F0502020204030204" pitchFamily="34" charset="0"/>
                </a:rPr>
                <a:t>55 %</a:t>
              </a:r>
              <a:endParaRPr kumimoji="0" lang="nb-NO" altLang="nb-NO" sz="1600" b="1" i="0" u="none" strike="noStrike" cap="none" normalizeH="0" baseline="0" dirty="0">
                <a:ln>
                  <a:noFill/>
                </a:ln>
                <a:solidFill>
                  <a:schemeClr val="tx1"/>
                </a:solidFill>
                <a:effectLst/>
                <a:latin typeface="Arial" panose="020B0604020202020204" pitchFamily="34" charset="0"/>
              </a:endParaRPr>
            </a:p>
          </p:txBody>
        </p:sp>
        <p:sp>
          <p:nvSpPr>
            <p:cNvPr id="28" name="Rectangle 23">
              <a:extLst>
                <a:ext uri="{FF2B5EF4-FFF2-40B4-BE49-F238E27FC236}">
                  <a16:creationId xmlns:a16="http://schemas.microsoft.com/office/drawing/2014/main" id="{BFB84AB3-455A-48FF-871A-1656D1FDCEE6}"/>
                </a:ext>
              </a:extLst>
            </p:cNvPr>
            <p:cNvSpPr>
              <a:spLocks noChangeArrowheads="1"/>
            </p:cNvSpPr>
            <p:nvPr/>
          </p:nvSpPr>
          <p:spPr bwMode="auto">
            <a:xfrm>
              <a:off x="4631" y="1608"/>
              <a:ext cx="253"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1" i="0" u="none" strike="noStrike" cap="none" normalizeH="0" baseline="0" dirty="0">
                  <a:ln>
                    <a:noFill/>
                  </a:ln>
                  <a:solidFill>
                    <a:srgbClr val="FF0000"/>
                  </a:solidFill>
                  <a:effectLst/>
                  <a:latin typeface="Calibri" panose="020F0502020204030204" pitchFamily="34" charset="0"/>
                </a:rPr>
                <a:t>62 %</a:t>
              </a:r>
              <a:endParaRPr kumimoji="0" lang="nb-NO" altLang="nb-NO" sz="1600" b="1" i="0" u="none" strike="noStrike" cap="none" normalizeH="0" baseline="0" dirty="0">
                <a:ln>
                  <a:noFill/>
                </a:ln>
                <a:solidFill>
                  <a:schemeClr val="tx1"/>
                </a:solidFill>
                <a:effectLst/>
                <a:latin typeface="Arial" panose="020B0604020202020204" pitchFamily="34" charset="0"/>
              </a:endParaRPr>
            </a:p>
          </p:txBody>
        </p:sp>
        <p:sp>
          <p:nvSpPr>
            <p:cNvPr id="29" name="Rectangle 24">
              <a:extLst>
                <a:ext uri="{FF2B5EF4-FFF2-40B4-BE49-F238E27FC236}">
                  <a16:creationId xmlns:a16="http://schemas.microsoft.com/office/drawing/2014/main" id="{1097C675-E596-4668-A1F8-B93A885F8638}"/>
                </a:ext>
              </a:extLst>
            </p:cNvPr>
            <p:cNvSpPr>
              <a:spLocks noChangeArrowheads="1"/>
            </p:cNvSpPr>
            <p:nvPr/>
          </p:nvSpPr>
          <p:spPr bwMode="auto">
            <a:xfrm>
              <a:off x="5162" y="1383"/>
              <a:ext cx="216" cy="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1" i="0" u="none" strike="noStrike" cap="none" normalizeH="0" baseline="0" dirty="0">
                  <a:ln>
                    <a:noFill/>
                  </a:ln>
                  <a:solidFill>
                    <a:srgbClr val="FF0000"/>
                  </a:solidFill>
                  <a:effectLst/>
                  <a:latin typeface="Calibri" panose="020F0502020204030204" pitchFamily="34" charset="0"/>
                </a:rPr>
                <a:t>75 %</a:t>
              </a:r>
              <a:endParaRPr kumimoji="0" lang="nb-NO" altLang="nb-NO" sz="1600" b="1" i="0" u="none" strike="noStrike" cap="none" normalizeH="0" baseline="0" dirty="0">
                <a:ln>
                  <a:noFill/>
                </a:ln>
                <a:solidFill>
                  <a:schemeClr val="tx1"/>
                </a:solidFill>
                <a:effectLst/>
                <a:latin typeface="Arial" panose="020B0604020202020204" pitchFamily="34" charset="0"/>
              </a:endParaRPr>
            </a:p>
          </p:txBody>
        </p:sp>
        <p:sp>
          <p:nvSpPr>
            <p:cNvPr id="4106" name="Rectangle 34">
              <a:extLst>
                <a:ext uri="{FF2B5EF4-FFF2-40B4-BE49-F238E27FC236}">
                  <a16:creationId xmlns:a16="http://schemas.microsoft.com/office/drawing/2014/main" id="{B2C95D6A-B050-44BE-820B-081908DD5C49}"/>
                </a:ext>
              </a:extLst>
            </p:cNvPr>
            <p:cNvSpPr>
              <a:spLocks noChangeArrowheads="1"/>
            </p:cNvSpPr>
            <p:nvPr/>
          </p:nvSpPr>
          <p:spPr bwMode="auto">
            <a:xfrm>
              <a:off x="910" y="2992"/>
              <a:ext cx="230" cy="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1" i="0" u="none" strike="noStrike" cap="none" normalizeH="0" baseline="0" dirty="0">
                  <a:ln>
                    <a:noFill/>
                  </a:ln>
                  <a:solidFill>
                    <a:srgbClr val="000000"/>
                  </a:solidFill>
                  <a:effectLst/>
                  <a:latin typeface="Calibri" panose="020F0502020204030204" pitchFamily="34" charset="0"/>
                </a:rPr>
                <a:t>62 år</a:t>
              </a:r>
              <a:endParaRPr kumimoji="0" lang="nb-NO" altLang="nb-NO" sz="1600" b="1" i="0" u="none" strike="noStrike" cap="none" normalizeH="0" baseline="0" dirty="0">
                <a:ln>
                  <a:noFill/>
                </a:ln>
                <a:solidFill>
                  <a:schemeClr val="tx1"/>
                </a:solidFill>
                <a:effectLst/>
                <a:latin typeface="Arial" panose="020B0604020202020204" pitchFamily="34" charset="0"/>
              </a:endParaRPr>
            </a:p>
          </p:txBody>
        </p:sp>
        <p:sp>
          <p:nvSpPr>
            <p:cNvPr id="4107" name="Rectangle 35">
              <a:extLst>
                <a:ext uri="{FF2B5EF4-FFF2-40B4-BE49-F238E27FC236}">
                  <a16:creationId xmlns:a16="http://schemas.microsoft.com/office/drawing/2014/main" id="{DCF3BD77-9B63-48C3-A00A-15CF81659EAD}"/>
                </a:ext>
              </a:extLst>
            </p:cNvPr>
            <p:cNvSpPr>
              <a:spLocks noChangeArrowheads="1"/>
            </p:cNvSpPr>
            <p:nvPr/>
          </p:nvSpPr>
          <p:spPr bwMode="auto">
            <a:xfrm>
              <a:off x="1441" y="2992"/>
              <a:ext cx="230" cy="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1" i="0" u="none" strike="noStrike" cap="none" normalizeH="0" baseline="0" dirty="0">
                  <a:ln>
                    <a:noFill/>
                  </a:ln>
                  <a:solidFill>
                    <a:srgbClr val="000000"/>
                  </a:solidFill>
                  <a:effectLst/>
                  <a:latin typeface="Calibri" panose="020F0502020204030204" pitchFamily="34" charset="0"/>
                </a:rPr>
                <a:t>65 år</a:t>
              </a:r>
              <a:endParaRPr kumimoji="0" lang="nb-NO" altLang="nb-NO" sz="1600" b="1" i="0" u="none" strike="noStrike" cap="none" normalizeH="0" baseline="0" dirty="0">
                <a:ln>
                  <a:noFill/>
                </a:ln>
                <a:solidFill>
                  <a:schemeClr val="tx1"/>
                </a:solidFill>
                <a:effectLst/>
                <a:latin typeface="Arial" panose="020B0604020202020204" pitchFamily="34" charset="0"/>
              </a:endParaRPr>
            </a:p>
          </p:txBody>
        </p:sp>
        <p:sp>
          <p:nvSpPr>
            <p:cNvPr id="4108" name="Rectangle 36">
              <a:extLst>
                <a:ext uri="{FF2B5EF4-FFF2-40B4-BE49-F238E27FC236}">
                  <a16:creationId xmlns:a16="http://schemas.microsoft.com/office/drawing/2014/main" id="{C0453ACD-2538-4BBC-949E-11C28CCBCBE5}"/>
                </a:ext>
              </a:extLst>
            </p:cNvPr>
            <p:cNvSpPr>
              <a:spLocks noChangeArrowheads="1"/>
            </p:cNvSpPr>
            <p:nvPr/>
          </p:nvSpPr>
          <p:spPr bwMode="auto">
            <a:xfrm>
              <a:off x="1972" y="2992"/>
              <a:ext cx="230" cy="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1" i="0" u="none" strike="noStrike" cap="none" normalizeH="0" baseline="0" dirty="0">
                  <a:ln>
                    <a:noFill/>
                  </a:ln>
                  <a:solidFill>
                    <a:srgbClr val="000000"/>
                  </a:solidFill>
                  <a:effectLst/>
                  <a:latin typeface="Calibri" panose="020F0502020204030204" pitchFamily="34" charset="0"/>
                </a:rPr>
                <a:t>67 år</a:t>
              </a:r>
              <a:endParaRPr kumimoji="0" lang="nb-NO" altLang="nb-NO" sz="1600" b="1" i="0" u="none" strike="noStrike" cap="none" normalizeH="0" baseline="0" dirty="0">
                <a:ln>
                  <a:noFill/>
                </a:ln>
                <a:solidFill>
                  <a:schemeClr val="tx1"/>
                </a:solidFill>
                <a:effectLst/>
                <a:latin typeface="Arial" panose="020B0604020202020204" pitchFamily="34" charset="0"/>
              </a:endParaRPr>
            </a:p>
          </p:txBody>
        </p:sp>
        <p:sp>
          <p:nvSpPr>
            <p:cNvPr id="4109" name="Rectangle 37">
              <a:extLst>
                <a:ext uri="{FF2B5EF4-FFF2-40B4-BE49-F238E27FC236}">
                  <a16:creationId xmlns:a16="http://schemas.microsoft.com/office/drawing/2014/main" id="{6131F175-3EFE-4A7E-A0AC-D7E56D7D83DF}"/>
                </a:ext>
              </a:extLst>
            </p:cNvPr>
            <p:cNvSpPr>
              <a:spLocks noChangeArrowheads="1"/>
            </p:cNvSpPr>
            <p:nvPr/>
          </p:nvSpPr>
          <p:spPr bwMode="auto">
            <a:xfrm>
              <a:off x="2503" y="2992"/>
              <a:ext cx="230" cy="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1" i="0" u="none" strike="noStrike" cap="none" normalizeH="0" baseline="0" dirty="0">
                  <a:ln>
                    <a:noFill/>
                  </a:ln>
                  <a:solidFill>
                    <a:srgbClr val="000000"/>
                  </a:solidFill>
                  <a:effectLst/>
                  <a:latin typeface="Calibri" panose="020F0502020204030204" pitchFamily="34" charset="0"/>
                </a:rPr>
                <a:t>70 år</a:t>
              </a:r>
              <a:endParaRPr kumimoji="0" lang="nb-NO" altLang="nb-NO" sz="1600" b="1" i="0" u="none" strike="noStrike" cap="none" normalizeH="0" baseline="0" dirty="0">
                <a:ln>
                  <a:noFill/>
                </a:ln>
                <a:solidFill>
                  <a:schemeClr val="tx1"/>
                </a:solidFill>
                <a:effectLst/>
                <a:latin typeface="Arial" panose="020B0604020202020204" pitchFamily="34" charset="0"/>
              </a:endParaRPr>
            </a:p>
          </p:txBody>
        </p:sp>
        <p:sp>
          <p:nvSpPr>
            <p:cNvPr id="4110" name="Rectangle 38">
              <a:extLst>
                <a:ext uri="{FF2B5EF4-FFF2-40B4-BE49-F238E27FC236}">
                  <a16:creationId xmlns:a16="http://schemas.microsoft.com/office/drawing/2014/main" id="{009A3940-10BB-47AD-B61F-75E4E163126C}"/>
                </a:ext>
              </a:extLst>
            </p:cNvPr>
            <p:cNvSpPr>
              <a:spLocks noChangeArrowheads="1"/>
            </p:cNvSpPr>
            <p:nvPr/>
          </p:nvSpPr>
          <p:spPr bwMode="auto">
            <a:xfrm>
              <a:off x="3564" y="2992"/>
              <a:ext cx="230" cy="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1" i="0" u="none" strike="noStrike" cap="none" normalizeH="0" baseline="0" dirty="0">
                  <a:ln>
                    <a:noFill/>
                  </a:ln>
                  <a:solidFill>
                    <a:srgbClr val="000000"/>
                  </a:solidFill>
                  <a:effectLst/>
                  <a:latin typeface="Calibri" panose="020F0502020204030204" pitchFamily="34" charset="0"/>
                </a:rPr>
                <a:t>62 år</a:t>
              </a:r>
              <a:endParaRPr kumimoji="0" lang="nb-NO" altLang="nb-NO" sz="1600" b="1" i="0" u="none" strike="noStrike" cap="none" normalizeH="0" baseline="0" dirty="0">
                <a:ln>
                  <a:noFill/>
                </a:ln>
                <a:solidFill>
                  <a:schemeClr val="tx1"/>
                </a:solidFill>
                <a:effectLst/>
                <a:latin typeface="Arial" panose="020B0604020202020204" pitchFamily="34" charset="0"/>
              </a:endParaRPr>
            </a:p>
          </p:txBody>
        </p:sp>
        <p:sp>
          <p:nvSpPr>
            <p:cNvPr id="4111" name="Rectangle 39">
              <a:extLst>
                <a:ext uri="{FF2B5EF4-FFF2-40B4-BE49-F238E27FC236}">
                  <a16:creationId xmlns:a16="http://schemas.microsoft.com/office/drawing/2014/main" id="{5F107601-58C1-427F-B172-80847D248CA3}"/>
                </a:ext>
              </a:extLst>
            </p:cNvPr>
            <p:cNvSpPr>
              <a:spLocks noChangeArrowheads="1"/>
            </p:cNvSpPr>
            <p:nvPr/>
          </p:nvSpPr>
          <p:spPr bwMode="auto">
            <a:xfrm>
              <a:off x="4095" y="2992"/>
              <a:ext cx="230" cy="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1" i="0" u="none" strike="noStrike" cap="none" normalizeH="0" baseline="0" dirty="0">
                  <a:ln>
                    <a:noFill/>
                  </a:ln>
                  <a:solidFill>
                    <a:srgbClr val="000000"/>
                  </a:solidFill>
                  <a:effectLst/>
                  <a:latin typeface="Calibri" panose="020F0502020204030204" pitchFamily="34" charset="0"/>
                </a:rPr>
                <a:t>65 år</a:t>
              </a:r>
              <a:endParaRPr kumimoji="0" lang="nb-NO" altLang="nb-NO" sz="1600" b="1" i="0" u="none" strike="noStrike" cap="none" normalizeH="0" baseline="0" dirty="0">
                <a:ln>
                  <a:noFill/>
                </a:ln>
                <a:solidFill>
                  <a:schemeClr val="tx1"/>
                </a:solidFill>
                <a:effectLst/>
                <a:latin typeface="Arial" panose="020B0604020202020204" pitchFamily="34" charset="0"/>
              </a:endParaRPr>
            </a:p>
          </p:txBody>
        </p:sp>
        <p:sp>
          <p:nvSpPr>
            <p:cNvPr id="4112" name="Rectangle 40">
              <a:extLst>
                <a:ext uri="{FF2B5EF4-FFF2-40B4-BE49-F238E27FC236}">
                  <a16:creationId xmlns:a16="http://schemas.microsoft.com/office/drawing/2014/main" id="{3E49A612-52D8-4377-89C4-84A5658F0846}"/>
                </a:ext>
              </a:extLst>
            </p:cNvPr>
            <p:cNvSpPr>
              <a:spLocks noChangeArrowheads="1"/>
            </p:cNvSpPr>
            <p:nvPr/>
          </p:nvSpPr>
          <p:spPr bwMode="auto">
            <a:xfrm>
              <a:off x="4626" y="2992"/>
              <a:ext cx="230" cy="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1" i="0" u="none" strike="noStrike" cap="none" normalizeH="0" baseline="0" dirty="0">
                  <a:ln>
                    <a:noFill/>
                  </a:ln>
                  <a:solidFill>
                    <a:srgbClr val="000000"/>
                  </a:solidFill>
                  <a:effectLst/>
                  <a:latin typeface="Calibri" panose="020F0502020204030204" pitchFamily="34" charset="0"/>
                </a:rPr>
                <a:t>67 år</a:t>
              </a:r>
              <a:endParaRPr kumimoji="0" lang="nb-NO" altLang="nb-NO" sz="1600" b="1" i="0" u="none" strike="noStrike" cap="none" normalizeH="0" baseline="0" dirty="0">
                <a:ln>
                  <a:noFill/>
                </a:ln>
                <a:solidFill>
                  <a:schemeClr val="tx1"/>
                </a:solidFill>
                <a:effectLst/>
                <a:latin typeface="Arial" panose="020B0604020202020204" pitchFamily="34" charset="0"/>
              </a:endParaRPr>
            </a:p>
          </p:txBody>
        </p:sp>
        <p:sp>
          <p:nvSpPr>
            <p:cNvPr id="4113" name="Rectangle 41">
              <a:extLst>
                <a:ext uri="{FF2B5EF4-FFF2-40B4-BE49-F238E27FC236}">
                  <a16:creationId xmlns:a16="http://schemas.microsoft.com/office/drawing/2014/main" id="{FB1F9F19-A459-4C49-844C-1504F272560E}"/>
                </a:ext>
              </a:extLst>
            </p:cNvPr>
            <p:cNvSpPr>
              <a:spLocks noChangeArrowheads="1"/>
            </p:cNvSpPr>
            <p:nvPr/>
          </p:nvSpPr>
          <p:spPr bwMode="auto">
            <a:xfrm>
              <a:off x="5157" y="2992"/>
              <a:ext cx="230" cy="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1" i="0" u="none" strike="noStrike" cap="none" normalizeH="0" baseline="0" dirty="0">
                  <a:ln>
                    <a:noFill/>
                  </a:ln>
                  <a:solidFill>
                    <a:srgbClr val="000000"/>
                  </a:solidFill>
                  <a:effectLst/>
                  <a:latin typeface="Calibri" panose="020F0502020204030204" pitchFamily="34" charset="0"/>
                </a:rPr>
                <a:t>70 år</a:t>
              </a:r>
              <a:endParaRPr kumimoji="0" lang="nb-NO" altLang="nb-NO" sz="1600" b="1" i="0" u="none" strike="noStrike" cap="none" normalizeH="0" baseline="0" dirty="0">
                <a:ln>
                  <a:noFill/>
                </a:ln>
                <a:solidFill>
                  <a:schemeClr val="tx1"/>
                </a:solidFill>
                <a:effectLst/>
                <a:latin typeface="Arial" panose="020B0604020202020204" pitchFamily="34" charset="0"/>
              </a:endParaRPr>
            </a:p>
          </p:txBody>
        </p:sp>
        <p:sp>
          <p:nvSpPr>
            <p:cNvPr id="4114" name="Rectangle 42">
              <a:extLst>
                <a:ext uri="{FF2B5EF4-FFF2-40B4-BE49-F238E27FC236}">
                  <a16:creationId xmlns:a16="http://schemas.microsoft.com/office/drawing/2014/main" id="{B46A0615-6798-48F0-BD61-32197490598A}"/>
                </a:ext>
              </a:extLst>
            </p:cNvPr>
            <p:cNvSpPr>
              <a:spLocks noChangeArrowheads="1"/>
            </p:cNvSpPr>
            <p:nvPr/>
          </p:nvSpPr>
          <p:spPr bwMode="auto">
            <a:xfrm>
              <a:off x="1550" y="3197"/>
              <a:ext cx="837"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1" i="0" u="none" strike="noStrike" cap="none" normalizeH="0" baseline="0" dirty="0">
                  <a:ln>
                    <a:noFill/>
                  </a:ln>
                  <a:solidFill>
                    <a:srgbClr val="000000"/>
                  </a:solidFill>
                  <a:effectLst/>
                  <a:latin typeface="Calibri" panose="020F0502020204030204" pitchFamily="34" charset="0"/>
                </a:rPr>
                <a:t>Dagens ordning</a:t>
              </a:r>
              <a:endParaRPr kumimoji="0" lang="nb-NO" altLang="nb-NO" sz="1600" b="1" i="0" u="none" strike="noStrike" cap="none" normalizeH="0" baseline="0" dirty="0">
                <a:ln>
                  <a:noFill/>
                </a:ln>
                <a:solidFill>
                  <a:schemeClr val="tx1"/>
                </a:solidFill>
                <a:effectLst/>
                <a:latin typeface="Arial" panose="020B0604020202020204" pitchFamily="34" charset="0"/>
              </a:endParaRPr>
            </a:p>
          </p:txBody>
        </p:sp>
        <p:sp>
          <p:nvSpPr>
            <p:cNvPr id="4115" name="Rectangle 43">
              <a:extLst>
                <a:ext uri="{FF2B5EF4-FFF2-40B4-BE49-F238E27FC236}">
                  <a16:creationId xmlns:a16="http://schemas.microsoft.com/office/drawing/2014/main" id="{8990EA90-D2DB-4253-836A-DF9FA504A938}"/>
                </a:ext>
              </a:extLst>
            </p:cNvPr>
            <p:cNvSpPr>
              <a:spLocks noChangeArrowheads="1"/>
            </p:cNvSpPr>
            <p:nvPr/>
          </p:nvSpPr>
          <p:spPr bwMode="auto">
            <a:xfrm>
              <a:off x="4231" y="3197"/>
              <a:ext cx="592"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1" i="0" u="none" strike="noStrike" cap="none" normalizeH="0" baseline="0" dirty="0">
                  <a:ln>
                    <a:noFill/>
                  </a:ln>
                  <a:solidFill>
                    <a:srgbClr val="000000"/>
                  </a:solidFill>
                  <a:effectLst/>
                  <a:latin typeface="Calibri" panose="020F0502020204030204" pitchFamily="34" charset="0"/>
                </a:rPr>
                <a:t>Ny ordning</a:t>
              </a:r>
              <a:endParaRPr kumimoji="0" lang="nb-NO" altLang="nb-NO" sz="1600" b="1" i="0" u="none" strike="noStrike" cap="none" normalizeH="0" baseline="0" dirty="0">
                <a:ln>
                  <a:noFill/>
                </a:ln>
                <a:solidFill>
                  <a:schemeClr val="tx1"/>
                </a:solidFill>
                <a:effectLst/>
                <a:latin typeface="Arial" panose="020B0604020202020204" pitchFamily="34" charset="0"/>
              </a:endParaRPr>
            </a:p>
          </p:txBody>
        </p:sp>
        <p:sp>
          <p:nvSpPr>
            <p:cNvPr id="4117" name="Rectangle 45">
              <a:extLst>
                <a:ext uri="{FF2B5EF4-FFF2-40B4-BE49-F238E27FC236}">
                  <a16:creationId xmlns:a16="http://schemas.microsoft.com/office/drawing/2014/main" id="{7554396E-FB95-4E7B-BD4F-A88059D88E26}"/>
                </a:ext>
              </a:extLst>
            </p:cNvPr>
            <p:cNvSpPr>
              <a:spLocks noChangeArrowheads="1"/>
            </p:cNvSpPr>
            <p:nvPr/>
          </p:nvSpPr>
          <p:spPr bwMode="auto">
            <a:xfrm>
              <a:off x="1772" y="3490"/>
              <a:ext cx="66" cy="59"/>
            </a:xfrm>
            <a:prstGeom prst="rect">
              <a:avLst/>
            </a:prstGeom>
            <a:solidFill>
              <a:srgbClr val="005D3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4118" name="Rectangle 46">
              <a:extLst>
                <a:ext uri="{FF2B5EF4-FFF2-40B4-BE49-F238E27FC236}">
                  <a16:creationId xmlns:a16="http://schemas.microsoft.com/office/drawing/2014/main" id="{F52A863F-01BD-432A-9C35-4C8EF6457FE1}"/>
                </a:ext>
              </a:extLst>
            </p:cNvPr>
            <p:cNvSpPr>
              <a:spLocks noChangeArrowheads="1"/>
            </p:cNvSpPr>
            <p:nvPr/>
          </p:nvSpPr>
          <p:spPr bwMode="auto">
            <a:xfrm>
              <a:off x="1864" y="3448"/>
              <a:ext cx="91"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400" b="0" i="0" u="none" strike="noStrike" cap="none" normalizeH="0" baseline="0" dirty="0">
                  <a:ln>
                    <a:noFill/>
                  </a:ln>
                  <a:solidFill>
                    <a:srgbClr val="000000"/>
                  </a:solidFill>
                  <a:effectLst/>
                  <a:latin typeface="Calibri" panose="020F0502020204030204" pitchFamily="34" charset="0"/>
                </a:rPr>
                <a:t>FT</a:t>
              </a:r>
              <a:endParaRPr kumimoji="0" lang="nb-NO" altLang="nb-NO" sz="1400" b="0" i="0" u="none" strike="noStrike" cap="none" normalizeH="0" baseline="0" dirty="0">
                <a:ln>
                  <a:noFill/>
                </a:ln>
                <a:solidFill>
                  <a:schemeClr val="tx1"/>
                </a:solidFill>
                <a:effectLst/>
                <a:latin typeface="Arial" panose="020B0604020202020204" pitchFamily="34" charset="0"/>
              </a:endParaRPr>
            </a:p>
          </p:txBody>
        </p:sp>
        <p:sp>
          <p:nvSpPr>
            <p:cNvPr id="4119" name="Rectangle 47">
              <a:extLst>
                <a:ext uri="{FF2B5EF4-FFF2-40B4-BE49-F238E27FC236}">
                  <a16:creationId xmlns:a16="http://schemas.microsoft.com/office/drawing/2014/main" id="{BEA64CC0-1486-402A-B3C6-930B958F2C99}"/>
                </a:ext>
              </a:extLst>
            </p:cNvPr>
            <p:cNvSpPr>
              <a:spLocks noChangeArrowheads="1"/>
            </p:cNvSpPr>
            <p:nvPr/>
          </p:nvSpPr>
          <p:spPr bwMode="auto">
            <a:xfrm>
              <a:off x="2073" y="3490"/>
              <a:ext cx="59" cy="59"/>
            </a:xfrm>
            <a:prstGeom prst="rect">
              <a:avLst/>
            </a:prstGeom>
            <a:solidFill>
              <a:srgbClr val="E46C0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4120" name="Rectangle 48">
              <a:extLst>
                <a:ext uri="{FF2B5EF4-FFF2-40B4-BE49-F238E27FC236}">
                  <a16:creationId xmlns:a16="http://schemas.microsoft.com/office/drawing/2014/main" id="{0034DC83-010C-4478-A766-A7F482219E94}"/>
                </a:ext>
              </a:extLst>
            </p:cNvPr>
            <p:cNvSpPr>
              <a:spLocks noChangeArrowheads="1"/>
            </p:cNvSpPr>
            <p:nvPr/>
          </p:nvSpPr>
          <p:spPr bwMode="auto">
            <a:xfrm>
              <a:off x="2162" y="3448"/>
              <a:ext cx="227" cy="1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400" b="0" i="0" u="none" strike="noStrike" cap="none" normalizeH="0" baseline="0" dirty="0">
                  <a:ln>
                    <a:noFill/>
                  </a:ln>
                  <a:solidFill>
                    <a:srgbClr val="000000"/>
                  </a:solidFill>
                  <a:effectLst/>
                  <a:latin typeface="Calibri" panose="020F0502020204030204" pitchFamily="34" charset="0"/>
                </a:rPr>
                <a:t>AFP</a:t>
              </a:r>
              <a:endParaRPr kumimoji="0" lang="nb-NO" altLang="nb-NO" sz="1800" b="0" i="0" u="none" strike="noStrike" cap="none" normalizeH="0" baseline="0" dirty="0">
                <a:ln>
                  <a:noFill/>
                </a:ln>
                <a:solidFill>
                  <a:schemeClr val="tx1"/>
                </a:solidFill>
                <a:effectLst/>
                <a:latin typeface="Arial" panose="020B0604020202020204" pitchFamily="34" charset="0"/>
              </a:endParaRPr>
            </a:p>
          </p:txBody>
        </p:sp>
        <p:sp>
          <p:nvSpPr>
            <p:cNvPr id="4121" name="Rectangle 49">
              <a:extLst>
                <a:ext uri="{FF2B5EF4-FFF2-40B4-BE49-F238E27FC236}">
                  <a16:creationId xmlns:a16="http://schemas.microsoft.com/office/drawing/2014/main" id="{170F19C2-B38C-45DD-B46B-0A75E9A522A9}"/>
                </a:ext>
              </a:extLst>
            </p:cNvPr>
            <p:cNvSpPr>
              <a:spLocks noChangeArrowheads="1"/>
            </p:cNvSpPr>
            <p:nvPr/>
          </p:nvSpPr>
          <p:spPr bwMode="auto">
            <a:xfrm>
              <a:off x="2440" y="3490"/>
              <a:ext cx="58" cy="59"/>
            </a:xfrm>
            <a:prstGeom prst="rect">
              <a:avLst/>
            </a:prstGeom>
            <a:solidFill>
              <a:srgbClr val="31859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4122" name="Rectangle 50">
              <a:extLst>
                <a:ext uri="{FF2B5EF4-FFF2-40B4-BE49-F238E27FC236}">
                  <a16:creationId xmlns:a16="http://schemas.microsoft.com/office/drawing/2014/main" id="{589EAFC0-DFD9-485B-B0E9-02AC6BF0A741}"/>
                </a:ext>
              </a:extLst>
            </p:cNvPr>
            <p:cNvSpPr>
              <a:spLocks noChangeArrowheads="1"/>
            </p:cNvSpPr>
            <p:nvPr/>
          </p:nvSpPr>
          <p:spPr bwMode="auto">
            <a:xfrm>
              <a:off x="2525" y="3448"/>
              <a:ext cx="345" cy="1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400" b="0" i="0" u="none" strike="noStrike" cap="none" normalizeH="0" baseline="0">
                  <a:ln>
                    <a:noFill/>
                  </a:ln>
                  <a:solidFill>
                    <a:srgbClr val="000000"/>
                  </a:solidFill>
                  <a:effectLst/>
                  <a:latin typeface="Calibri" panose="020F0502020204030204" pitchFamily="34" charset="0"/>
                </a:rPr>
                <a:t>Brutto</a:t>
              </a:r>
              <a:endParaRPr kumimoji="0" lang="nb-NO" altLang="nb-NO" sz="1800" b="0" i="0" u="none" strike="noStrike" cap="none" normalizeH="0" baseline="0">
                <a:ln>
                  <a:noFill/>
                </a:ln>
                <a:solidFill>
                  <a:schemeClr val="tx1"/>
                </a:solidFill>
                <a:effectLst/>
                <a:latin typeface="Arial" panose="020B0604020202020204" pitchFamily="34" charset="0"/>
              </a:endParaRPr>
            </a:p>
          </p:txBody>
        </p:sp>
        <p:sp>
          <p:nvSpPr>
            <p:cNvPr id="4123" name="Rectangle 51">
              <a:extLst>
                <a:ext uri="{FF2B5EF4-FFF2-40B4-BE49-F238E27FC236}">
                  <a16:creationId xmlns:a16="http://schemas.microsoft.com/office/drawing/2014/main" id="{89D480F5-D870-4A0A-8645-C65223EB8A05}"/>
                </a:ext>
              </a:extLst>
            </p:cNvPr>
            <p:cNvSpPr>
              <a:spLocks noChangeArrowheads="1"/>
            </p:cNvSpPr>
            <p:nvPr/>
          </p:nvSpPr>
          <p:spPr bwMode="auto">
            <a:xfrm>
              <a:off x="2917" y="3490"/>
              <a:ext cx="58" cy="59"/>
            </a:xfrm>
            <a:prstGeom prst="rect">
              <a:avLst/>
            </a:prstGeom>
            <a:solidFill>
              <a:srgbClr val="A6A6A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4124" name="Rectangle 52">
              <a:extLst>
                <a:ext uri="{FF2B5EF4-FFF2-40B4-BE49-F238E27FC236}">
                  <a16:creationId xmlns:a16="http://schemas.microsoft.com/office/drawing/2014/main" id="{1C47405D-0F2C-4C58-A8EA-2C5065588994}"/>
                </a:ext>
              </a:extLst>
            </p:cNvPr>
            <p:cNvSpPr>
              <a:spLocks noChangeArrowheads="1"/>
            </p:cNvSpPr>
            <p:nvPr/>
          </p:nvSpPr>
          <p:spPr bwMode="auto">
            <a:xfrm>
              <a:off x="3002" y="3448"/>
              <a:ext cx="316" cy="1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400" b="0" i="0" u="none" strike="noStrike" cap="none" normalizeH="0" baseline="0">
                  <a:ln>
                    <a:noFill/>
                  </a:ln>
                  <a:solidFill>
                    <a:srgbClr val="000000"/>
                  </a:solidFill>
                  <a:effectLst/>
                  <a:latin typeface="Calibri" panose="020F0502020204030204" pitchFamily="34" charset="0"/>
                </a:rPr>
                <a:t>Netto</a:t>
              </a:r>
              <a:endParaRPr kumimoji="0" lang="nb-NO" altLang="nb-NO" sz="1800" b="0" i="0" u="none" strike="noStrike" cap="none" normalizeH="0" baseline="0">
                <a:ln>
                  <a:noFill/>
                </a:ln>
                <a:solidFill>
                  <a:schemeClr val="tx1"/>
                </a:solidFill>
                <a:effectLst/>
                <a:latin typeface="Arial" panose="020B0604020202020204" pitchFamily="34" charset="0"/>
              </a:endParaRPr>
            </a:p>
          </p:txBody>
        </p:sp>
        <p:sp>
          <p:nvSpPr>
            <p:cNvPr id="4125" name="Rectangle 53">
              <a:extLst>
                <a:ext uri="{FF2B5EF4-FFF2-40B4-BE49-F238E27FC236}">
                  <a16:creationId xmlns:a16="http://schemas.microsoft.com/office/drawing/2014/main" id="{3C149543-1F35-4F93-8A2D-25F5E5268D3F}"/>
                </a:ext>
              </a:extLst>
            </p:cNvPr>
            <p:cNvSpPr>
              <a:spLocks noChangeArrowheads="1"/>
            </p:cNvSpPr>
            <p:nvPr/>
          </p:nvSpPr>
          <p:spPr bwMode="auto">
            <a:xfrm>
              <a:off x="3364" y="3490"/>
              <a:ext cx="59" cy="59"/>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4126" name="Rectangle 54">
              <a:extLst>
                <a:ext uri="{FF2B5EF4-FFF2-40B4-BE49-F238E27FC236}">
                  <a16:creationId xmlns:a16="http://schemas.microsoft.com/office/drawing/2014/main" id="{D6104D37-82D2-4800-A1BD-AE6C05634EB7}"/>
                </a:ext>
              </a:extLst>
            </p:cNvPr>
            <p:cNvSpPr>
              <a:spLocks noChangeArrowheads="1"/>
            </p:cNvSpPr>
            <p:nvPr/>
          </p:nvSpPr>
          <p:spPr bwMode="auto">
            <a:xfrm>
              <a:off x="3450" y="3448"/>
              <a:ext cx="572" cy="1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400" b="0" i="0" u="none" strike="noStrike" cap="none" normalizeH="0" baseline="0">
                  <a:ln>
                    <a:noFill/>
                  </a:ln>
                  <a:solidFill>
                    <a:srgbClr val="000000"/>
                  </a:solidFill>
                  <a:effectLst/>
                  <a:latin typeface="Calibri" panose="020F0502020204030204" pitchFamily="34" charset="0"/>
                </a:rPr>
                <a:t>Ind. garanti</a:t>
              </a:r>
              <a:endParaRPr kumimoji="0" lang="nb-NO" altLang="nb-NO" sz="1800" b="0" i="0" u="none" strike="noStrike" cap="none" normalizeH="0" baseline="0">
                <a:ln>
                  <a:noFill/>
                </a:ln>
                <a:solidFill>
                  <a:schemeClr val="tx1"/>
                </a:solidFill>
                <a:effectLst/>
                <a:latin typeface="Arial" panose="020B0604020202020204" pitchFamily="34" charset="0"/>
              </a:endParaRPr>
            </a:p>
          </p:txBody>
        </p:sp>
      </p:grpSp>
      <p:sp>
        <p:nvSpPr>
          <p:cNvPr id="66" name="Rektangel: avrundede hjørner 65">
            <a:extLst>
              <a:ext uri="{FF2B5EF4-FFF2-40B4-BE49-F238E27FC236}">
                <a16:creationId xmlns:a16="http://schemas.microsoft.com/office/drawing/2014/main" id="{6EE1786B-C6A7-47E4-AAE0-F695FB0F9270}"/>
              </a:ext>
            </a:extLst>
          </p:cNvPr>
          <p:cNvSpPr/>
          <p:nvPr/>
        </p:nvSpPr>
        <p:spPr>
          <a:xfrm>
            <a:off x="274767" y="359262"/>
            <a:ext cx="8590486" cy="1368000"/>
          </a:xfrm>
          <a:prstGeom prst="roundRect">
            <a:avLst/>
          </a:prstGeom>
          <a:solidFill>
            <a:schemeClr val="accent5">
              <a:lumMod val="5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nb-NO" dirty="0"/>
          </a:p>
        </p:txBody>
      </p:sp>
      <p:sp>
        <p:nvSpPr>
          <p:cNvPr id="67" name="Rectangle 5">
            <a:extLst>
              <a:ext uri="{FF2B5EF4-FFF2-40B4-BE49-F238E27FC236}">
                <a16:creationId xmlns:a16="http://schemas.microsoft.com/office/drawing/2014/main" id="{B55F1975-DD26-4B04-B7D3-EAF4CB9BDC20}"/>
              </a:ext>
            </a:extLst>
          </p:cNvPr>
          <p:cNvSpPr>
            <a:spLocks noChangeArrowheads="1"/>
          </p:cNvSpPr>
          <p:nvPr/>
        </p:nvSpPr>
        <p:spPr bwMode="auto">
          <a:xfrm>
            <a:off x="1797607" y="377152"/>
            <a:ext cx="2784687" cy="13619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defTabSz="685800" eaLnBrk="0" hangingPunct="0"/>
            <a:r>
              <a:rPr lang="nb-NO" altLang="nb-NO" sz="2000" b="1" dirty="0">
                <a:solidFill>
                  <a:schemeClr val="bg1"/>
                </a:solidFill>
                <a:ea typeface="Calibri" panose="020F0502020204030204" pitchFamily="34" charset="0"/>
                <a:cs typeface="Times New Roman" panose="02020603050405020304" pitchFamily="18" charset="0"/>
              </a:rPr>
              <a:t>Anne, førstekonsulent</a:t>
            </a:r>
          </a:p>
          <a:p>
            <a:pPr defTabSz="685800" eaLnBrk="0" hangingPunct="0"/>
            <a:r>
              <a:rPr lang="nb-NO" altLang="nb-NO" sz="2000" b="1" dirty="0">
                <a:solidFill>
                  <a:schemeClr val="bg1"/>
                </a:solidFill>
                <a:ea typeface="Calibri" panose="020F0502020204030204" pitchFamily="34" charset="0"/>
                <a:cs typeface="Times New Roman" panose="02020603050405020304" pitchFamily="18" charset="0"/>
              </a:rPr>
              <a:t>født 1975</a:t>
            </a:r>
          </a:p>
          <a:p>
            <a:pPr defTabSz="685800" eaLnBrk="0" hangingPunct="0"/>
            <a:r>
              <a:rPr lang="nb-NO" altLang="nb-NO" sz="2000" b="1" dirty="0">
                <a:solidFill>
                  <a:schemeClr val="bg1"/>
                </a:solidFill>
                <a:ea typeface="Calibri" panose="020F0502020204030204" pitchFamily="34" charset="0"/>
                <a:cs typeface="Times New Roman" panose="02020603050405020304" pitchFamily="18" charset="0"/>
              </a:rPr>
              <a:t>sluttlønn 405 000 (4,3G</a:t>
            </a:r>
            <a:r>
              <a:rPr lang="nb-NO" altLang="nb-NO" sz="2000" dirty="0">
                <a:solidFill>
                  <a:schemeClr val="bg1"/>
                </a:solidFill>
                <a:ea typeface="Calibri" panose="020F0502020204030204" pitchFamily="34" charset="0"/>
                <a:cs typeface="Times New Roman" panose="02020603050405020304" pitchFamily="18" charset="0"/>
              </a:rPr>
              <a:t>)</a:t>
            </a:r>
          </a:p>
          <a:p>
            <a:pPr defTabSz="685800" eaLnBrk="0" hangingPunct="0"/>
            <a:endParaRPr lang="nb-NO" altLang="nb-NO" sz="2400" i="1" dirty="0">
              <a:ea typeface="Calibri" panose="020F0502020204030204" pitchFamily="34" charset="0"/>
              <a:cs typeface="Times New Roman" panose="02020603050405020304" pitchFamily="18" charset="0"/>
            </a:endParaRPr>
          </a:p>
        </p:txBody>
      </p:sp>
      <p:pic>
        <p:nvPicPr>
          <p:cNvPr id="68" name="Grafikk 67" descr="Bruker">
            <a:extLst>
              <a:ext uri="{FF2B5EF4-FFF2-40B4-BE49-F238E27FC236}">
                <a16:creationId xmlns:a16="http://schemas.microsoft.com/office/drawing/2014/main" id="{E4E15A88-DFB4-4A31-B03A-377CE459507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3937" y="228536"/>
            <a:ext cx="1677530" cy="1677530"/>
          </a:xfrm>
          <a:prstGeom prst="rect">
            <a:avLst/>
          </a:prstGeom>
        </p:spPr>
      </p:pic>
      <p:sp>
        <p:nvSpPr>
          <p:cNvPr id="39" name="Rectangle 5">
            <a:extLst>
              <a:ext uri="{FF2B5EF4-FFF2-40B4-BE49-F238E27FC236}">
                <a16:creationId xmlns:a16="http://schemas.microsoft.com/office/drawing/2014/main" id="{78C7119F-EE69-4C2F-BA45-5534C45D14B7}"/>
              </a:ext>
            </a:extLst>
          </p:cNvPr>
          <p:cNvSpPr>
            <a:spLocks noChangeArrowheads="1"/>
          </p:cNvSpPr>
          <p:nvPr/>
        </p:nvSpPr>
        <p:spPr bwMode="auto">
          <a:xfrm>
            <a:off x="5252094" y="377152"/>
            <a:ext cx="3604620" cy="1669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defTabSz="685800" eaLnBrk="0" hangingPunct="0"/>
            <a:r>
              <a:rPr lang="nb-NO" altLang="nb-NO" sz="2000" b="1" dirty="0">
                <a:solidFill>
                  <a:schemeClr val="bg1"/>
                </a:solidFill>
                <a:ea typeface="Calibri" panose="020F0502020204030204" pitchFamily="34" charset="0"/>
                <a:cs typeface="Times New Roman" panose="02020603050405020304" pitchFamily="18" charset="0"/>
              </a:rPr>
              <a:t>årlig pensjon v/67 år </a:t>
            </a:r>
          </a:p>
          <a:p>
            <a:pPr defTabSz="685800" eaLnBrk="0" hangingPunct="0"/>
            <a:r>
              <a:rPr lang="nb-NO" altLang="nb-NO" sz="2000" b="1" dirty="0">
                <a:solidFill>
                  <a:schemeClr val="bg1"/>
                </a:solidFill>
                <a:ea typeface="Calibri" panose="020F0502020204030204" pitchFamily="34" charset="0"/>
                <a:cs typeface="Times New Roman" panose="02020603050405020304" pitchFamily="18" charset="0"/>
              </a:rPr>
              <a:t>dagens ordning: 	218.700</a:t>
            </a:r>
          </a:p>
          <a:p>
            <a:pPr defTabSz="685800" eaLnBrk="0" hangingPunct="0"/>
            <a:r>
              <a:rPr lang="nb-NO" altLang="nb-NO" sz="2000" b="1" dirty="0">
                <a:solidFill>
                  <a:schemeClr val="bg1"/>
                </a:solidFill>
                <a:ea typeface="Calibri" panose="020F0502020204030204" pitchFamily="34" charset="0"/>
                <a:cs typeface="Times New Roman" panose="02020603050405020304" pitchFamily="18" charset="0"/>
              </a:rPr>
              <a:t>ny ordning:		</a:t>
            </a:r>
            <a:r>
              <a:rPr lang="nb-NO" altLang="nb-NO" sz="2000" b="1" u="sng" dirty="0">
                <a:solidFill>
                  <a:schemeClr val="bg1"/>
                </a:solidFill>
                <a:ea typeface="Calibri" panose="020F0502020204030204" pitchFamily="34" charset="0"/>
                <a:cs typeface="Times New Roman" panose="02020603050405020304" pitchFamily="18" charset="0"/>
              </a:rPr>
              <a:t>251.100</a:t>
            </a:r>
          </a:p>
          <a:p>
            <a:pPr defTabSz="685800" eaLnBrk="0" hangingPunct="0"/>
            <a:r>
              <a:rPr lang="nb-NO" altLang="nb-NO" sz="2000" b="1" dirty="0">
                <a:solidFill>
                  <a:schemeClr val="bg1"/>
                </a:solidFill>
                <a:ea typeface="Calibri" panose="020F0502020204030204" pitchFamily="34" charset="0"/>
                <a:cs typeface="Times New Roman" panose="02020603050405020304" pitchFamily="18" charset="0"/>
              </a:rPr>
              <a:t>			+ 32.400</a:t>
            </a:r>
            <a:endParaRPr lang="nb-NO" altLang="nb-NO" sz="2000" dirty="0">
              <a:solidFill>
                <a:schemeClr val="bg1"/>
              </a:solidFill>
              <a:ea typeface="Calibri" panose="020F0502020204030204" pitchFamily="34" charset="0"/>
              <a:cs typeface="Times New Roman" panose="02020603050405020304" pitchFamily="18" charset="0"/>
            </a:endParaRPr>
          </a:p>
          <a:p>
            <a:pPr defTabSz="685800" eaLnBrk="0" hangingPunct="0"/>
            <a:endParaRPr lang="nb-NO" altLang="nb-NO" sz="2400" i="1" dirty="0">
              <a:ea typeface="Calibri" panose="020F0502020204030204" pitchFamily="34" charset="0"/>
              <a:cs typeface="Times New Roman" panose="02020603050405020304" pitchFamily="18" charset="0"/>
            </a:endParaRPr>
          </a:p>
        </p:txBody>
      </p:sp>
      <p:sp>
        <p:nvSpPr>
          <p:cNvPr id="40" name="Rektangel 39">
            <a:extLst>
              <a:ext uri="{FF2B5EF4-FFF2-40B4-BE49-F238E27FC236}">
                <a16:creationId xmlns:a16="http://schemas.microsoft.com/office/drawing/2014/main" id="{1C158EA9-18A4-46FA-96C8-62EE168FD9B1}"/>
              </a:ext>
            </a:extLst>
          </p:cNvPr>
          <p:cNvSpPr/>
          <p:nvPr/>
        </p:nvSpPr>
        <p:spPr>
          <a:xfrm>
            <a:off x="946965" y="6347025"/>
            <a:ext cx="7622238" cy="461665"/>
          </a:xfrm>
          <a:prstGeom prst="rect">
            <a:avLst/>
          </a:prstGeom>
        </p:spPr>
        <p:txBody>
          <a:bodyPr wrap="square">
            <a:spAutoFit/>
          </a:bodyPr>
          <a:lstStyle/>
          <a:p>
            <a:pPr lvl="0" algn="ctr" eaLnBrk="0" hangingPunct="0">
              <a:spcBef>
                <a:spcPct val="30000"/>
              </a:spcBef>
              <a:defRPr/>
            </a:pPr>
            <a:r>
              <a:rPr lang="nb-NO" altLang="nb-NO" sz="2400" b="1" i="1" dirty="0">
                <a:solidFill>
                  <a:schemeClr val="tx1">
                    <a:lumMod val="50000"/>
                    <a:lumOff val="50000"/>
                  </a:schemeClr>
                </a:solidFill>
                <a:ea typeface="Calibri" panose="020F0502020204030204" pitchFamily="34" charset="0"/>
                <a:cs typeface="Times New Roman" panose="02020603050405020304" pitchFamily="18" charset="0"/>
              </a:rPr>
              <a:t>Livsvarig pensjon avgang 62-70 år, i prosent av sluttlønn</a:t>
            </a:r>
          </a:p>
        </p:txBody>
      </p:sp>
    </p:spTree>
    <p:extLst>
      <p:ext uri="{BB962C8B-B14F-4D97-AF65-F5344CB8AC3E}">
        <p14:creationId xmlns:p14="http://schemas.microsoft.com/office/powerpoint/2010/main" val="107707011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C2DEAA97-8DAC-4A5D-96D6-B9C566330616}"/>
              </a:ext>
            </a:extLst>
          </p:cNvPr>
          <p:cNvSpPr>
            <a:spLocks noChangeArrowheads="1"/>
          </p:cNvSpPr>
          <p:nvPr/>
        </p:nvSpPr>
        <p:spPr bwMode="auto">
          <a:xfrm>
            <a:off x="2460670" y="809410"/>
            <a:ext cx="1446550" cy="4385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pPr defTabSz="685800" eaLnBrk="0" hangingPunct="0">
              <a:buFontTx/>
              <a:buChar char="•"/>
            </a:pPr>
            <a:r>
              <a:rPr lang="nb-NO" altLang="nb-NO" sz="1050" b="1">
                <a:solidFill>
                  <a:srgbClr val="013974"/>
                </a:solidFill>
                <a:latin typeface="Cambria" panose="02040503050406030204" pitchFamily="18" charset="0"/>
                <a:ea typeface="Times New Roman" panose="02020603050405020304" pitchFamily="18" charset="0"/>
                <a:cs typeface="Times New Roman" panose="02020603050405020304" pitchFamily="18" charset="0"/>
              </a:rPr>
              <a:t>4</a:t>
            </a:r>
            <a:r>
              <a:rPr lang="nb-NO" altLang="nb-NO" sz="1050" b="1" bmk="">
                <a:solidFill>
                  <a:srgbClr val="013974"/>
                </a:solidFill>
                <a:latin typeface="Cambria" panose="02040503050406030204" pitchFamily="18" charset="0"/>
                <a:ea typeface="Times New Roman" panose="02020603050405020304" pitchFamily="18" charset="0"/>
                <a:cs typeface="Times New Roman" panose="02020603050405020304" pitchFamily="18" charset="0"/>
              </a:rPr>
              <a:t>A – Saksbehandler</a:t>
            </a:r>
            <a:r>
              <a:rPr lang="nb-NO" altLang="nb-NO" sz="1050" b="1">
                <a:solidFill>
                  <a:srgbClr val="013974"/>
                </a:solidFill>
                <a:latin typeface="Cambria" panose="02040503050406030204" pitchFamily="18" charset="0"/>
                <a:ea typeface="Times New Roman" panose="02020603050405020304" pitchFamily="18" charset="0"/>
                <a:cs typeface="Times New Roman" panose="02020603050405020304" pitchFamily="18" charset="0"/>
              </a:rPr>
              <a:t> </a:t>
            </a:r>
            <a:endParaRPr lang="nb-NO" altLang="nb-NO" sz="600"/>
          </a:p>
          <a:p>
            <a:pPr defTabSz="685800" eaLnBrk="0" hangingPunct="0"/>
            <a:endParaRPr lang="nb-NO" altLang="nb-NO" sz="1350">
              <a:latin typeface="Arial" panose="020B0604020202020204" pitchFamily="34" charset="0"/>
            </a:endParaRPr>
          </a:p>
        </p:txBody>
      </p:sp>
      <p:sp>
        <p:nvSpPr>
          <p:cNvPr id="8" name="Rektangel: avrundede hjørner 7">
            <a:extLst>
              <a:ext uri="{FF2B5EF4-FFF2-40B4-BE49-F238E27FC236}">
                <a16:creationId xmlns:a16="http://schemas.microsoft.com/office/drawing/2014/main" id="{CC9A03BF-79D1-466A-BEC0-5E5D286312DC}"/>
              </a:ext>
            </a:extLst>
          </p:cNvPr>
          <p:cNvSpPr/>
          <p:nvPr/>
        </p:nvSpPr>
        <p:spPr>
          <a:xfrm>
            <a:off x="274767" y="345832"/>
            <a:ext cx="8615233" cy="1367602"/>
          </a:xfrm>
          <a:prstGeom prst="roundRect">
            <a:avLst/>
          </a:prstGeom>
          <a:solidFill>
            <a:schemeClr val="tx1">
              <a:lumMod val="65000"/>
              <a:lumOff val="3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nb-NO" dirty="0"/>
          </a:p>
        </p:txBody>
      </p:sp>
      <p:sp>
        <p:nvSpPr>
          <p:cNvPr id="9" name="Rectangle 5">
            <a:extLst>
              <a:ext uri="{FF2B5EF4-FFF2-40B4-BE49-F238E27FC236}">
                <a16:creationId xmlns:a16="http://schemas.microsoft.com/office/drawing/2014/main" id="{4768117F-CD5D-4403-A9F6-EBDB3B692F43}"/>
              </a:ext>
            </a:extLst>
          </p:cNvPr>
          <p:cNvSpPr>
            <a:spLocks noChangeArrowheads="1"/>
          </p:cNvSpPr>
          <p:nvPr/>
        </p:nvSpPr>
        <p:spPr bwMode="auto">
          <a:xfrm>
            <a:off x="1594409" y="357131"/>
            <a:ext cx="2784687" cy="13003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defTabSz="685800" eaLnBrk="0" hangingPunct="0"/>
            <a:r>
              <a:rPr lang="nb-NO" altLang="nb-NO" sz="2000" b="1" dirty="0">
                <a:solidFill>
                  <a:schemeClr val="bg1"/>
                </a:solidFill>
                <a:ea typeface="Calibri" panose="020F0502020204030204" pitchFamily="34" charset="0"/>
                <a:cs typeface="Times New Roman" panose="02020603050405020304" pitchFamily="18" charset="0"/>
              </a:rPr>
              <a:t>Knut </a:t>
            </a:r>
          </a:p>
          <a:p>
            <a:pPr defTabSz="685800" eaLnBrk="0" hangingPunct="0"/>
            <a:r>
              <a:rPr lang="nb-NO" altLang="nb-NO" sz="2000" b="1" dirty="0">
                <a:solidFill>
                  <a:schemeClr val="bg1"/>
                </a:solidFill>
                <a:ea typeface="Calibri" panose="020F0502020204030204" pitchFamily="34" charset="0"/>
                <a:cs typeface="Times New Roman" panose="02020603050405020304" pitchFamily="18" charset="0"/>
              </a:rPr>
              <a:t>saksbehandler</a:t>
            </a:r>
          </a:p>
          <a:p>
            <a:pPr defTabSz="685800" eaLnBrk="0" hangingPunct="0"/>
            <a:r>
              <a:rPr lang="nb-NO" altLang="nb-NO" sz="2000" b="1" dirty="0">
                <a:solidFill>
                  <a:schemeClr val="bg1"/>
                </a:solidFill>
                <a:ea typeface="Calibri" panose="020F0502020204030204" pitchFamily="34" charset="0"/>
                <a:cs typeface="Times New Roman" panose="02020603050405020304" pitchFamily="18" charset="0"/>
              </a:rPr>
              <a:t>født 1965</a:t>
            </a:r>
          </a:p>
          <a:p>
            <a:pPr defTabSz="685800" eaLnBrk="0" hangingPunct="0"/>
            <a:r>
              <a:rPr lang="nb-NO" altLang="nb-NO" sz="2000" b="1" dirty="0">
                <a:solidFill>
                  <a:schemeClr val="bg1"/>
                </a:solidFill>
                <a:ea typeface="Calibri" panose="020F0502020204030204" pitchFamily="34" charset="0"/>
                <a:cs typeface="Times New Roman" panose="02020603050405020304" pitchFamily="18" charset="0"/>
              </a:rPr>
              <a:t>sluttlønn 450 000 (4,8G</a:t>
            </a:r>
            <a:r>
              <a:rPr lang="nb-NO" altLang="nb-NO" sz="2000" dirty="0">
                <a:solidFill>
                  <a:schemeClr val="bg1"/>
                </a:solidFill>
                <a:ea typeface="Calibri" panose="020F0502020204030204" pitchFamily="34" charset="0"/>
                <a:cs typeface="Times New Roman" panose="02020603050405020304" pitchFamily="18" charset="0"/>
              </a:rPr>
              <a:t>)</a:t>
            </a:r>
          </a:p>
        </p:txBody>
      </p:sp>
      <p:grpSp>
        <p:nvGrpSpPr>
          <p:cNvPr id="5" name="Group 4">
            <a:extLst>
              <a:ext uri="{FF2B5EF4-FFF2-40B4-BE49-F238E27FC236}">
                <a16:creationId xmlns:a16="http://schemas.microsoft.com/office/drawing/2014/main" id="{738CF227-6FE1-48F4-9FE6-3FA84E7300C8}"/>
              </a:ext>
            </a:extLst>
          </p:cNvPr>
          <p:cNvGrpSpPr>
            <a:grpSpLocks noChangeAspect="1"/>
          </p:cNvGrpSpPr>
          <p:nvPr/>
        </p:nvGrpSpPr>
        <p:grpSpPr bwMode="auto">
          <a:xfrm>
            <a:off x="-1130300" y="1978640"/>
            <a:ext cx="10384065" cy="4085870"/>
            <a:chOff x="-309" y="1342"/>
            <a:chExt cx="6069" cy="2388"/>
          </a:xfrm>
        </p:grpSpPr>
        <p:sp>
          <p:nvSpPr>
            <p:cNvPr id="6" name="AutoShape 3">
              <a:extLst>
                <a:ext uri="{FF2B5EF4-FFF2-40B4-BE49-F238E27FC236}">
                  <a16:creationId xmlns:a16="http://schemas.microsoft.com/office/drawing/2014/main" id="{B9BC29CB-1446-4552-A9CD-6413816548BF}"/>
                </a:ext>
              </a:extLst>
            </p:cNvPr>
            <p:cNvSpPr>
              <a:spLocks noChangeAspect="1" noChangeArrowheads="1" noTextEdit="1"/>
            </p:cNvSpPr>
            <p:nvPr/>
          </p:nvSpPr>
          <p:spPr bwMode="auto">
            <a:xfrm>
              <a:off x="-309" y="1342"/>
              <a:ext cx="6069" cy="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14" name="Freeform 8">
              <a:extLst>
                <a:ext uri="{FF2B5EF4-FFF2-40B4-BE49-F238E27FC236}">
                  <a16:creationId xmlns:a16="http://schemas.microsoft.com/office/drawing/2014/main" id="{9C1CECD0-B659-4FA0-BC5E-1E77D8320157}"/>
                </a:ext>
              </a:extLst>
            </p:cNvPr>
            <p:cNvSpPr>
              <a:spLocks noEditPoints="1"/>
            </p:cNvSpPr>
            <p:nvPr/>
          </p:nvSpPr>
          <p:spPr bwMode="auto">
            <a:xfrm>
              <a:off x="576" y="2057"/>
              <a:ext cx="4848" cy="920"/>
            </a:xfrm>
            <a:custGeom>
              <a:avLst/>
              <a:gdLst>
                <a:gd name="T0" fmla="*/ 0 w 4848"/>
                <a:gd name="T1" fmla="*/ 193 h 920"/>
                <a:gd name="T2" fmla="*/ 371 w 4848"/>
                <a:gd name="T3" fmla="*/ 193 h 920"/>
                <a:gd name="T4" fmla="*/ 371 w 4848"/>
                <a:gd name="T5" fmla="*/ 920 h 920"/>
                <a:gd name="T6" fmla="*/ 0 w 4848"/>
                <a:gd name="T7" fmla="*/ 920 h 920"/>
                <a:gd name="T8" fmla="*/ 0 w 4848"/>
                <a:gd name="T9" fmla="*/ 193 h 920"/>
                <a:gd name="T10" fmla="*/ 557 w 4848"/>
                <a:gd name="T11" fmla="*/ 185 h 920"/>
                <a:gd name="T12" fmla="*/ 928 w 4848"/>
                <a:gd name="T13" fmla="*/ 185 h 920"/>
                <a:gd name="T14" fmla="*/ 928 w 4848"/>
                <a:gd name="T15" fmla="*/ 920 h 920"/>
                <a:gd name="T16" fmla="*/ 557 w 4848"/>
                <a:gd name="T17" fmla="*/ 920 h 920"/>
                <a:gd name="T18" fmla="*/ 557 w 4848"/>
                <a:gd name="T19" fmla="*/ 185 h 920"/>
                <a:gd name="T20" fmla="*/ 1121 w 4848"/>
                <a:gd name="T21" fmla="*/ 178 h 920"/>
                <a:gd name="T22" fmla="*/ 1492 w 4848"/>
                <a:gd name="T23" fmla="*/ 178 h 920"/>
                <a:gd name="T24" fmla="*/ 1492 w 4848"/>
                <a:gd name="T25" fmla="*/ 920 h 920"/>
                <a:gd name="T26" fmla="*/ 1121 w 4848"/>
                <a:gd name="T27" fmla="*/ 920 h 920"/>
                <a:gd name="T28" fmla="*/ 1121 w 4848"/>
                <a:gd name="T29" fmla="*/ 178 h 920"/>
                <a:gd name="T30" fmla="*/ 1678 w 4848"/>
                <a:gd name="T31" fmla="*/ 0 h 920"/>
                <a:gd name="T32" fmla="*/ 2049 w 4848"/>
                <a:gd name="T33" fmla="*/ 0 h 920"/>
                <a:gd name="T34" fmla="*/ 2049 w 4848"/>
                <a:gd name="T35" fmla="*/ 920 h 920"/>
                <a:gd name="T36" fmla="*/ 1678 w 4848"/>
                <a:gd name="T37" fmla="*/ 920 h 920"/>
                <a:gd name="T38" fmla="*/ 1678 w 4848"/>
                <a:gd name="T39" fmla="*/ 0 h 920"/>
                <a:gd name="T40" fmla="*/ 2799 w 4848"/>
                <a:gd name="T41" fmla="*/ 363 h 920"/>
                <a:gd name="T42" fmla="*/ 3170 w 4848"/>
                <a:gd name="T43" fmla="*/ 363 h 920"/>
                <a:gd name="T44" fmla="*/ 3170 w 4848"/>
                <a:gd name="T45" fmla="*/ 920 h 920"/>
                <a:gd name="T46" fmla="*/ 2799 w 4848"/>
                <a:gd name="T47" fmla="*/ 920 h 920"/>
                <a:gd name="T48" fmla="*/ 2799 w 4848"/>
                <a:gd name="T49" fmla="*/ 363 h 920"/>
                <a:gd name="T50" fmla="*/ 3356 w 4848"/>
                <a:gd name="T51" fmla="*/ 263 h 920"/>
                <a:gd name="T52" fmla="*/ 3727 w 4848"/>
                <a:gd name="T53" fmla="*/ 263 h 920"/>
                <a:gd name="T54" fmla="*/ 3727 w 4848"/>
                <a:gd name="T55" fmla="*/ 920 h 920"/>
                <a:gd name="T56" fmla="*/ 3356 w 4848"/>
                <a:gd name="T57" fmla="*/ 920 h 920"/>
                <a:gd name="T58" fmla="*/ 3356 w 4848"/>
                <a:gd name="T59" fmla="*/ 263 h 920"/>
                <a:gd name="T60" fmla="*/ 3912 w 4848"/>
                <a:gd name="T61" fmla="*/ 178 h 920"/>
                <a:gd name="T62" fmla="*/ 4283 w 4848"/>
                <a:gd name="T63" fmla="*/ 178 h 920"/>
                <a:gd name="T64" fmla="*/ 4283 w 4848"/>
                <a:gd name="T65" fmla="*/ 920 h 920"/>
                <a:gd name="T66" fmla="*/ 3912 w 4848"/>
                <a:gd name="T67" fmla="*/ 920 h 920"/>
                <a:gd name="T68" fmla="*/ 3912 w 4848"/>
                <a:gd name="T69" fmla="*/ 178 h 920"/>
                <a:gd name="T70" fmla="*/ 4477 w 4848"/>
                <a:gd name="T71" fmla="*/ 0 h 920"/>
                <a:gd name="T72" fmla="*/ 4848 w 4848"/>
                <a:gd name="T73" fmla="*/ 0 h 920"/>
                <a:gd name="T74" fmla="*/ 4848 w 4848"/>
                <a:gd name="T75" fmla="*/ 920 h 920"/>
                <a:gd name="T76" fmla="*/ 4477 w 4848"/>
                <a:gd name="T77" fmla="*/ 920 h 920"/>
                <a:gd name="T78" fmla="*/ 4477 w 4848"/>
                <a:gd name="T79" fmla="*/ 0 h 9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848" h="920">
                  <a:moveTo>
                    <a:pt x="0" y="193"/>
                  </a:moveTo>
                  <a:lnTo>
                    <a:pt x="371" y="193"/>
                  </a:lnTo>
                  <a:lnTo>
                    <a:pt x="371" y="920"/>
                  </a:lnTo>
                  <a:lnTo>
                    <a:pt x="0" y="920"/>
                  </a:lnTo>
                  <a:lnTo>
                    <a:pt x="0" y="193"/>
                  </a:lnTo>
                  <a:close/>
                  <a:moveTo>
                    <a:pt x="557" y="185"/>
                  </a:moveTo>
                  <a:lnTo>
                    <a:pt x="928" y="185"/>
                  </a:lnTo>
                  <a:lnTo>
                    <a:pt x="928" y="920"/>
                  </a:lnTo>
                  <a:lnTo>
                    <a:pt x="557" y="920"/>
                  </a:lnTo>
                  <a:lnTo>
                    <a:pt x="557" y="185"/>
                  </a:lnTo>
                  <a:close/>
                  <a:moveTo>
                    <a:pt x="1121" y="178"/>
                  </a:moveTo>
                  <a:lnTo>
                    <a:pt x="1492" y="178"/>
                  </a:lnTo>
                  <a:lnTo>
                    <a:pt x="1492" y="920"/>
                  </a:lnTo>
                  <a:lnTo>
                    <a:pt x="1121" y="920"/>
                  </a:lnTo>
                  <a:lnTo>
                    <a:pt x="1121" y="178"/>
                  </a:lnTo>
                  <a:close/>
                  <a:moveTo>
                    <a:pt x="1678" y="0"/>
                  </a:moveTo>
                  <a:lnTo>
                    <a:pt x="2049" y="0"/>
                  </a:lnTo>
                  <a:lnTo>
                    <a:pt x="2049" y="920"/>
                  </a:lnTo>
                  <a:lnTo>
                    <a:pt x="1678" y="920"/>
                  </a:lnTo>
                  <a:lnTo>
                    <a:pt x="1678" y="0"/>
                  </a:lnTo>
                  <a:close/>
                  <a:moveTo>
                    <a:pt x="2799" y="363"/>
                  </a:moveTo>
                  <a:lnTo>
                    <a:pt x="3170" y="363"/>
                  </a:lnTo>
                  <a:lnTo>
                    <a:pt x="3170" y="920"/>
                  </a:lnTo>
                  <a:lnTo>
                    <a:pt x="2799" y="920"/>
                  </a:lnTo>
                  <a:lnTo>
                    <a:pt x="2799" y="363"/>
                  </a:lnTo>
                  <a:close/>
                  <a:moveTo>
                    <a:pt x="3356" y="263"/>
                  </a:moveTo>
                  <a:lnTo>
                    <a:pt x="3727" y="263"/>
                  </a:lnTo>
                  <a:lnTo>
                    <a:pt x="3727" y="920"/>
                  </a:lnTo>
                  <a:lnTo>
                    <a:pt x="3356" y="920"/>
                  </a:lnTo>
                  <a:lnTo>
                    <a:pt x="3356" y="263"/>
                  </a:lnTo>
                  <a:close/>
                  <a:moveTo>
                    <a:pt x="3912" y="178"/>
                  </a:moveTo>
                  <a:lnTo>
                    <a:pt x="4283" y="178"/>
                  </a:lnTo>
                  <a:lnTo>
                    <a:pt x="4283" y="920"/>
                  </a:lnTo>
                  <a:lnTo>
                    <a:pt x="3912" y="920"/>
                  </a:lnTo>
                  <a:lnTo>
                    <a:pt x="3912" y="178"/>
                  </a:lnTo>
                  <a:close/>
                  <a:moveTo>
                    <a:pt x="4477" y="0"/>
                  </a:moveTo>
                  <a:lnTo>
                    <a:pt x="4848" y="0"/>
                  </a:lnTo>
                  <a:lnTo>
                    <a:pt x="4848" y="920"/>
                  </a:lnTo>
                  <a:lnTo>
                    <a:pt x="4477" y="920"/>
                  </a:lnTo>
                  <a:lnTo>
                    <a:pt x="4477" y="0"/>
                  </a:lnTo>
                  <a:close/>
                </a:path>
              </a:pathLst>
            </a:custGeom>
            <a:solidFill>
              <a:srgbClr val="005D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15" name="Freeform 9">
              <a:extLst>
                <a:ext uri="{FF2B5EF4-FFF2-40B4-BE49-F238E27FC236}">
                  <a16:creationId xmlns:a16="http://schemas.microsoft.com/office/drawing/2014/main" id="{BCCA78F9-F397-4C13-8BD3-6EC33ED8AE10}"/>
                </a:ext>
              </a:extLst>
            </p:cNvPr>
            <p:cNvSpPr>
              <a:spLocks noEditPoints="1"/>
            </p:cNvSpPr>
            <p:nvPr/>
          </p:nvSpPr>
          <p:spPr bwMode="auto">
            <a:xfrm>
              <a:off x="3375" y="1887"/>
              <a:ext cx="2049" cy="533"/>
            </a:xfrm>
            <a:custGeom>
              <a:avLst/>
              <a:gdLst>
                <a:gd name="T0" fmla="*/ 0 w 2049"/>
                <a:gd name="T1" fmla="*/ 417 h 533"/>
                <a:gd name="T2" fmla="*/ 371 w 2049"/>
                <a:gd name="T3" fmla="*/ 417 h 533"/>
                <a:gd name="T4" fmla="*/ 371 w 2049"/>
                <a:gd name="T5" fmla="*/ 533 h 533"/>
                <a:gd name="T6" fmla="*/ 0 w 2049"/>
                <a:gd name="T7" fmla="*/ 533 h 533"/>
                <a:gd name="T8" fmla="*/ 0 w 2049"/>
                <a:gd name="T9" fmla="*/ 417 h 533"/>
                <a:gd name="T10" fmla="*/ 557 w 2049"/>
                <a:gd name="T11" fmla="*/ 301 h 533"/>
                <a:gd name="T12" fmla="*/ 928 w 2049"/>
                <a:gd name="T13" fmla="*/ 301 h 533"/>
                <a:gd name="T14" fmla="*/ 928 w 2049"/>
                <a:gd name="T15" fmla="*/ 433 h 533"/>
                <a:gd name="T16" fmla="*/ 557 w 2049"/>
                <a:gd name="T17" fmla="*/ 433 h 533"/>
                <a:gd name="T18" fmla="*/ 557 w 2049"/>
                <a:gd name="T19" fmla="*/ 301 h 533"/>
                <a:gd name="T20" fmla="*/ 1113 w 2049"/>
                <a:gd name="T21" fmla="*/ 209 h 533"/>
                <a:gd name="T22" fmla="*/ 1484 w 2049"/>
                <a:gd name="T23" fmla="*/ 209 h 533"/>
                <a:gd name="T24" fmla="*/ 1484 w 2049"/>
                <a:gd name="T25" fmla="*/ 348 h 533"/>
                <a:gd name="T26" fmla="*/ 1113 w 2049"/>
                <a:gd name="T27" fmla="*/ 348 h 533"/>
                <a:gd name="T28" fmla="*/ 1113 w 2049"/>
                <a:gd name="T29" fmla="*/ 209 h 533"/>
                <a:gd name="T30" fmla="*/ 1678 w 2049"/>
                <a:gd name="T31" fmla="*/ 0 h 533"/>
                <a:gd name="T32" fmla="*/ 2049 w 2049"/>
                <a:gd name="T33" fmla="*/ 0 h 533"/>
                <a:gd name="T34" fmla="*/ 2049 w 2049"/>
                <a:gd name="T35" fmla="*/ 170 h 533"/>
                <a:gd name="T36" fmla="*/ 1678 w 2049"/>
                <a:gd name="T37" fmla="*/ 170 h 533"/>
                <a:gd name="T38" fmla="*/ 1678 w 2049"/>
                <a:gd name="T39" fmla="*/ 0 h 5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49" h="533">
                  <a:moveTo>
                    <a:pt x="0" y="417"/>
                  </a:moveTo>
                  <a:lnTo>
                    <a:pt x="371" y="417"/>
                  </a:lnTo>
                  <a:lnTo>
                    <a:pt x="371" y="533"/>
                  </a:lnTo>
                  <a:lnTo>
                    <a:pt x="0" y="533"/>
                  </a:lnTo>
                  <a:lnTo>
                    <a:pt x="0" y="417"/>
                  </a:lnTo>
                  <a:close/>
                  <a:moveTo>
                    <a:pt x="557" y="301"/>
                  </a:moveTo>
                  <a:lnTo>
                    <a:pt x="928" y="301"/>
                  </a:lnTo>
                  <a:lnTo>
                    <a:pt x="928" y="433"/>
                  </a:lnTo>
                  <a:lnTo>
                    <a:pt x="557" y="433"/>
                  </a:lnTo>
                  <a:lnTo>
                    <a:pt x="557" y="301"/>
                  </a:lnTo>
                  <a:close/>
                  <a:moveTo>
                    <a:pt x="1113" y="209"/>
                  </a:moveTo>
                  <a:lnTo>
                    <a:pt x="1484" y="209"/>
                  </a:lnTo>
                  <a:lnTo>
                    <a:pt x="1484" y="348"/>
                  </a:lnTo>
                  <a:lnTo>
                    <a:pt x="1113" y="348"/>
                  </a:lnTo>
                  <a:lnTo>
                    <a:pt x="1113" y="209"/>
                  </a:lnTo>
                  <a:close/>
                  <a:moveTo>
                    <a:pt x="1678" y="0"/>
                  </a:moveTo>
                  <a:lnTo>
                    <a:pt x="2049" y="0"/>
                  </a:lnTo>
                  <a:lnTo>
                    <a:pt x="2049" y="170"/>
                  </a:lnTo>
                  <a:lnTo>
                    <a:pt x="1678" y="170"/>
                  </a:lnTo>
                  <a:lnTo>
                    <a:pt x="1678" y="0"/>
                  </a:lnTo>
                  <a:close/>
                </a:path>
              </a:pathLst>
            </a:custGeom>
            <a:solidFill>
              <a:srgbClr val="E46C0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16" name="Freeform 10">
              <a:extLst>
                <a:ext uri="{FF2B5EF4-FFF2-40B4-BE49-F238E27FC236}">
                  <a16:creationId xmlns:a16="http://schemas.microsoft.com/office/drawing/2014/main" id="{8D3BB174-95A0-4376-9755-32FBDA088892}"/>
                </a:ext>
              </a:extLst>
            </p:cNvPr>
            <p:cNvSpPr>
              <a:spLocks noEditPoints="1"/>
            </p:cNvSpPr>
            <p:nvPr/>
          </p:nvSpPr>
          <p:spPr bwMode="auto">
            <a:xfrm>
              <a:off x="576" y="1694"/>
              <a:ext cx="4848" cy="610"/>
            </a:xfrm>
            <a:custGeom>
              <a:avLst/>
              <a:gdLst>
                <a:gd name="T0" fmla="*/ 0 w 4848"/>
                <a:gd name="T1" fmla="*/ 324 h 610"/>
                <a:gd name="T2" fmla="*/ 371 w 4848"/>
                <a:gd name="T3" fmla="*/ 324 h 610"/>
                <a:gd name="T4" fmla="*/ 371 w 4848"/>
                <a:gd name="T5" fmla="*/ 556 h 610"/>
                <a:gd name="T6" fmla="*/ 0 w 4848"/>
                <a:gd name="T7" fmla="*/ 556 h 610"/>
                <a:gd name="T8" fmla="*/ 0 w 4848"/>
                <a:gd name="T9" fmla="*/ 324 h 610"/>
                <a:gd name="T10" fmla="*/ 557 w 4848"/>
                <a:gd name="T11" fmla="*/ 324 h 610"/>
                <a:gd name="T12" fmla="*/ 928 w 4848"/>
                <a:gd name="T13" fmla="*/ 324 h 610"/>
                <a:gd name="T14" fmla="*/ 928 w 4848"/>
                <a:gd name="T15" fmla="*/ 548 h 610"/>
                <a:gd name="T16" fmla="*/ 557 w 4848"/>
                <a:gd name="T17" fmla="*/ 548 h 610"/>
                <a:gd name="T18" fmla="*/ 557 w 4848"/>
                <a:gd name="T19" fmla="*/ 324 h 610"/>
                <a:gd name="T20" fmla="*/ 1121 w 4848"/>
                <a:gd name="T21" fmla="*/ 324 h 610"/>
                <a:gd name="T22" fmla="*/ 1492 w 4848"/>
                <a:gd name="T23" fmla="*/ 324 h 610"/>
                <a:gd name="T24" fmla="*/ 1492 w 4848"/>
                <a:gd name="T25" fmla="*/ 541 h 610"/>
                <a:gd name="T26" fmla="*/ 1121 w 4848"/>
                <a:gd name="T27" fmla="*/ 541 h 610"/>
                <a:gd name="T28" fmla="*/ 1121 w 4848"/>
                <a:gd name="T29" fmla="*/ 324 h 610"/>
                <a:gd name="T30" fmla="*/ 1678 w 4848"/>
                <a:gd name="T31" fmla="*/ 139 h 610"/>
                <a:gd name="T32" fmla="*/ 2049 w 4848"/>
                <a:gd name="T33" fmla="*/ 139 h 610"/>
                <a:gd name="T34" fmla="*/ 2049 w 4848"/>
                <a:gd name="T35" fmla="*/ 363 h 610"/>
                <a:gd name="T36" fmla="*/ 1678 w 4848"/>
                <a:gd name="T37" fmla="*/ 363 h 610"/>
                <a:gd name="T38" fmla="*/ 1678 w 4848"/>
                <a:gd name="T39" fmla="*/ 139 h 610"/>
                <a:gd name="T40" fmla="*/ 2799 w 4848"/>
                <a:gd name="T41" fmla="*/ 463 h 610"/>
                <a:gd name="T42" fmla="*/ 3170 w 4848"/>
                <a:gd name="T43" fmla="*/ 463 h 610"/>
                <a:gd name="T44" fmla="*/ 3170 w 4848"/>
                <a:gd name="T45" fmla="*/ 610 h 610"/>
                <a:gd name="T46" fmla="*/ 2799 w 4848"/>
                <a:gd name="T47" fmla="*/ 610 h 610"/>
                <a:gd name="T48" fmla="*/ 2799 w 4848"/>
                <a:gd name="T49" fmla="*/ 463 h 610"/>
                <a:gd name="T50" fmla="*/ 3356 w 4848"/>
                <a:gd name="T51" fmla="*/ 332 h 610"/>
                <a:gd name="T52" fmla="*/ 3727 w 4848"/>
                <a:gd name="T53" fmla="*/ 332 h 610"/>
                <a:gd name="T54" fmla="*/ 3727 w 4848"/>
                <a:gd name="T55" fmla="*/ 494 h 610"/>
                <a:gd name="T56" fmla="*/ 3356 w 4848"/>
                <a:gd name="T57" fmla="*/ 494 h 610"/>
                <a:gd name="T58" fmla="*/ 3356 w 4848"/>
                <a:gd name="T59" fmla="*/ 332 h 610"/>
                <a:gd name="T60" fmla="*/ 3912 w 4848"/>
                <a:gd name="T61" fmla="*/ 224 h 610"/>
                <a:gd name="T62" fmla="*/ 4283 w 4848"/>
                <a:gd name="T63" fmla="*/ 224 h 610"/>
                <a:gd name="T64" fmla="*/ 4283 w 4848"/>
                <a:gd name="T65" fmla="*/ 402 h 610"/>
                <a:gd name="T66" fmla="*/ 3912 w 4848"/>
                <a:gd name="T67" fmla="*/ 402 h 610"/>
                <a:gd name="T68" fmla="*/ 3912 w 4848"/>
                <a:gd name="T69" fmla="*/ 224 h 610"/>
                <a:gd name="T70" fmla="*/ 4477 w 4848"/>
                <a:gd name="T71" fmla="*/ 0 h 610"/>
                <a:gd name="T72" fmla="*/ 4848 w 4848"/>
                <a:gd name="T73" fmla="*/ 0 h 610"/>
                <a:gd name="T74" fmla="*/ 4848 w 4848"/>
                <a:gd name="T75" fmla="*/ 193 h 610"/>
                <a:gd name="T76" fmla="*/ 4477 w 4848"/>
                <a:gd name="T77" fmla="*/ 193 h 610"/>
                <a:gd name="T78" fmla="*/ 4477 w 4848"/>
                <a:gd name="T79" fmla="*/ 0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848" h="610">
                  <a:moveTo>
                    <a:pt x="0" y="324"/>
                  </a:moveTo>
                  <a:lnTo>
                    <a:pt x="371" y="324"/>
                  </a:lnTo>
                  <a:lnTo>
                    <a:pt x="371" y="556"/>
                  </a:lnTo>
                  <a:lnTo>
                    <a:pt x="0" y="556"/>
                  </a:lnTo>
                  <a:lnTo>
                    <a:pt x="0" y="324"/>
                  </a:lnTo>
                  <a:close/>
                  <a:moveTo>
                    <a:pt x="557" y="324"/>
                  </a:moveTo>
                  <a:lnTo>
                    <a:pt x="928" y="324"/>
                  </a:lnTo>
                  <a:lnTo>
                    <a:pt x="928" y="548"/>
                  </a:lnTo>
                  <a:lnTo>
                    <a:pt x="557" y="548"/>
                  </a:lnTo>
                  <a:lnTo>
                    <a:pt x="557" y="324"/>
                  </a:lnTo>
                  <a:close/>
                  <a:moveTo>
                    <a:pt x="1121" y="324"/>
                  </a:moveTo>
                  <a:lnTo>
                    <a:pt x="1492" y="324"/>
                  </a:lnTo>
                  <a:lnTo>
                    <a:pt x="1492" y="541"/>
                  </a:lnTo>
                  <a:lnTo>
                    <a:pt x="1121" y="541"/>
                  </a:lnTo>
                  <a:lnTo>
                    <a:pt x="1121" y="324"/>
                  </a:lnTo>
                  <a:close/>
                  <a:moveTo>
                    <a:pt x="1678" y="139"/>
                  </a:moveTo>
                  <a:lnTo>
                    <a:pt x="2049" y="139"/>
                  </a:lnTo>
                  <a:lnTo>
                    <a:pt x="2049" y="363"/>
                  </a:lnTo>
                  <a:lnTo>
                    <a:pt x="1678" y="363"/>
                  </a:lnTo>
                  <a:lnTo>
                    <a:pt x="1678" y="139"/>
                  </a:lnTo>
                  <a:close/>
                  <a:moveTo>
                    <a:pt x="2799" y="463"/>
                  </a:moveTo>
                  <a:lnTo>
                    <a:pt x="3170" y="463"/>
                  </a:lnTo>
                  <a:lnTo>
                    <a:pt x="3170" y="610"/>
                  </a:lnTo>
                  <a:lnTo>
                    <a:pt x="2799" y="610"/>
                  </a:lnTo>
                  <a:lnTo>
                    <a:pt x="2799" y="463"/>
                  </a:lnTo>
                  <a:close/>
                  <a:moveTo>
                    <a:pt x="3356" y="332"/>
                  </a:moveTo>
                  <a:lnTo>
                    <a:pt x="3727" y="332"/>
                  </a:lnTo>
                  <a:lnTo>
                    <a:pt x="3727" y="494"/>
                  </a:lnTo>
                  <a:lnTo>
                    <a:pt x="3356" y="494"/>
                  </a:lnTo>
                  <a:lnTo>
                    <a:pt x="3356" y="332"/>
                  </a:lnTo>
                  <a:close/>
                  <a:moveTo>
                    <a:pt x="3912" y="224"/>
                  </a:moveTo>
                  <a:lnTo>
                    <a:pt x="4283" y="224"/>
                  </a:lnTo>
                  <a:lnTo>
                    <a:pt x="4283" y="402"/>
                  </a:lnTo>
                  <a:lnTo>
                    <a:pt x="3912" y="402"/>
                  </a:lnTo>
                  <a:lnTo>
                    <a:pt x="3912" y="224"/>
                  </a:lnTo>
                  <a:close/>
                  <a:moveTo>
                    <a:pt x="4477" y="0"/>
                  </a:moveTo>
                  <a:lnTo>
                    <a:pt x="4848" y="0"/>
                  </a:lnTo>
                  <a:lnTo>
                    <a:pt x="4848" y="193"/>
                  </a:lnTo>
                  <a:lnTo>
                    <a:pt x="4477" y="193"/>
                  </a:lnTo>
                  <a:lnTo>
                    <a:pt x="4477" y="0"/>
                  </a:lnTo>
                  <a:close/>
                </a:path>
              </a:pathLst>
            </a:custGeom>
            <a:solidFill>
              <a:srgbClr val="3185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17" name="Freeform 11">
              <a:extLst>
                <a:ext uri="{FF2B5EF4-FFF2-40B4-BE49-F238E27FC236}">
                  <a16:creationId xmlns:a16="http://schemas.microsoft.com/office/drawing/2014/main" id="{8925B707-665E-43D4-926C-A770DD569E44}"/>
                </a:ext>
              </a:extLst>
            </p:cNvPr>
            <p:cNvSpPr>
              <a:spLocks noEditPoints="1"/>
            </p:cNvSpPr>
            <p:nvPr/>
          </p:nvSpPr>
          <p:spPr bwMode="auto">
            <a:xfrm>
              <a:off x="3375" y="1593"/>
              <a:ext cx="2049" cy="564"/>
            </a:xfrm>
            <a:custGeom>
              <a:avLst/>
              <a:gdLst>
                <a:gd name="T0" fmla="*/ 0 w 2049"/>
                <a:gd name="T1" fmla="*/ 533 h 564"/>
                <a:gd name="T2" fmla="*/ 371 w 2049"/>
                <a:gd name="T3" fmla="*/ 533 h 564"/>
                <a:gd name="T4" fmla="*/ 371 w 2049"/>
                <a:gd name="T5" fmla="*/ 564 h 564"/>
                <a:gd name="T6" fmla="*/ 0 w 2049"/>
                <a:gd name="T7" fmla="*/ 564 h 564"/>
                <a:gd name="T8" fmla="*/ 0 w 2049"/>
                <a:gd name="T9" fmla="*/ 533 h 564"/>
                <a:gd name="T10" fmla="*/ 557 w 2049"/>
                <a:gd name="T11" fmla="*/ 379 h 564"/>
                <a:gd name="T12" fmla="*/ 928 w 2049"/>
                <a:gd name="T13" fmla="*/ 379 h 564"/>
                <a:gd name="T14" fmla="*/ 928 w 2049"/>
                <a:gd name="T15" fmla="*/ 433 h 564"/>
                <a:gd name="T16" fmla="*/ 557 w 2049"/>
                <a:gd name="T17" fmla="*/ 433 h 564"/>
                <a:gd name="T18" fmla="*/ 557 w 2049"/>
                <a:gd name="T19" fmla="*/ 379 h 564"/>
                <a:gd name="T20" fmla="*/ 1113 w 2049"/>
                <a:gd name="T21" fmla="*/ 255 h 564"/>
                <a:gd name="T22" fmla="*/ 1484 w 2049"/>
                <a:gd name="T23" fmla="*/ 255 h 564"/>
                <a:gd name="T24" fmla="*/ 1484 w 2049"/>
                <a:gd name="T25" fmla="*/ 325 h 564"/>
                <a:gd name="T26" fmla="*/ 1113 w 2049"/>
                <a:gd name="T27" fmla="*/ 325 h 564"/>
                <a:gd name="T28" fmla="*/ 1113 w 2049"/>
                <a:gd name="T29" fmla="*/ 255 h 564"/>
                <a:gd name="T30" fmla="*/ 1678 w 2049"/>
                <a:gd name="T31" fmla="*/ 0 h 564"/>
                <a:gd name="T32" fmla="*/ 2049 w 2049"/>
                <a:gd name="T33" fmla="*/ 0 h 564"/>
                <a:gd name="T34" fmla="*/ 2049 w 2049"/>
                <a:gd name="T35" fmla="*/ 101 h 564"/>
                <a:gd name="T36" fmla="*/ 1678 w 2049"/>
                <a:gd name="T37" fmla="*/ 101 h 564"/>
                <a:gd name="T38" fmla="*/ 1678 w 2049"/>
                <a:gd name="T39" fmla="*/ 0 h 5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49" h="564">
                  <a:moveTo>
                    <a:pt x="0" y="533"/>
                  </a:moveTo>
                  <a:lnTo>
                    <a:pt x="371" y="533"/>
                  </a:lnTo>
                  <a:lnTo>
                    <a:pt x="371" y="564"/>
                  </a:lnTo>
                  <a:lnTo>
                    <a:pt x="0" y="564"/>
                  </a:lnTo>
                  <a:lnTo>
                    <a:pt x="0" y="533"/>
                  </a:lnTo>
                  <a:close/>
                  <a:moveTo>
                    <a:pt x="557" y="379"/>
                  </a:moveTo>
                  <a:lnTo>
                    <a:pt x="928" y="379"/>
                  </a:lnTo>
                  <a:lnTo>
                    <a:pt x="928" y="433"/>
                  </a:lnTo>
                  <a:lnTo>
                    <a:pt x="557" y="433"/>
                  </a:lnTo>
                  <a:lnTo>
                    <a:pt x="557" y="379"/>
                  </a:lnTo>
                  <a:close/>
                  <a:moveTo>
                    <a:pt x="1113" y="255"/>
                  </a:moveTo>
                  <a:lnTo>
                    <a:pt x="1484" y="255"/>
                  </a:lnTo>
                  <a:lnTo>
                    <a:pt x="1484" y="325"/>
                  </a:lnTo>
                  <a:lnTo>
                    <a:pt x="1113" y="325"/>
                  </a:lnTo>
                  <a:lnTo>
                    <a:pt x="1113" y="255"/>
                  </a:lnTo>
                  <a:close/>
                  <a:moveTo>
                    <a:pt x="1678" y="0"/>
                  </a:moveTo>
                  <a:lnTo>
                    <a:pt x="2049" y="0"/>
                  </a:lnTo>
                  <a:lnTo>
                    <a:pt x="2049" y="101"/>
                  </a:lnTo>
                  <a:lnTo>
                    <a:pt x="1678" y="101"/>
                  </a:lnTo>
                  <a:lnTo>
                    <a:pt x="1678" y="0"/>
                  </a:lnTo>
                  <a:close/>
                </a:path>
              </a:pathLst>
            </a:custGeom>
            <a:solidFill>
              <a:srgbClr val="A6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18" name="Freeform 12">
              <a:extLst>
                <a:ext uri="{FF2B5EF4-FFF2-40B4-BE49-F238E27FC236}">
                  <a16:creationId xmlns:a16="http://schemas.microsoft.com/office/drawing/2014/main" id="{E80351B0-BD92-4397-8F43-10E3E6C3A391}"/>
                </a:ext>
              </a:extLst>
            </p:cNvPr>
            <p:cNvSpPr>
              <a:spLocks noEditPoints="1"/>
            </p:cNvSpPr>
            <p:nvPr/>
          </p:nvSpPr>
          <p:spPr bwMode="auto">
            <a:xfrm>
              <a:off x="3375" y="1585"/>
              <a:ext cx="2049" cy="541"/>
            </a:xfrm>
            <a:custGeom>
              <a:avLst/>
              <a:gdLst>
                <a:gd name="T0" fmla="*/ 0 w 2049"/>
                <a:gd name="T1" fmla="*/ 534 h 541"/>
                <a:gd name="T2" fmla="*/ 371 w 2049"/>
                <a:gd name="T3" fmla="*/ 534 h 541"/>
                <a:gd name="T4" fmla="*/ 371 w 2049"/>
                <a:gd name="T5" fmla="*/ 541 h 541"/>
                <a:gd name="T6" fmla="*/ 0 w 2049"/>
                <a:gd name="T7" fmla="*/ 541 h 541"/>
                <a:gd name="T8" fmla="*/ 0 w 2049"/>
                <a:gd name="T9" fmla="*/ 534 h 541"/>
                <a:gd name="T10" fmla="*/ 557 w 2049"/>
                <a:gd name="T11" fmla="*/ 379 h 541"/>
                <a:gd name="T12" fmla="*/ 928 w 2049"/>
                <a:gd name="T13" fmla="*/ 379 h 541"/>
                <a:gd name="T14" fmla="*/ 928 w 2049"/>
                <a:gd name="T15" fmla="*/ 387 h 541"/>
                <a:gd name="T16" fmla="*/ 557 w 2049"/>
                <a:gd name="T17" fmla="*/ 387 h 541"/>
                <a:gd name="T18" fmla="*/ 557 w 2049"/>
                <a:gd name="T19" fmla="*/ 379 h 541"/>
                <a:gd name="T20" fmla="*/ 1113 w 2049"/>
                <a:gd name="T21" fmla="*/ 255 h 541"/>
                <a:gd name="T22" fmla="*/ 1484 w 2049"/>
                <a:gd name="T23" fmla="*/ 255 h 541"/>
                <a:gd name="T24" fmla="*/ 1484 w 2049"/>
                <a:gd name="T25" fmla="*/ 263 h 541"/>
                <a:gd name="T26" fmla="*/ 1113 w 2049"/>
                <a:gd name="T27" fmla="*/ 263 h 541"/>
                <a:gd name="T28" fmla="*/ 1113 w 2049"/>
                <a:gd name="T29" fmla="*/ 255 h 541"/>
                <a:gd name="T30" fmla="*/ 1678 w 2049"/>
                <a:gd name="T31" fmla="*/ 0 h 541"/>
                <a:gd name="T32" fmla="*/ 2049 w 2049"/>
                <a:gd name="T33" fmla="*/ 0 h 541"/>
                <a:gd name="T34" fmla="*/ 2049 w 2049"/>
                <a:gd name="T35" fmla="*/ 8 h 541"/>
                <a:gd name="T36" fmla="*/ 1678 w 2049"/>
                <a:gd name="T37" fmla="*/ 8 h 541"/>
                <a:gd name="T38" fmla="*/ 1678 w 2049"/>
                <a:gd name="T39" fmla="*/ 0 h 5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49" h="541">
                  <a:moveTo>
                    <a:pt x="0" y="534"/>
                  </a:moveTo>
                  <a:lnTo>
                    <a:pt x="371" y="534"/>
                  </a:lnTo>
                  <a:lnTo>
                    <a:pt x="371" y="541"/>
                  </a:lnTo>
                  <a:lnTo>
                    <a:pt x="0" y="541"/>
                  </a:lnTo>
                  <a:lnTo>
                    <a:pt x="0" y="534"/>
                  </a:lnTo>
                  <a:close/>
                  <a:moveTo>
                    <a:pt x="557" y="379"/>
                  </a:moveTo>
                  <a:lnTo>
                    <a:pt x="928" y="379"/>
                  </a:lnTo>
                  <a:lnTo>
                    <a:pt x="928" y="387"/>
                  </a:lnTo>
                  <a:lnTo>
                    <a:pt x="557" y="387"/>
                  </a:lnTo>
                  <a:lnTo>
                    <a:pt x="557" y="379"/>
                  </a:lnTo>
                  <a:close/>
                  <a:moveTo>
                    <a:pt x="1113" y="255"/>
                  </a:moveTo>
                  <a:lnTo>
                    <a:pt x="1484" y="255"/>
                  </a:lnTo>
                  <a:lnTo>
                    <a:pt x="1484" y="263"/>
                  </a:lnTo>
                  <a:lnTo>
                    <a:pt x="1113" y="263"/>
                  </a:lnTo>
                  <a:lnTo>
                    <a:pt x="1113" y="255"/>
                  </a:lnTo>
                  <a:close/>
                  <a:moveTo>
                    <a:pt x="1678" y="0"/>
                  </a:moveTo>
                  <a:lnTo>
                    <a:pt x="2049" y="0"/>
                  </a:lnTo>
                  <a:lnTo>
                    <a:pt x="2049" y="8"/>
                  </a:lnTo>
                  <a:lnTo>
                    <a:pt x="1678" y="8"/>
                  </a:lnTo>
                  <a:lnTo>
                    <a:pt x="1678" y="0"/>
                  </a:lnTo>
                  <a:close/>
                </a:path>
              </a:pathLst>
            </a:custGeom>
            <a:solidFill>
              <a:srgbClr val="FF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24" name="Rectangle 18">
              <a:extLst>
                <a:ext uri="{FF2B5EF4-FFF2-40B4-BE49-F238E27FC236}">
                  <a16:creationId xmlns:a16="http://schemas.microsoft.com/office/drawing/2014/main" id="{AD85348E-CC6F-48B3-80DC-0EB386BFA3A0}"/>
                </a:ext>
              </a:extLst>
            </p:cNvPr>
            <p:cNvSpPr>
              <a:spLocks noChangeArrowheads="1"/>
            </p:cNvSpPr>
            <p:nvPr/>
          </p:nvSpPr>
          <p:spPr bwMode="auto">
            <a:xfrm>
              <a:off x="653" y="1814"/>
              <a:ext cx="236"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1" i="0" u="none" strike="noStrike" cap="none" normalizeH="0" baseline="0" dirty="0">
                  <a:ln>
                    <a:noFill/>
                  </a:ln>
                  <a:solidFill>
                    <a:srgbClr val="FF0000"/>
                  </a:solidFill>
                  <a:effectLst/>
                  <a:latin typeface="Calibri" panose="020F0502020204030204" pitchFamily="34" charset="0"/>
                </a:rPr>
                <a:t>57 %</a:t>
              </a:r>
              <a:endParaRPr kumimoji="0" lang="nb-NO" altLang="nb-NO" sz="1600" b="1" i="0" u="none" strike="noStrike" cap="none" normalizeH="0" baseline="0" dirty="0">
                <a:ln>
                  <a:noFill/>
                </a:ln>
                <a:solidFill>
                  <a:schemeClr val="tx1"/>
                </a:solidFill>
                <a:effectLst/>
                <a:latin typeface="Arial" panose="020B0604020202020204" pitchFamily="34" charset="0"/>
              </a:endParaRPr>
            </a:p>
          </p:txBody>
        </p:sp>
        <p:sp>
          <p:nvSpPr>
            <p:cNvPr id="25" name="Rectangle 19">
              <a:extLst>
                <a:ext uri="{FF2B5EF4-FFF2-40B4-BE49-F238E27FC236}">
                  <a16:creationId xmlns:a16="http://schemas.microsoft.com/office/drawing/2014/main" id="{D8E1FEAD-E46D-4656-B798-1DF2B1292B85}"/>
                </a:ext>
              </a:extLst>
            </p:cNvPr>
            <p:cNvSpPr>
              <a:spLocks noChangeArrowheads="1"/>
            </p:cNvSpPr>
            <p:nvPr/>
          </p:nvSpPr>
          <p:spPr bwMode="auto">
            <a:xfrm>
              <a:off x="1212" y="1814"/>
              <a:ext cx="236"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1" i="0" u="none" strike="noStrike" cap="none" normalizeH="0" baseline="0" dirty="0">
                  <a:ln>
                    <a:noFill/>
                  </a:ln>
                  <a:solidFill>
                    <a:srgbClr val="FF0000"/>
                  </a:solidFill>
                  <a:effectLst/>
                  <a:latin typeface="Calibri" panose="020F0502020204030204" pitchFamily="34" charset="0"/>
                </a:rPr>
                <a:t>57 %</a:t>
              </a:r>
              <a:endParaRPr kumimoji="0" lang="nb-NO" altLang="nb-NO" sz="1600" b="1" i="0" u="none" strike="noStrike" cap="none" normalizeH="0" baseline="0" dirty="0">
                <a:ln>
                  <a:noFill/>
                </a:ln>
                <a:solidFill>
                  <a:schemeClr val="tx1"/>
                </a:solidFill>
                <a:effectLst/>
                <a:latin typeface="Arial" panose="020B0604020202020204" pitchFamily="34" charset="0"/>
              </a:endParaRPr>
            </a:p>
          </p:txBody>
        </p:sp>
        <p:sp>
          <p:nvSpPr>
            <p:cNvPr id="26" name="Rectangle 20">
              <a:extLst>
                <a:ext uri="{FF2B5EF4-FFF2-40B4-BE49-F238E27FC236}">
                  <a16:creationId xmlns:a16="http://schemas.microsoft.com/office/drawing/2014/main" id="{6165C2FB-99BA-4C98-858E-D888C2DFFC50}"/>
                </a:ext>
              </a:extLst>
            </p:cNvPr>
            <p:cNvSpPr>
              <a:spLocks noChangeArrowheads="1"/>
            </p:cNvSpPr>
            <p:nvPr/>
          </p:nvSpPr>
          <p:spPr bwMode="auto">
            <a:xfrm>
              <a:off x="1772" y="1814"/>
              <a:ext cx="236"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1" i="0" u="none" strike="noStrike" cap="none" normalizeH="0" baseline="0" dirty="0">
                  <a:ln>
                    <a:noFill/>
                  </a:ln>
                  <a:solidFill>
                    <a:srgbClr val="FF0000"/>
                  </a:solidFill>
                  <a:effectLst/>
                  <a:latin typeface="Calibri" panose="020F0502020204030204" pitchFamily="34" charset="0"/>
                </a:rPr>
                <a:t>57 %</a:t>
              </a:r>
              <a:endParaRPr kumimoji="0" lang="nb-NO" altLang="nb-NO" sz="1600" b="1" i="0" u="none" strike="noStrike" cap="none" normalizeH="0" baseline="0" dirty="0">
                <a:ln>
                  <a:noFill/>
                </a:ln>
                <a:solidFill>
                  <a:schemeClr val="tx1"/>
                </a:solidFill>
                <a:effectLst/>
                <a:latin typeface="Arial" panose="020B0604020202020204" pitchFamily="34" charset="0"/>
              </a:endParaRPr>
            </a:p>
          </p:txBody>
        </p:sp>
        <p:sp>
          <p:nvSpPr>
            <p:cNvPr id="27" name="Rectangle 21">
              <a:extLst>
                <a:ext uri="{FF2B5EF4-FFF2-40B4-BE49-F238E27FC236}">
                  <a16:creationId xmlns:a16="http://schemas.microsoft.com/office/drawing/2014/main" id="{0CA1F453-D7B5-4AA5-9393-B178415763B4}"/>
                </a:ext>
              </a:extLst>
            </p:cNvPr>
            <p:cNvSpPr>
              <a:spLocks noChangeArrowheads="1"/>
            </p:cNvSpPr>
            <p:nvPr/>
          </p:nvSpPr>
          <p:spPr bwMode="auto">
            <a:xfrm>
              <a:off x="2331" y="1623"/>
              <a:ext cx="236"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1" i="0" u="none" strike="noStrike" cap="none" normalizeH="0" baseline="0" dirty="0">
                  <a:ln>
                    <a:noFill/>
                  </a:ln>
                  <a:solidFill>
                    <a:srgbClr val="FF0000"/>
                  </a:solidFill>
                  <a:effectLst/>
                  <a:latin typeface="Calibri" panose="020F0502020204030204" pitchFamily="34" charset="0"/>
                </a:rPr>
                <a:t>68 %</a:t>
              </a:r>
              <a:endParaRPr kumimoji="0" lang="nb-NO" altLang="nb-NO" sz="1600" b="1" i="0" u="none" strike="noStrike" cap="none" normalizeH="0" baseline="0" dirty="0">
                <a:ln>
                  <a:noFill/>
                </a:ln>
                <a:solidFill>
                  <a:schemeClr val="tx1"/>
                </a:solidFill>
                <a:effectLst/>
                <a:latin typeface="Arial" panose="020B0604020202020204" pitchFamily="34" charset="0"/>
              </a:endParaRPr>
            </a:p>
          </p:txBody>
        </p:sp>
        <p:sp>
          <p:nvSpPr>
            <p:cNvPr id="28" name="Rectangle 22">
              <a:extLst>
                <a:ext uri="{FF2B5EF4-FFF2-40B4-BE49-F238E27FC236}">
                  <a16:creationId xmlns:a16="http://schemas.microsoft.com/office/drawing/2014/main" id="{BAC9B52D-1832-4A28-A1C1-6C46C79F96BD}"/>
                </a:ext>
              </a:extLst>
            </p:cNvPr>
            <p:cNvSpPr>
              <a:spLocks noChangeArrowheads="1"/>
            </p:cNvSpPr>
            <p:nvPr/>
          </p:nvSpPr>
          <p:spPr bwMode="auto">
            <a:xfrm>
              <a:off x="3450" y="1912"/>
              <a:ext cx="236"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1" i="0" u="none" strike="noStrike" cap="none" normalizeH="0" baseline="0" dirty="0">
                  <a:ln>
                    <a:noFill/>
                  </a:ln>
                  <a:solidFill>
                    <a:srgbClr val="FF0000"/>
                  </a:solidFill>
                  <a:effectLst/>
                  <a:latin typeface="Calibri" panose="020F0502020204030204" pitchFamily="34" charset="0"/>
                </a:rPr>
                <a:t>51 %</a:t>
              </a:r>
              <a:endParaRPr kumimoji="0" lang="nb-NO" altLang="nb-NO" sz="1600" b="1" i="0" u="none" strike="noStrike" cap="none" normalizeH="0" baseline="0" dirty="0">
                <a:ln>
                  <a:noFill/>
                </a:ln>
                <a:solidFill>
                  <a:schemeClr val="tx1"/>
                </a:solidFill>
                <a:effectLst/>
                <a:latin typeface="Arial" panose="020B0604020202020204" pitchFamily="34" charset="0"/>
              </a:endParaRPr>
            </a:p>
          </p:txBody>
        </p:sp>
        <p:sp>
          <p:nvSpPr>
            <p:cNvPr id="29" name="Rectangle 23">
              <a:extLst>
                <a:ext uri="{FF2B5EF4-FFF2-40B4-BE49-F238E27FC236}">
                  <a16:creationId xmlns:a16="http://schemas.microsoft.com/office/drawing/2014/main" id="{7A8B60CC-AEAE-4CC9-9733-D12097A39882}"/>
                </a:ext>
              </a:extLst>
            </p:cNvPr>
            <p:cNvSpPr>
              <a:spLocks noChangeArrowheads="1"/>
            </p:cNvSpPr>
            <p:nvPr/>
          </p:nvSpPr>
          <p:spPr bwMode="auto">
            <a:xfrm>
              <a:off x="4009" y="1758"/>
              <a:ext cx="235"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1" i="0" u="none" strike="noStrike" cap="none" normalizeH="0" baseline="0" dirty="0">
                  <a:ln>
                    <a:noFill/>
                  </a:ln>
                  <a:solidFill>
                    <a:srgbClr val="FF0000"/>
                  </a:solidFill>
                  <a:effectLst/>
                  <a:latin typeface="Calibri" panose="020F0502020204030204" pitchFamily="34" charset="0"/>
                </a:rPr>
                <a:t>60 %</a:t>
              </a:r>
              <a:endParaRPr kumimoji="0" lang="nb-NO" altLang="nb-NO" sz="1600" b="1" i="0" u="none" strike="noStrike" cap="none" normalizeH="0" baseline="0" dirty="0">
                <a:ln>
                  <a:noFill/>
                </a:ln>
                <a:solidFill>
                  <a:schemeClr val="tx1"/>
                </a:solidFill>
                <a:effectLst/>
                <a:latin typeface="Arial" panose="020B0604020202020204" pitchFamily="34" charset="0"/>
              </a:endParaRPr>
            </a:p>
          </p:txBody>
        </p:sp>
        <p:sp>
          <p:nvSpPr>
            <p:cNvPr id="30" name="Rectangle 24">
              <a:extLst>
                <a:ext uri="{FF2B5EF4-FFF2-40B4-BE49-F238E27FC236}">
                  <a16:creationId xmlns:a16="http://schemas.microsoft.com/office/drawing/2014/main" id="{B901171F-D2C8-49BE-A127-80F0DC098686}"/>
                </a:ext>
              </a:extLst>
            </p:cNvPr>
            <p:cNvSpPr>
              <a:spLocks noChangeArrowheads="1"/>
            </p:cNvSpPr>
            <p:nvPr/>
          </p:nvSpPr>
          <p:spPr bwMode="auto">
            <a:xfrm>
              <a:off x="4568" y="1631"/>
              <a:ext cx="236"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1" i="0" u="none" strike="noStrike" cap="none" normalizeH="0" baseline="0" dirty="0">
                  <a:ln>
                    <a:noFill/>
                  </a:ln>
                  <a:solidFill>
                    <a:srgbClr val="FF0000"/>
                  </a:solidFill>
                  <a:effectLst/>
                  <a:latin typeface="Calibri" panose="020F0502020204030204" pitchFamily="34" charset="0"/>
                </a:rPr>
                <a:t>68 %</a:t>
              </a:r>
              <a:endParaRPr kumimoji="0" lang="nb-NO" altLang="nb-NO" sz="1600" b="1" i="0" u="none" strike="noStrike" cap="none" normalizeH="0" baseline="0" dirty="0">
                <a:ln>
                  <a:noFill/>
                </a:ln>
                <a:solidFill>
                  <a:schemeClr val="tx1"/>
                </a:solidFill>
                <a:effectLst/>
                <a:latin typeface="Arial" panose="020B0604020202020204" pitchFamily="34" charset="0"/>
              </a:endParaRPr>
            </a:p>
          </p:txBody>
        </p:sp>
        <p:sp>
          <p:nvSpPr>
            <p:cNvPr id="31" name="Rectangle 25">
              <a:extLst>
                <a:ext uri="{FF2B5EF4-FFF2-40B4-BE49-F238E27FC236}">
                  <a16:creationId xmlns:a16="http://schemas.microsoft.com/office/drawing/2014/main" id="{C7DA5C8C-7258-413C-A01F-EC4013DC6C5C}"/>
                </a:ext>
              </a:extLst>
            </p:cNvPr>
            <p:cNvSpPr>
              <a:spLocks noChangeArrowheads="1"/>
            </p:cNvSpPr>
            <p:nvPr/>
          </p:nvSpPr>
          <p:spPr bwMode="auto">
            <a:xfrm>
              <a:off x="5128" y="1378"/>
              <a:ext cx="235"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1" i="0" u="none" strike="noStrike" cap="none" normalizeH="0" baseline="0" dirty="0">
                  <a:ln>
                    <a:noFill/>
                  </a:ln>
                  <a:solidFill>
                    <a:srgbClr val="FF0000"/>
                  </a:solidFill>
                  <a:effectLst/>
                  <a:latin typeface="Calibri" panose="020F0502020204030204" pitchFamily="34" charset="0"/>
                </a:rPr>
                <a:t>83 %</a:t>
              </a:r>
              <a:endParaRPr kumimoji="0" lang="nb-NO" altLang="nb-NO" sz="1600" b="1" i="0" u="none" strike="noStrike" cap="none" normalizeH="0" baseline="0" dirty="0">
                <a:ln>
                  <a:noFill/>
                </a:ln>
                <a:solidFill>
                  <a:schemeClr val="tx1"/>
                </a:solidFill>
                <a:effectLst/>
                <a:latin typeface="Arial" panose="020B0604020202020204" pitchFamily="34" charset="0"/>
              </a:endParaRPr>
            </a:p>
          </p:txBody>
        </p:sp>
        <p:sp>
          <p:nvSpPr>
            <p:cNvPr id="8205" name="Rectangle 36">
              <a:extLst>
                <a:ext uri="{FF2B5EF4-FFF2-40B4-BE49-F238E27FC236}">
                  <a16:creationId xmlns:a16="http://schemas.microsoft.com/office/drawing/2014/main" id="{45C3C4D8-F826-456D-9E15-FF6CF76D5062}"/>
                </a:ext>
              </a:extLst>
            </p:cNvPr>
            <p:cNvSpPr>
              <a:spLocks noChangeArrowheads="1"/>
            </p:cNvSpPr>
            <p:nvPr/>
          </p:nvSpPr>
          <p:spPr bwMode="auto">
            <a:xfrm>
              <a:off x="648" y="3052"/>
              <a:ext cx="251"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1" i="0" u="none" strike="noStrike" cap="none" normalizeH="0" baseline="0" dirty="0">
                  <a:ln>
                    <a:noFill/>
                  </a:ln>
                  <a:solidFill>
                    <a:srgbClr val="000000"/>
                  </a:solidFill>
                  <a:effectLst/>
                  <a:latin typeface="Calibri" panose="020F0502020204030204" pitchFamily="34" charset="0"/>
                </a:rPr>
                <a:t>62 år</a:t>
              </a:r>
              <a:endParaRPr kumimoji="0" lang="nb-NO" altLang="nb-NO" sz="1600" b="1" i="0" u="none" strike="noStrike" cap="none" normalizeH="0" baseline="0" dirty="0">
                <a:ln>
                  <a:noFill/>
                </a:ln>
                <a:solidFill>
                  <a:schemeClr val="tx1"/>
                </a:solidFill>
                <a:effectLst/>
                <a:latin typeface="Arial" panose="020B0604020202020204" pitchFamily="34" charset="0"/>
              </a:endParaRPr>
            </a:p>
          </p:txBody>
        </p:sp>
        <p:sp>
          <p:nvSpPr>
            <p:cNvPr id="8206" name="Rectangle 37">
              <a:extLst>
                <a:ext uri="{FF2B5EF4-FFF2-40B4-BE49-F238E27FC236}">
                  <a16:creationId xmlns:a16="http://schemas.microsoft.com/office/drawing/2014/main" id="{06A9FE25-1465-4A8C-BD4C-391C3979C222}"/>
                </a:ext>
              </a:extLst>
            </p:cNvPr>
            <p:cNvSpPr>
              <a:spLocks noChangeArrowheads="1"/>
            </p:cNvSpPr>
            <p:nvPr/>
          </p:nvSpPr>
          <p:spPr bwMode="auto">
            <a:xfrm>
              <a:off x="1207" y="3052"/>
              <a:ext cx="251"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1" i="0" u="none" strike="noStrike" cap="none" normalizeH="0" baseline="0" dirty="0">
                  <a:ln>
                    <a:noFill/>
                  </a:ln>
                  <a:solidFill>
                    <a:srgbClr val="000000"/>
                  </a:solidFill>
                  <a:effectLst/>
                  <a:latin typeface="Calibri" panose="020F0502020204030204" pitchFamily="34" charset="0"/>
                </a:rPr>
                <a:t>65 år</a:t>
              </a:r>
              <a:endParaRPr kumimoji="0" lang="nb-NO" altLang="nb-NO" sz="1600" b="1" i="0" u="none" strike="noStrike" cap="none" normalizeH="0" baseline="0" dirty="0">
                <a:ln>
                  <a:noFill/>
                </a:ln>
                <a:solidFill>
                  <a:schemeClr val="tx1"/>
                </a:solidFill>
                <a:effectLst/>
                <a:latin typeface="Arial" panose="020B0604020202020204" pitchFamily="34" charset="0"/>
              </a:endParaRPr>
            </a:p>
          </p:txBody>
        </p:sp>
        <p:sp>
          <p:nvSpPr>
            <p:cNvPr id="8207" name="Rectangle 38">
              <a:extLst>
                <a:ext uri="{FF2B5EF4-FFF2-40B4-BE49-F238E27FC236}">
                  <a16:creationId xmlns:a16="http://schemas.microsoft.com/office/drawing/2014/main" id="{5CFC93B5-5F8D-468E-A6F7-CC0DE8842B02}"/>
                </a:ext>
              </a:extLst>
            </p:cNvPr>
            <p:cNvSpPr>
              <a:spLocks noChangeArrowheads="1"/>
            </p:cNvSpPr>
            <p:nvPr/>
          </p:nvSpPr>
          <p:spPr bwMode="auto">
            <a:xfrm>
              <a:off x="1767" y="3052"/>
              <a:ext cx="251"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1" i="0" u="none" strike="noStrike" cap="none" normalizeH="0" baseline="0" dirty="0">
                  <a:ln>
                    <a:noFill/>
                  </a:ln>
                  <a:solidFill>
                    <a:srgbClr val="000000"/>
                  </a:solidFill>
                  <a:effectLst/>
                  <a:latin typeface="Calibri" panose="020F0502020204030204" pitchFamily="34" charset="0"/>
                </a:rPr>
                <a:t>67 år</a:t>
              </a:r>
              <a:endParaRPr kumimoji="0" lang="nb-NO" altLang="nb-NO" sz="1600" b="1" i="0" u="none" strike="noStrike" cap="none" normalizeH="0" baseline="0" dirty="0">
                <a:ln>
                  <a:noFill/>
                </a:ln>
                <a:solidFill>
                  <a:schemeClr val="tx1"/>
                </a:solidFill>
                <a:effectLst/>
                <a:latin typeface="Arial" panose="020B0604020202020204" pitchFamily="34" charset="0"/>
              </a:endParaRPr>
            </a:p>
          </p:txBody>
        </p:sp>
        <p:sp>
          <p:nvSpPr>
            <p:cNvPr id="8208" name="Rectangle 39">
              <a:extLst>
                <a:ext uri="{FF2B5EF4-FFF2-40B4-BE49-F238E27FC236}">
                  <a16:creationId xmlns:a16="http://schemas.microsoft.com/office/drawing/2014/main" id="{F784681A-7552-498D-9E9D-AD1975C5447D}"/>
                </a:ext>
              </a:extLst>
            </p:cNvPr>
            <p:cNvSpPr>
              <a:spLocks noChangeArrowheads="1"/>
            </p:cNvSpPr>
            <p:nvPr/>
          </p:nvSpPr>
          <p:spPr bwMode="auto">
            <a:xfrm>
              <a:off x="2326" y="3052"/>
              <a:ext cx="251"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1" i="0" u="none" strike="noStrike" cap="none" normalizeH="0" baseline="0" dirty="0">
                  <a:ln>
                    <a:noFill/>
                  </a:ln>
                  <a:solidFill>
                    <a:srgbClr val="000000"/>
                  </a:solidFill>
                  <a:effectLst/>
                  <a:latin typeface="Calibri" panose="020F0502020204030204" pitchFamily="34" charset="0"/>
                </a:rPr>
                <a:t>70 år</a:t>
              </a:r>
              <a:endParaRPr kumimoji="0" lang="nb-NO" altLang="nb-NO" sz="1600" b="1" i="0" u="none" strike="noStrike" cap="none" normalizeH="0" baseline="0" dirty="0">
                <a:ln>
                  <a:noFill/>
                </a:ln>
                <a:solidFill>
                  <a:schemeClr val="tx1"/>
                </a:solidFill>
                <a:effectLst/>
                <a:latin typeface="Arial" panose="020B0604020202020204" pitchFamily="34" charset="0"/>
              </a:endParaRPr>
            </a:p>
          </p:txBody>
        </p:sp>
        <p:sp>
          <p:nvSpPr>
            <p:cNvPr id="8209" name="Rectangle 40">
              <a:extLst>
                <a:ext uri="{FF2B5EF4-FFF2-40B4-BE49-F238E27FC236}">
                  <a16:creationId xmlns:a16="http://schemas.microsoft.com/office/drawing/2014/main" id="{87074211-9B78-471B-AFC9-63AA8F3B5C9D}"/>
                </a:ext>
              </a:extLst>
            </p:cNvPr>
            <p:cNvSpPr>
              <a:spLocks noChangeArrowheads="1"/>
            </p:cNvSpPr>
            <p:nvPr/>
          </p:nvSpPr>
          <p:spPr bwMode="auto">
            <a:xfrm>
              <a:off x="3445" y="3052"/>
              <a:ext cx="251"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1" i="0" u="none" strike="noStrike" cap="none" normalizeH="0" baseline="0" dirty="0">
                  <a:ln>
                    <a:noFill/>
                  </a:ln>
                  <a:solidFill>
                    <a:srgbClr val="000000"/>
                  </a:solidFill>
                  <a:effectLst/>
                  <a:latin typeface="Calibri" panose="020F0502020204030204" pitchFamily="34" charset="0"/>
                </a:rPr>
                <a:t>62 år</a:t>
              </a:r>
              <a:endParaRPr kumimoji="0" lang="nb-NO" altLang="nb-NO" sz="1600" b="1" i="0" u="none" strike="noStrike" cap="none" normalizeH="0" baseline="0" dirty="0">
                <a:ln>
                  <a:noFill/>
                </a:ln>
                <a:solidFill>
                  <a:schemeClr val="tx1"/>
                </a:solidFill>
                <a:effectLst/>
                <a:latin typeface="Arial" panose="020B0604020202020204" pitchFamily="34" charset="0"/>
              </a:endParaRPr>
            </a:p>
          </p:txBody>
        </p:sp>
        <p:sp>
          <p:nvSpPr>
            <p:cNvPr id="8210" name="Rectangle 41">
              <a:extLst>
                <a:ext uri="{FF2B5EF4-FFF2-40B4-BE49-F238E27FC236}">
                  <a16:creationId xmlns:a16="http://schemas.microsoft.com/office/drawing/2014/main" id="{2D0AFD30-454B-4FBC-8BE1-1C3ACDC6C0EF}"/>
                </a:ext>
              </a:extLst>
            </p:cNvPr>
            <p:cNvSpPr>
              <a:spLocks noChangeArrowheads="1"/>
            </p:cNvSpPr>
            <p:nvPr/>
          </p:nvSpPr>
          <p:spPr bwMode="auto">
            <a:xfrm>
              <a:off x="4004" y="3052"/>
              <a:ext cx="251"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1" i="0" u="none" strike="noStrike" cap="none" normalizeH="0" baseline="0" dirty="0">
                  <a:ln>
                    <a:noFill/>
                  </a:ln>
                  <a:solidFill>
                    <a:srgbClr val="000000"/>
                  </a:solidFill>
                  <a:effectLst/>
                  <a:latin typeface="Calibri" panose="020F0502020204030204" pitchFamily="34" charset="0"/>
                </a:rPr>
                <a:t>65 år</a:t>
              </a:r>
              <a:endParaRPr kumimoji="0" lang="nb-NO" altLang="nb-NO" sz="1600" b="1" i="0" u="none" strike="noStrike" cap="none" normalizeH="0" baseline="0" dirty="0">
                <a:ln>
                  <a:noFill/>
                </a:ln>
                <a:solidFill>
                  <a:schemeClr val="tx1"/>
                </a:solidFill>
                <a:effectLst/>
                <a:latin typeface="Arial" panose="020B0604020202020204" pitchFamily="34" charset="0"/>
              </a:endParaRPr>
            </a:p>
          </p:txBody>
        </p:sp>
        <p:sp>
          <p:nvSpPr>
            <p:cNvPr id="8211" name="Rectangle 42">
              <a:extLst>
                <a:ext uri="{FF2B5EF4-FFF2-40B4-BE49-F238E27FC236}">
                  <a16:creationId xmlns:a16="http://schemas.microsoft.com/office/drawing/2014/main" id="{D42267D8-ED32-4806-941E-062EA409AAA4}"/>
                </a:ext>
              </a:extLst>
            </p:cNvPr>
            <p:cNvSpPr>
              <a:spLocks noChangeArrowheads="1"/>
            </p:cNvSpPr>
            <p:nvPr/>
          </p:nvSpPr>
          <p:spPr bwMode="auto">
            <a:xfrm>
              <a:off x="4563" y="3052"/>
              <a:ext cx="251"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1" i="0" u="none" strike="noStrike" cap="none" normalizeH="0" baseline="0" dirty="0">
                  <a:ln>
                    <a:noFill/>
                  </a:ln>
                  <a:solidFill>
                    <a:srgbClr val="000000"/>
                  </a:solidFill>
                  <a:effectLst/>
                  <a:latin typeface="Calibri" panose="020F0502020204030204" pitchFamily="34" charset="0"/>
                </a:rPr>
                <a:t>67 år</a:t>
              </a:r>
              <a:endParaRPr kumimoji="0" lang="nb-NO" altLang="nb-NO" sz="1600" b="1" i="0" u="none" strike="noStrike" cap="none" normalizeH="0" baseline="0" dirty="0">
                <a:ln>
                  <a:noFill/>
                </a:ln>
                <a:solidFill>
                  <a:schemeClr val="tx1"/>
                </a:solidFill>
                <a:effectLst/>
                <a:latin typeface="Arial" panose="020B0604020202020204" pitchFamily="34" charset="0"/>
              </a:endParaRPr>
            </a:p>
          </p:txBody>
        </p:sp>
        <p:sp>
          <p:nvSpPr>
            <p:cNvPr id="8212" name="Rectangle 43">
              <a:extLst>
                <a:ext uri="{FF2B5EF4-FFF2-40B4-BE49-F238E27FC236}">
                  <a16:creationId xmlns:a16="http://schemas.microsoft.com/office/drawing/2014/main" id="{9BD64C0C-C9F2-457F-8F11-AF7E2BAFF9D3}"/>
                </a:ext>
              </a:extLst>
            </p:cNvPr>
            <p:cNvSpPr>
              <a:spLocks noChangeArrowheads="1"/>
            </p:cNvSpPr>
            <p:nvPr/>
          </p:nvSpPr>
          <p:spPr bwMode="auto">
            <a:xfrm>
              <a:off x="5123" y="3052"/>
              <a:ext cx="251"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1" i="0" u="none" strike="noStrike" cap="none" normalizeH="0" baseline="0" dirty="0">
                  <a:ln>
                    <a:noFill/>
                  </a:ln>
                  <a:solidFill>
                    <a:srgbClr val="000000"/>
                  </a:solidFill>
                  <a:effectLst/>
                  <a:latin typeface="Calibri" panose="020F0502020204030204" pitchFamily="34" charset="0"/>
                </a:rPr>
                <a:t>70 år</a:t>
              </a:r>
              <a:endParaRPr kumimoji="0" lang="nb-NO" altLang="nb-NO" sz="1600" b="1" i="0" u="none" strike="noStrike" cap="none" normalizeH="0" baseline="0" dirty="0">
                <a:ln>
                  <a:noFill/>
                </a:ln>
                <a:solidFill>
                  <a:schemeClr val="tx1"/>
                </a:solidFill>
                <a:effectLst/>
                <a:latin typeface="Arial" panose="020B0604020202020204" pitchFamily="34" charset="0"/>
              </a:endParaRPr>
            </a:p>
          </p:txBody>
        </p:sp>
        <p:sp>
          <p:nvSpPr>
            <p:cNvPr id="8213" name="Rectangle 44">
              <a:extLst>
                <a:ext uri="{FF2B5EF4-FFF2-40B4-BE49-F238E27FC236}">
                  <a16:creationId xmlns:a16="http://schemas.microsoft.com/office/drawing/2014/main" id="{2B1AD34E-FE37-47D8-BAFC-0006C5A9F399}"/>
                </a:ext>
              </a:extLst>
            </p:cNvPr>
            <p:cNvSpPr>
              <a:spLocks noChangeArrowheads="1"/>
            </p:cNvSpPr>
            <p:nvPr/>
          </p:nvSpPr>
          <p:spPr bwMode="auto">
            <a:xfrm>
              <a:off x="1523" y="3272"/>
              <a:ext cx="777"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1" i="0" u="none" strike="noStrike" cap="none" normalizeH="0" baseline="0" dirty="0">
                  <a:ln>
                    <a:noFill/>
                  </a:ln>
                  <a:solidFill>
                    <a:srgbClr val="000000"/>
                  </a:solidFill>
                  <a:effectLst/>
                  <a:latin typeface="Calibri" panose="020F0502020204030204" pitchFamily="34" charset="0"/>
                </a:rPr>
                <a:t>Dagens ordning</a:t>
              </a:r>
              <a:endParaRPr kumimoji="0" lang="nb-NO" altLang="nb-NO" sz="1600" b="1" i="0" u="none" strike="noStrike" cap="none" normalizeH="0" baseline="0" dirty="0">
                <a:ln>
                  <a:noFill/>
                </a:ln>
                <a:solidFill>
                  <a:schemeClr val="tx1"/>
                </a:solidFill>
                <a:effectLst/>
                <a:latin typeface="Arial" panose="020B0604020202020204" pitchFamily="34" charset="0"/>
              </a:endParaRPr>
            </a:p>
          </p:txBody>
        </p:sp>
        <p:sp>
          <p:nvSpPr>
            <p:cNvPr id="8214" name="Rectangle 45">
              <a:extLst>
                <a:ext uri="{FF2B5EF4-FFF2-40B4-BE49-F238E27FC236}">
                  <a16:creationId xmlns:a16="http://schemas.microsoft.com/office/drawing/2014/main" id="{D53A095A-9F48-4C23-8611-5E97323A0623}"/>
                </a:ext>
              </a:extLst>
            </p:cNvPr>
            <p:cNvSpPr>
              <a:spLocks noChangeArrowheads="1"/>
            </p:cNvSpPr>
            <p:nvPr/>
          </p:nvSpPr>
          <p:spPr bwMode="auto">
            <a:xfrm>
              <a:off x="4147" y="3272"/>
              <a:ext cx="549"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1" i="0" u="none" strike="noStrike" cap="none" normalizeH="0" baseline="0" dirty="0">
                  <a:ln>
                    <a:noFill/>
                  </a:ln>
                  <a:solidFill>
                    <a:srgbClr val="000000"/>
                  </a:solidFill>
                  <a:effectLst/>
                  <a:latin typeface="Calibri" panose="020F0502020204030204" pitchFamily="34" charset="0"/>
                </a:rPr>
                <a:t>Ny ordning</a:t>
              </a:r>
              <a:endParaRPr kumimoji="0" lang="nb-NO" altLang="nb-NO" sz="1600" b="1" i="0" u="none" strike="noStrike" cap="none" normalizeH="0" baseline="0" dirty="0">
                <a:ln>
                  <a:noFill/>
                </a:ln>
                <a:solidFill>
                  <a:schemeClr val="tx1"/>
                </a:solidFill>
                <a:effectLst/>
                <a:latin typeface="Arial" panose="020B0604020202020204" pitchFamily="34" charset="0"/>
              </a:endParaRPr>
            </a:p>
          </p:txBody>
        </p:sp>
        <p:sp>
          <p:nvSpPr>
            <p:cNvPr id="8216" name="Rectangle 47">
              <a:extLst>
                <a:ext uri="{FF2B5EF4-FFF2-40B4-BE49-F238E27FC236}">
                  <a16:creationId xmlns:a16="http://schemas.microsoft.com/office/drawing/2014/main" id="{D08EB446-1365-4EA1-8B78-13F999FAE5D9}"/>
                </a:ext>
              </a:extLst>
            </p:cNvPr>
            <p:cNvSpPr>
              <a:spLocks noChangeArrowheads="1"/>
            </p:cNvSpPr>
            <p:nvPr/>
          </p:nvSpPr>
          <p:spPr bwMode="auto">
            <a:xfrm>
              <a:off x="1558" y="3579"/>
              <a:ext cx="62" cy="62"/>
            </a:xfrm>
            <a:prstGeom prst="rect">
              <a:avLst/>
            </a:prstGeom>
            <a:solidFill>
              <a:srgbClr val="005D3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8217" name="Rectangle 48">
              <a:extLst>
                <a:ext uri="{FF2B5EF4-FFF2-40B4-BE49-F238E27FC236}">
                  <a16:creationId xmlns:a16="http://schemas.microsoft.com/office/drawing/2014/main" id="{B52C2B51-459F-4F75-B163-8D4EC701F28B}"/>
                </a:ext>
              </a:extLst>
            </p:cNvPr>
            <p:cNvSpPr>
              <a:spLocks noChangeArrowheads="1"/>
            </p:cNvSpPr>
            <p:nvPr/>
          </p:nvSpPr>
          <p:spPr bwMode="auto">
            <a:xfrm>
              <a:off x="1653" y="3536"/>
              <a:ext cx="178" cy="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500" b="0" i="0" u="none" strike="noStrike" cap="none" normalizeH="0" baseline="0">
                  <a:ln>
                    <a:noFill/>
                  </a:ln>
                  <a:solidFill>
                    <a:srgbClr val="000000"/>
                  </a:solidFill>
                  <a:effectLst/>
                  <a:latin typeface="Calibri" panose="020F0502020204030204" pitchFamily="34" charset="0"/>
                </a:rPr>
                <a:t>FT</a:t>
              </a:r>
              <a:endParaRPr kumimoji="0" lang="nb-NO" altLang="nb-NO" sz="1800" b="0" i="0" u="none" strike="noStrike" cap="none" normalizeH="0" baseline="0">
                <a:ln>
                  <a:noFill/>
                </a:ln>
                <a:solidFill>
                  <a:schemeClr val="tx1"/>
                </a:solidFill>
                <a:effectLst/>
                <a:latin typeface="Arial" panose="020B0604020202020204" pitchFamily="34" charset="0"/>
              </a:endParaRPr>
            </a:p>
          </p:txBody>
        </p:sp>
        <p:sp>
          <p:nvSpPr>
            <p:cNvPr id="8218" name="Rectangle 49">
              <a:extLst>
                <a:ext uri="{FF2B5EF4-FFF2-40B4-BE49-F238E27FC236}">
                  <a16:creationId xmlns:a16="http://schemas.microsoft.com/office/drawing/2014/main" id="{AFC4CC34-C906-44B9-9B89-57347609A153}"/>
                </a:ext>
              </a:extLst>
            </p:cNvPr>
            <p:cNvSpPr>
              <a:spLocks noChangeArrowheads="1"/>
            </p:cNvSpPr>
            <p:nvPr/>
          </p:nvSpPr>
          <p:spPr bwMode="auto">
            <a:xfrm>
              <a:off x="1875" y="3579"/>
              <a:ext cx="62" cy="62"/>
            </a:xfrm>
            <a:prstGeom prst="rect">
              <a:avLst/>
            </a:prstGeom>
            <a:solidFill>
              <a:srgbClr val="E46C0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8219" name="Rectangle 50">
              <a:extLst>
                <a:ext uri="{FF2B5EF4-FFF2-40B4-BE49-F238E27FC236}">
                  <a16:creationId xmlns:a16="http://schemas.microsoft.com/office/drawing/2014/main" id="{EF6746B3-1551-4941-8781-A11FA67EBA2B}"/>
                </a:ext>
              </a:extLst>
            </p:cNvPr>
            <p:cNvSpPr>
              <a:spLocks noChangeArrowheads="1"/>
            </p:cNvSpPr>
            <p:nvPr/>
          </p:nvSpPr>
          <p:spPr bwMode="auto">
            <a:xfrm>
              <a:off x="1967" y="3536"/>
              <a:ext cx="255" cy="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500" b="0" i="0" u="none" strike="noStrike" cap="none" normalizeH="0" baseline="0">
                  <a:ln>
                    <a:noFill/>
                  </a:ln>
                  <a:solidFill>
                    <a:srgbClr val="000000"/>
                  </a:solidFill>
                  <a:effectLst/>
                  <a:latin typeface="Calibri" panose="020F0502020204030204" pitchFamily="34" charset="0"/>
                </a:rPr>
                <a:t>AFP</a:t>
              </a:r>
              <a:endParaRPr kumimoji="0" lang="nb-NO" altLang="nb-NO" sz="1800" b="0" i="0" u="none" strike="noStrike" cap="none" normalizeH="0" baseline="0">
                <a:ln>
                  <a:noFill/>
                </a:ln>
                <a:solidFill>
                  <a:schemeClr val="tx1"/>
                </a:solidFill>
                <a:effectLst/>
                <a:latin typeface="Arial" panose="020B0604020202020204" pitchFamily="34" charset="0"/>
              </a:endParaRPr>
            </a:p>
          </p:txBody>
        </p:sp>
        <p:sp>
          <p:nvSpPr>
            <p:cNvPr id="8220" name="Rectangle 51">
              <a:extLst>
                <a:ext uri="{FF2B5EF4-FFF2-40B4-BE49-F238E27FC236}">
                  <a16:creationId xmlns:a16="http://schemas.microsoft.com/office/drawing/2014/main" id="{E2FE64D2-7B11-49CB-8387-7DCA9F2FB37E}"/>
                </a:ext>
              </a:extLst>
            </p:cNvPr>
            <p:cNvSpPr>
              <a:spLocks noChangeArrowheads="1"/>
            </p:cNvSpPr>
            <p:nvPr/>
          </p:nvSpPr>
          <p:spPr bwMode="auto">
            <a:xfrm>
              <a:off x="2254" y="3579"/>
              <a:ext cx="62" cy="62"/>
            </a:xfrm>
            <a:prstGeom prst="rect">
              <a:avLst/>
            </a:prstGeom>
            <a:solidFill>
              <a:srgbClr val="31859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8221" name="Rectangle 52">
              <a:extLst>
                <a:ext uri="{FF2B5EF4-FFF2-40B4-BE49-F238E27FC236}">
                  <a16:creationId xmlns:a16="http://schemas.microsoft.com/office/drawing/2014/main" id="{A717E986-79D6-41A7-A0F2-E38BD85507E9}"/>
                </a:ext>
              </a:extLst>
            </p:cNvPr>
            <p:cNvSpPr>
              <a:spLocks noChangeArrowheads="1"/>
            </p:cNvSpPr>
            <p:nvPr/>
          </p:nvSpPr>
          <p:spPr bwMode="auto">
            <a:xfrm>
              <a:off x="2350" y="3536"/>
              <a:ext cx="386" cy="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500" b="0" i="0" u="none" strike="noStrike" cap="none" normalizeH="0" baseline="0">
                  <a:ln>
                    <a:noFill/>
                  </a:ln>
                  <a:solidFill>
                    <a:srgbClr val="000000"/>
                  </a:solidFill>
                  <a:effectLst/>
                  <a:latin typeface="Calibri" panose="020F0502020204030204" pitchFamily="34" charset="0"/>
                </a:rPr>
                <a:t>Brutto</a:t>
              </a:r>
              <a:endParaRPr kumimoji="0" lang="nb-NO" altLang="nb-NO" sz="1800" b="0" i="0" u="none" strike="noStrike" cap="none" normalizeH="0" baseline="0">
                <a:ln>
                  <a:noFill/>
                </a:ln>
                <a:solidFill>
                  <a:schemeClr val="tx1"/>
                </a:solidFill>
                <a:effectLst/>
                <a:latin typeface="Arial" panose="020B0604020202020204" pitchFamily="34" charset="0"/>
              </a:endParaRPr>
            </a:p>
          </p:txBody>
        </p:sp>
        <p:sp>
          <p:nvSpPr>
            <p:cNvPr id="8222" name="Rectangle 53">
              <a:extLst>
                <a:ext uri="{FF2B5EF4-FFF2-40B4-BE49-F238E27FC236}">
                  <a16:creationId xmlns:a16="http://schemas.microsoft.com/office/drawing/2014/main" id="{1A7D0F9C-FD90-460D-8ACC-31C9D49D5AD3}"/>
                </a:ext>
              </a:extLst>
            </p:cNvPr>
            <p:cNvSpPr>
              <a:spLocks noChangeArrowheads="1"/>
            </p:cNvSpPr>
            <p:nvPr/>
          </p:nvSpPr>
          <p:spPr bwMode="auto">
            <a:xfrm>
              <a:off x="2756" y="3579"/>
              <a:ext cx="62" cy="62"/>
            </a:xfrm>
            <a:prstGeom prst="rect">
              <a:avLst/>
            </a:prstGeom>
            <a:solidFill>
              <a:srgbClr val="A6A6A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8223" name="Rectangle 54">
              <a:extLst>
                <a:ext uri="{FF2B5EF4-FFF2-40B4-BE49-F238E27FC236}">
                  <a16:creationId xmlns:a16="http://schemas.microsoft.com/office/drawing/2014/main" id="{C929585C-DA9A-4827-B398-C5BC3BAEB586}"/>
                </a:ext>
              </a:extLst>
            </p:cNvPr>
            <p:cNvSpPr>
              <a:spLocks noChangeArrowheads="1"/>
            </p:cNvSpPr>
            <p:nvPr/>
          </p:nvSpPr>
          <p:spPr bwMode="auto">
            <a:xfrm>
              <a:off x="2852" y="3536"/>
              <a:ext cx="348" cy="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500" b="0" i="0" u="none" strike="noStrike" cap="none" normalizeH="0" baseline="0">
                  <a:ln>
                    <a:noFill/>
                  </a:ln>
                  <a:solidFill>
                    <a:srgbClr val="000000"/>
                  </a:solidFill>
                  <a:effectLst/>
                  <a:latin typeface="Calibri" panose="020F0502020204030204" pitchFamily="34" charset="0"/>
                </a:rPr>
                <a:t>Netto</a:t>
              </a:r>
              <a:endParaRPr kumimoji="0" lang="nb-NO" altLang="nb-NO" sz="1800" b="0" i="0" u="none" strike="noStrike" cap="none" normalizeH="0" baseline="0">
                <a:ln>
                  <a:noFill/>
                </a:ln>
                <a:solidFill>
                  <a:schemeClr val="tx1"/>
                </a:solidFill>
                <a:effectLst/>
                <a:latin typeface="Arial" panose="020B0604020202020204" pitchFamily="34" charset="0"/>
              </a:endParaRPr>
            </a:p>
          </p:txBody>
        </p:sp>
        <p:sp>
          <p:nvSpPr>
            <p:cNvPr id="8224" name="Rectangle 55">
              <a:extLst>
                <a:ext uri="{FF2B5EF4-FFF2-40B4-BE49-F238E27FC236}">
                  <a16:creationId xmlns:a16="http://schemas.microsoft.com/office/drawing/2014/main" id="{35127235-305F-47F0-948B-2C17DE335E34}"/>
                </a:ext>
              </a:extLst>
            </p:cNvPr>
            <p:cNvSpPr>
              <a:spLocks noChangeArrowheads="1"/>
            </p:cNvSpPr>
            <p:nvPr/>
          </p:nvSpPr>
          <p:spPr bwMode="auto">
            <a:xfrm>
              <a:off x="3228" y="3579"/>
              <a:ext cx="62" cy="62"/>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8225" name="Rectangle 56">
              <a:extLst>
                <a:ext uri="{FF2B5EF4-FFF2-40B4-BE49-F238E27FC236}">
                  <a16:creationId xmlns:a16="http://schemas.microsoft.com/office/drawing/2014/main" id="{A8D9E872-6EB3-4571-88A4-5B30E6EF7580}"/>
                </a:ext>
              </a:extLst>
            </p:cNvPr>
            <p:cNvSpPr>
              <a:spLocks noChangeArrowheads="1"/>
            </p:cNvSpPr>
            <p:nvPr/>
          </p:nvSpPr>
          <p:spPr bwMode="auto">
            <a:xfrm>
              <a:off x="3324" y="3536"/>
              <a:ext cx="634" cy="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500" b="0" i="0" u="none" strike="noStrike" cap="none" normalizeH="0" baseline="0">
                  <a:ln>
                    <a:noFill/>
                  </a:ln>
                  <a:solidFill>
                    <a:srgbClr val="000000"/>
                  </a:solidFill>
                  <a:effectLst/>
                  <a:latin typeface="Calibri" panose="020F0502020204030204" pitchFamily="34" charset="0"/>
                </a:rPr>
                <a:t>Ind. garanti</a:t>
              </a:r>
              <a:endParaRPr kumimoji="0" lang="nb-NO" altLang="nb-NO" sz="1800" b="0" i="0" u="none" strike="noStrike" cap="none" normalizeH="0" baseline="0">
                <a:ln>
                  <a:noFill/>
                </a:ln>
                <a:solidFill>
                  <a:schemeClr val="tx1"/>
                </a:solidFill>
                <a:effectLst/>
                <a:latin typeface="Arial" panose="020B0604020202020204" pitchFamily="34" charset="0"/>
              </a:endParaRPr>
            </a:p>
          </p:txBody>
        </p:sp>
      </p:grpSp>
      <p:sp>
        <p:nvSpPr>
          <p:cNvPr id="42" name="Rectangle 5">
            <a:extLst>
              <a:ext uri="{FF2B5EF4-FFF2-40B4-BE49-F238E27FC236}">
                <a16:creationId xmlns:a16="http://schemas.microsoft.com/office/drawing/2014/main" id="{56EE4953-A895-47C7-8738-6E918186EB4A}"/>
              </a:ext>
            </a:extLst>
          </p:cNvPr>
          <p:cNvSpPr>
            <a:spLocks noChangeArrowheads="1"/>
          </p:cNvSpPr>
          <p:nvPr/>
        </p:nvSpPr>
        <p:spPr bwMode="auto">
          <a:xfrm>
            <a:off x="5252094" y="360219"/>
            <a:ext cx="3604620" cy="1669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defTabSz="685800" eaLnBrk="0" hangingPunct="0"/>
            <a:r>
              <a:rPr lang="nb-NO" altLang="nb-NO" sz="2000" b="1" dirty="0">
                <a:solidFill>
                  <a:schemeClr val="bg1"/>
                </a:solidFill>
                <a:ea typeface="Calibri" panose="020F0502020204030204" pitchFamily="34" charset="0"/>
                <a:cs typeface="Times New Roman" panose="02020603050405020304" pitchFamily="18" charset="0"/>
              </a:rPr>
              <a:t>Årlig pensjon v/67 år </a:t>
            </a:r>
          </a:p>
          <a:p>
            <a:pPr defTabSz="685800" eaLnBrk="0" hangingPunct="0"/>
            <a:r>
              <a:rPr lang="nb-NO" altLang="nb-NO" sz="2000" b="1" dirty="0">
                <a:solidFill>
                  <a:schemeClr val="bg1"/>
                </a:solidFill>
                <a:ea typeface="Calibri" panose="020F0502020204030204" pitchFamily="34" charset="0"/>
                <a:cs typeface="Times New Roman" panose="02020603050405020304" pitchFamily="18" charset="0"/>
              </a:rPr>
              <a:t>dagens ordning: 	256.500</a:t>
            </a:r>
          </a:p>
          <a:p>
            <a:pPr defTabSz="685800" eaLnBrk="0" hangingPunct="0"/>
            <a:r>
              <a:rPr lang="nb-NO" altLang="nb-NO" sz="2000" b="1" dirty="0">
                <a:solidFill>
                  <a:schemeClr val="bg1"/>
                </a:solidFill>
                <a:ea typeface="Calibri" panose="020F0502020204030204" pitchFamily="34" charset="0"/>
                <a:cs typeface="Times New Roman" panose="02020603050405020304" pitchFamily="18" charset="0"/>
              </a:rPr>
              <a:t>ny ordning:		</a:t>
            </a:r>
            <a:r>
              <a:rPr lang="nb-NO" altLang="nb-NO" sz="2000" b="1" u="sng" dirty="0">
                <a:solidFill>
                  <a:schemeClr val="bg1"/>
                </a:solidFill>
                <a:ea typeface="Calibri" panose="020F0502020204030204" pitchFamily="34" charset="0"/>
                <a:cs typeface="Times New Roman" panose="02020603050405020304" pitchFamily="18" charset="0"/>
              </a:rPr>
              <a:t>306.000</a:t>
            </a:r>
          </a:p>
          <a:p>
            <a:pPr defTabSz="685800" eaLnBrk="0" hangingPunct="0"/>
            <a:r>
              <a:rPr lang="nb-NO" altLang="nb-NO" sz="2000" b="1" dirty="0">
                <a:solidFill>
                  <a:schemeClr val="bg1"/>
                </a:solidFill>
                <a:ea typeface="Calibri" panose="020F0502020204030204" pitchFamily="34" charset="0"/>
                <a:cs typeface="Times New Roman" panose="02020603050405020304" pitchFamily="18" charset="0"/>
              </a:rPr>
              <a:t>			+ 49.500</a:t>
            </a:r>
            <a:endParaRPr lang="nb-NO" altLang="nb-NO" sz="2000" dirty="0">
              <a:solidFill>
                <a:schemeClr val="bg1"/>
              </a:solidFill>
              <a:ea typeface="Calibri" panose="020F0502020204030204" pitchFamily="34" charset="0"/>
              <a:cs typeface="Times New Roman" panose="02020603050405020304" pitchFamily="18" charset="0"/>
            </a:endParaRPr>
          </a:p>
          <a:p>
            <a:pPr defTabSz="685800" eaLnBrk="0" hangingPunct="0"/>
            <a:endParaRPr lang="nb-NO" altLang="nb-NO" sz="2400" i="1" dirty="0">
              <a:ea typeface="Calibri" panose="020F0502020204030204" pitchFamily="34" charset="0"/>
              <a:cs typeface="Times New Roman" panose="02020603050405020304" pitchFamily="18" charset="0"/>
            </a:endParaRPr>
          </a:p>
        </p:txBody>
      </p:sp>
      <p:pic>
        <p:nvPicPr>
          <p:cNvPr id="43" name="Grafikk 42" descr="Bruker">
            <a:extLst>
              <a:ext uri="{FF2B5EF4-FFF2-40B4-BE49-F238E27FC236}">
                <a16:creationId xmlns:a16="http://schemas.microsoft.com/office/drawing/2014/main" id="{C9D1C078-AB8D-4767-873A-8FD8658EE5F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31579" y="208459"/>
            <a:ext cx="1744350" cy="1744350"/>
          </a:xfrm>
          <a:prstGeom prst="rect">
            <a:avLst/>
          </a:prstGeom>
        </p:spPr>
      </p:pic>
      <p:sp>
        <p:nvSpPr>
          <p:cNvPr id="44" name="Rektangel 43">
            <a:extLst>
              <a:ext uri="{FF2B5EF4-FFF2-40B4-BE49-F238E27FC236}">
                <a16:creationId xmlns:a16="http://schemas.microsoft.com/office/drawing/2014/main" id="{5B692AA0-79F0-4D63-8C4A-66C3E1696AF8}"/>
              </a:ext>
            </a:extLst>
          </p:cNvPr>
          <p:cNvSpPr/>
          <p:nvPr/>
        </p:nvSpPr>
        <p:spPr>
          <a:xfrm>
            <a:off x="971080" y="6314468"/>
            <a:ext cx="7622238" cy="461665"/>
          </a:xfrm>
          <a:prstGeom prst="rect">
            <a:avLst/>
          </a:prstGeom>
        </p:spPr>
        <p:txBody>
          <a:bodyPr wrap="square">
            <a:spAutoFit/>
          </a:bodyPr>
          <a:lstStyle/>
          <a:p>
            <a:pPr lvl="0" eaLnBrk="0" hangingPunct="0">
              <a:spcBef>
                <a:spcPct val="30000"/>
              </a:spcBef>
              <a:defRPr/>
            </a:pPr>
            <a:r>
              <a:rPr lang="nb-NO" altLang="nb-NO" sz="2400" b="1" i="1" dirty="0">
                <a:solidFill>
                  <a:schemeClr val="tx1">
                    <a:lumMod val="50000"/>
                    <a:lumOff val="50000"/>
                  </a:schemeClr>
                </a:solidFill>
                <a:ea typeface="Calibri" panose="020F0502020204030204" pitchFamily="34" charset="0"/>
                <a:cs typeface="Times New Roman" panose="02020603050405020304" pitchFamily="18" charset="0"/>
              </a:rPr>
              <a:t>Livsvarig pensjon avgang 62-70 år, i prosent av sluttlønn</a:t>
            </a:r>
          </a:p>
        </p:txBody>
      </p:sp>
    </p:spTree>
    <p:extLst>
      <p:ext uri="{BB962C8B-B14F-4D97-AF65-F5344CB8AC3E}">
        <p14:creationId xmlns:p14="http://schemas.microsoft.com/office/powerpoint/2010/main" val="64769720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8" name="Rektangel: avrundede hjørner 7">
            <a:extLst>
              <a:ext uri="{FF2B5EF4-FFF2-40B4-BE49-F238E27FC236}">
                <a16:creationId xmlns:a16="http://schemas.microsoft.com/office/drawing/2014/main" id="{F45505E5-5815-4CE4-85AA-DABB4AA0D410}"/>
              </a:ext>
            </a:extLst>
          </p:cNvPr>
          <p:cNvSpPr/>
          <p:nvPr/>
        </p:nvSpPr>
        <p:spPr>
          <a:xfrm>
            <a:off x="274767" y="345832"/>
            <a:ext cx="8530566" cy="1368000"/>
          </a:xfrm>
          <a:prstGeom prst="roundRect">
            <a:avLst/>
          </a:prstGeom>
          <a:solidFill>
            <a:srgbClr val="CD620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nb-NO" dirty="0">
              <a:solidFill>
                <a:schemeClr val="accent6">
                  <a:lumMod val="75000"/>
                </a:schemeClr>
              </a:solidFill>
            </a:endParaRPr>
          </a:p>
        </p:txBody>
      </p:sp>
      <p:sp>
        <p:nvSpPr>
          <p:cNvPr id="9" name="Rectangle 5">
            <a:extLst>
              <a:ext uri="{FF2B5EF4-FFF2-40B4-BE49-F238E27FC236}">
                <a16:creationId xmlns:a16="http://schemas.microsoft.com/office/drawing/2014/main" id="{AED95BBF-97FE-4ECD-A721-E1202D83A624}"/>
              </a:ext>
            </a:extLst>
          </p:cNvPr>
          <p:cNvSpPr>
            <a:spLocks noChangeArrowheads="1"/>
          </p:cNvSpPr>
          <p:nvPr/>
        </p:nvSpPr>
        <p:spPr bwMode="auto">
          <a:xfrm>
            <a:off x="1662134" y="358728"/>
            <a:ext cx="2784687" cy="1669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defTabSz="685800" eaLnBrk="0" hangingPunct="0"/>
            <a:r>
              <a:rPr lang="nb-NO" altLang="nb-NO" sz="2000" b="1" dirty="0">
                <a:solidFill>
                  <a:schemeClr val="bg1"/>
                </a:solidFill>
                <a:ea typeface="Calibri" panose="020F0502020204030204" pitchFamily="34" charset="0"/>
                <a:cs typeface="Times New Roman" panose="02020603050405020304" pitchFamily="18" charset="0"/>
              </a:rPr>
              <a:t>Hanne</a:t>
            </a:r>
          </a:p>
          <a:p>
            <a:pPr defTabSz="685800" eaLnBrk="0" hangingPunct="0"/>
            <a:r>
              <a:rPr lang="nb-NO" altLang="nb-NO" sz="2000" b="1" dirty="0">
                <a:solidFill>
                  <a:schemeClr val="bg1"/>
                </a:solidFill>
                <a:ea typeface="Calibri" panose="020F0502020204030204" pitchFamily="34" charset="0"/>
                <a:cs typeface="Times New Roman" panose="02020603050405020304" pitchFamily="18" charset="0"/>
              </a:rPr>
              <a:t>saksbehandler</a:t>
            </a:r>
          </a:p>
          <a:p>
            <a:pPr defTabSz="685800" eaLnBrk="0" hangingPunct="0"/>
            <a:r>
              <a:rPr lang="nb-NO" altLang="nb-NO" sz="2000" b="1" dirty="0">
                <a:solidFill>
                  <a:schemeClr val="bg1"/>
                </a:solidFill>
                <a:ea typeface="Calibri" panose="020F0502020204030204" pitchFamily="34" charset="0"/>
                <a:cs typeface="Times New Roman" panose="02020603050405020304" pitchFamily="18" charset="0"/>
              </a:rPr>
              <a:t>født 1990</a:t>
            </a:r>
          </a:p>
          <a:p>
            <a:pPr defTabSz="685800" eaLnBrk="0" hangingPunct="0"/>
            <a:r>
              <a:rPr lang="nb-NO" altLang="nb-NO" sz="2000" b="1" dirty="0">
                <a:solidFill>
                  <a:schemeClr val="bg1"/>
                </a:solidFill>
                <a:ea typeface="Calibri" panose="020F0502020204030204" pitchFamily="34" charset="0"/>
                <a:cs typeface="Times New Roman" panose="02020603050405020304" pitchFamily="18" charset="0"/>
              </a:rPr>
              <a:t>sluttlønn 450 000 (4,8G</a:t>
            </a:r>
            <a:r>
              <a:rPr lang="nb-NO" altLang="nb-NO" sz="2000" dirty="0">
                <a:solidFill>
                  <a:schemeClr val="bg1"/>
                </a:solidFill>
                <a:ea typeface="Calibri" panose="020F0502020204030204" pitchFamily="34" charset="0"/>
                <a:cs typeface="Times New Roman" panose="02020603050405020304" pitchFamily="18" charset="0"/>
              </a:rPr>
              <a:t>)</a:t>
            </a:r>
          </a:p>
          <a:p>
            <a:pPr defTabSz="685800" eaLnBrk="0" hangingPunct="0"/>
            <a:endParaRPr lang="nb-NO" altLang="nb-NO" sz="2400" i="1" dirty="0">
              <a:ea typeface="Calibri" panose="020F0502020204030204" pitchFamily="34" charset="0"/>
              <a:cs typeface="Times New Roman" panose="02020603050405020304" pitchFamily="18" charset="0"/>
            </a:endParaRPr>
          </a:p>
        </p:txBody>
      </p:sp>
      <p:pic>
        <p:nvPicPr>
          <p:cNvPr id="10" name="Grafikk 9" descr="Bruker">
            <a:extLst>
              <a:ext uri="{FF2B5EF4-FFF2-40B4-BE49-F238E27FC236}">
                <a16:creationId xmlns:a16="http://schemas.microsoft.com/office/drawing/2014/main" id="{DA3011E0-CFE8-4F40-85ED-2595C61CCCB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66655" y="193434"/>
            <a:ext cx="1768741" cy="1768741"/>
          </a:xfrm>
          <a:prstGeom prst="rect">
            <a:avLst/>
          </a:prstGeom>
        </p:spPr>
      </p:pic>
      <p:grpSp>
        <p:nvGrpSpPr>
          <p:cNvPr id="5" name="Group 4">
            <a:extLst>
              <a:ext uri="{FF2B5EF4-FFF2-40B4-BE49-F238E27FC236}">
                <a16:creationId xmlns:a16="http://schemas.microsoft.com/office/drawing/2014/main" id="{C02FC11C-AEB1-468C-BD7E-8ED295EA3932}"/>
              </a:ext>
            </a:extLst>
          </p:cNvPr>
          <p:cNvGrpSpPr>
            <a:grpSpLocks noChangeAspect="1"/>
          </p:cNvGrpSpPr>
          <p:nvPr/>
        </p:nvGrpSpPr>
        <p:grpSpPr bwMode="auto">
          <a:xfrm>
            <a:off x="-965322" y="2024795"/>
            <a:ext cx="10193338" cy="4010025"/>
            <a:chOff x="-661" y="1262"/>
            <a:chExt cx="6421" cy="2526"/>
          </a:xfrm>
        </p:grpSpPr>
        <p:sp>
          <p:nvSpPr>
            <p:cNvPr id="6" name="AutoShape 3">
              <a:extLst>
                <a:ext uri="{FF2B5EF4-FFF2-40B4-BE49-F238E27FC236}">
                  <a16:creationId xmlns:a16="http://schemas.microsoft.com/office/drawing/2014/main" id="{A56DF914-1CFB-49A1-9A41-AD907A22749A}"/>
                </a:ext>
              </a:extLst>
            </p:cNvPr>
            <p:cNvSpPr>
              <a:spLocks noChangeAspect="1" noChangeArrowheads="1" noTextEdit="1"/>
            </p:cNvSpPr>
            <p:nvPr/>
          </p:nvSpPr>
          <p:spPr bwMode="auto">
            <a:xfrm>
              <a:off x="-661" y="1262"/>
              <a:ext cx="6421" cy="25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dirty="0"/>
            </a:p>
          </p:txBody>
        </p:sp>
        <p:sp>
          <p:nvSpPr>
            <p:cNvPr id="13" name="Freeform 8">
              <a:extLst>
                <a:ext uri="{FF2B5EF4-FFF2-40B4-BE49-F238E27FC236}">
                  <a16:creationId xmlns:a16="http://schemas.microsoft.com/office/drawing/2014/main" id="{D83D51DD-20AA-488D-A6AF-64EB9DE0A20E}"/>
                </a:ext>
              </a:extLst>
            </p:cNvPr>
            <p:cNvSpPr>
              <a:spLocks noEditPoints="1"/>
            </p:cNvSpPr>
            <p:nvPr/>
          </p:nvSpPr>
          <p:spPr bwMode="auto">
            <a:xfrm>
              <a:off x="276" y="2092"/>
              <a:ext cx="5128" cy="899"/>
            </a:xfrm>
            <a:custGeom>
              <a:avLst/>
              <a:gdLst>
                <a:gd name="T0" fmla="*/ 0 w 5128"/>
                <a:gd name="T1" fmla="*/ 163 h 899"/>
                <a:gd name="T2" fmla="*/ 392 w 5128"/>
                <a:gd name="T3" fmla="*/ 163 h 899"/>
                <a:gd name="T4" fmla="*/ 392 w 5128"/>
                <a:gd name="T5" fmla="*/ 899 h 899"/>
                <a:gd name="T6" fmla="*/ 0 w 5128"/>
                <a:gd name="T7" fmla="*/ 899 h 899"/>
                <a:gd name="T8" fmla="*/ 0 w 5128"/>
                <a:gd name="T9" fmla="*/ 163 h 899"/>
                <a:gd name="T10" fmla="*/ 589 w 5128"/>
                <a:gd name="T11" fmla="*/ 155 h 899"/>
                <a:gd name="T12" fmla="*/ 981 w 5128"/>
                <a:gd name="T13" fmla="*/ 155 h 899"/>
                <a:gd name="T14" fmla="*/ 981 w 5128"/>
                <a:gd name="T15" fmla="*/ 899 h 899"/>
                <a:gd name="T16" fmla="*/ 589 w 5128"/>
                <a:gd name="T17" fmla="*/ 899 h 899"/>
                <a:gd name="T18" fmla="*/ 589 w 5128"/>
                <a:gd name="T19" fmla="*/ 155 h 899"/>
                <a:gd name="T20" fmla="*/ 1186 w 5128"/>
                <a:gd name="T21" fmla="*/ 147 h 899"/>
                <a:gd name="T22" fmla="*/ 1578 w 5128"/>
                <a:gd name="T23" fmla="*/ 147 h 899"/>
                <a:gd name="T24" fmla="*/ 1578 w 5128"/>
                <a:gd name="T25" fmla="*/ 899 h 899"/>
                <a:gd name="T26" fmla="*/ 1186 w 5128"/>
                <a:gd name="T27" fmla="*/ 899 h 899"/>
                <a:gd name="T28" fmla="*/ 1186 w 5128"/>
                <a:gd name="T29" fmla="*/ 147 h 899"/>
                <a:gd name="T30" fmla="*/ 1775 w 5128"/>
                <a:gd name="T31" fmla="*/ 0 h 899"/>
                <a:gd name="T32" fmla="*/ 2167 w 5128"/>
                <a:gd name="T33" fmla="*/ 0 h 899"/>
                <a:gd name="T34" fmla="*/ 2167 w 5128"/>
                <a:gd name="T35" fmla="*/ 899 h 899"/>
                <a:gd name="T36" fmla="*/ 1775 w 5128"/>
                <a:gd name="T37" fmla="*/ 899 h 899"/>
                <a:gd name="T38" fmla="*/ 1775 w 5128"/>
                <a:gd name="T39" fmla="*/ 0 h 899"/>
                <a:gd name="T40" fmla="*/ 2961 w 5128"/>
                <a:gd name="T41" fmla="*/ 319 h 899"/>
                <a:gd name="T42" fmla="*/ 3353 w 5128"/>
                <a:gd name="T43" fmla="*/ 319 h 899"/>
                <a:gd name="T44" fmla="*/ 3353 w 5128"/>
                <a:gd name="T45" fmla="*/ 899 h 899"/>
                <a:gd name="T46" fmla="*/ 2961 w 5128"/>
                <a:gd name="T47" fmla="*/ 899 h 899"/>
                <a:gd name="T48" fmla="*/ 2961 w 5128"/>
                <a:gd name="T49" fmla="*/ 319 h 899"/>
                <a:gd name="T50" fmla="*/ 3550 w 5128"/>
                <a:gd name="T51" fmla="*/ 220 h 899"/>
                <a:gd name="T52" fmla="*/ 3942 w 5128"/>
                <a:gd name="T53" fmla="*/ 220 h 899"/>
                <a:gd name="T54" fmla="*/ 3942 w 5128"/>
                <a:gd name="T55" fmla="*/ 899 h 899"/>
                <a:gd name="T56" fmla="*/ 3550 w 5128"/>
                <a:gd name="T57" fmla="*/ 899 h 899"/>
                <a:gd name="T58" fmla="*/ 3550 w 5128"/>
                <a:gd name="T59" fmla="*/ 220 h 899"/>
                <a:gd name="T60" fmla="*/ 4139 w 5128"/>
                <a:gd name="T61" fmla="*/ 147 h 899"/>
                <a:gd name="T62" fmla="*/ 4531 w 5128"/>
                <a:gd name="T63" fmla="*/ 147 h 899"/>
                <a:gd name="T64" fmla="*/ 4531 w 5128"/>
                <a:gd name="T65" fmla="*/ 899 h 899"/>
                <a:gd name="T66" fmla="*/ 4139 w 5128"/>
                <a:gd name="T67" fmla="*/ 899 h 899"/>
                <a:gd name="T68" fmla="*/ 4139 w 5128"/>
                <a:gd name="T69" fmla="*/ 147 h 899"/>
                <a:gd name="T70" fmla="*/ 4736 w 5128"/>
                <a:gd name="T71" fmla="*/ 0 h 899"/>
                <a:gd name="T72" fmla="*/ 5128 w 5128"/>
                <a:gd name="T73" fmla="*/ 0 h 899"/>
                <a:gd name="T74" fmla="*/ 5128 w 5128"/>
                <a:gd name="T75" fmla="*/ 899 h 899"/>
                <a:gd name="T76" fmla="*/ 4736 w 5128"/>
                <a:gd name="T77" fmla="*/ 899 h 899"/>
                <a:gd name="T78" fmla="*/ 4736 w 5128"/>
                <a:gd name="T79" fmla="*/ 0 h 8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128" h="899">
                  <a:moveTo>
                    <a:pt x="0" y="163"/>
                  </a:moveTo>
                  <a:lnTo>
                    <a:pt x="392" y="163"/>
                  </a:lnTo>
                  <a:lnTo>
                    <a:pt x="392" y="899"/>
                  </a:lnTo>
                  <a:lnTo>
                    <a:pt x="0" y="899"/>
                  </a:lnTo>
                  <a:lnTo>
                    <a:pt x="0" y="163"/>
                  </a:lnTo>
                  <a:close/>
                  <a:moveTo>
                    <a:pt x="589" y="155"/>
                  </a:moveTo>
                  <a:lnTo>
                    <a:pt x="981" y="155"/>
                  </a:lnTo>
                  <a:lnTo>
                    <a:pt x="981" y="899"/>
                  </a:lnTo>
                  <a:lnTo>
                    <a:pt x="589" y="899"/>
                  </a:lnTo>
                  <a:lnTo>
                    <a:pt x="589" y="155"/>
                  </a:lnTo>
                  <a:close/>
                  <a:moveTo>
                    <a:pt x="1186" y="147"/>
                  </a:moveTo>
                  <a:lnTo>
                    <a:pt x="1578" y="147"/>
                  </a:lnTo>
                  <a:lnTo>
                    <a:pt x="1578" y="899"/>
                  </a:lnTo>
                  <a:lnTo>
                    <a:pt x="1186" y="899"/>
                  </a:lnTo>
                  <a:lnTo>
                    <a:pt x="1186" y="147"/>
                  </a:lnTo>
                  <a:close/>
                  <a:moveTo>
                    <a:pt x="1775" y="0"/>
                  </a:moveTo>
                  <a:lnTo>
                    <a:pt x="2167" y="0"/>
                  </a:lnTo>
                  <a:lnTo>
                    <a:pt x="2167" y="899"/>
                  </a:lnTo>
                  <a:lnTo>
                    <a:pt x="1775" y="899"/>
                  </a:lnTo>
                  <a:lnTo>
                    <a:pt x="1775" y="0"/>
                  </a:lnTo>
                  <a:close/>
                  <a:moveTo>
                    <a:pt x="2961" y="319"/>
                  </a:moveTo>
                  <a:lnTo>
                    <a:pt x="3353" y="319"/>
                  </a:lnTo>
                  <a:lnTo>
                    <a:pt x="3353" y="899"/>
                  </a:lnTo>
                  <a:lnTo>
                    <a:pt x="2961" y="899"/>
                  </a:lnTo>
                  <a:lnTo>
                    <a:pt x="2961" y="319"/>
                  </a:lnTo>
                  <a:close/>
                  <a:moveTo>
                    <a:pt x="3550" y="220"/>
                  </a:moveTo>
                  <a:lnTo>
                    <a:pt x="3942" y="220"/>
                  </a:lnTo>
                  <a:lnTo>
                    <a:pt x="3942" y="899"/>
                  </a:lnTo>
                  <a:lnTo>
                    <a:pt x="3550" y="899"/>
                  </a:lnTo>
                  <a:lnTo>
                    <a:pt x="3550" y="220"/>
                  </a:lnTo>
                  <a:close/>
                  <a:moveTo>
                    <a:pt x="4139" y="147"/>
                  </a:moveTo>
                  <a:lnTo>
                    <a:pt x="4531" y="147"/>
                  </a:lnTo>
                  <a:lnTo>
                    <a:pt x="4531" y="899"/>
                  </a:lnTo>
                  <a:lnTo>
                    <a:pt x="4139" y="899"/>
                  </a:lnTo>
                  <a:lnTo>
                    <a:pt x="4139" y="147"/>
                  </a:lnTo>
                  <a:close/>
                  <a:moveTo>
                    <a:pt x="4736" y="0"/>
                  </a:moveTo>
                  <a:lnTo>
                    <a:pt x="5128" y="0"/>
                  </a:lnTo>
                  <a:lnTo>
                    <a:pt x="5128" y="899"/>
                  </a:lnTo>
                  <a:lnTo>
                    <a:pt x="4736" y="899"/>
                  </a:lnTo>
                  <a:lnTo>
                    <a:pt x="4736" y="0"/>
                  </a:lnTo>
                  <a:close/>
                </a:path>
              </a:pathLst>
            </a:custGeom>
            <a:solidFill>
              <a:srgbClr val="005D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14" name="Freeform 9">
              <a:extLst>
                <a:ext uri="{FF2B5EF4-FFF2-40B4-BE49-F238E27FC236}">
                  <a16:creationId xmlns:a16="http://schemas.microsoft.com/office/drawing/2014/main" id="{98164A67-CC9B-40E7-8FCC-1CFA7E7938CD}"/>
                </a:ext>
              </a:extLst>
            </p:cNvPr>
            <p:cNvSpPr>
              <a:spLocks noEditPoints="1"/>
            </p:cNvSpPr>
            <p:nvPr/>
          </p:nvSpPr>
          <p:spPr bwMode="auto">
            <a:xfrm>
              <a:off x="3237" y="1928"/>
              <a:ext cx="2167" cy="483"/>
            </a:xfrm>
            <a:custGeom>
              <a:avLst/>
              <a:gdLst>
                <a:gd name="T0" fmla="*/ 0 w 2167"/>
                <a:gd name="T1" fmla="*/ 368 h 483"/>
                <a:gd name="T2" fmla="*/ 392 w 2167"/>
                <a:gd name="T3" fmla="*/ 368 h 483"/>
                <a:gd name="T4" fmla="*/ 392 w 2167"/>
                <a:gd name="T5" fmla="*/ 483 h 483"/>
                <a:gd name="T6" fmla="*/ 0 w 2167"/>
                <a:gd name="T7" fmla="*/ 483 h 483"/>
                <a:gd name="T8" fmla="*/ 0 w 2167"/>
                <a:gd name="T9" fmla="*/ 368 h 483"/>
                <a:gd name="T10" fmla="*/ 589 w 2167"/>
                <a:gd name="T11" fmla="*/ 254 h 483"/>
                <a:gd name="T12" fmla="*/ 981 w 2167"/>
                <a:gd name="T13" fmla="*/ 254 h 483"/>
                <a:gd name="T14" fmla="*/ 981 w 2167"/>
                <a:gd name="T15" fmla="*/ 384 h 483"/>
                <a:gd name="T16" fmla="*/ 589 w 2167"/>
                <a:gd name="T17" fmla="*/ 384 h 483"/>
                <a:gd name="T18" fmla="*/ 589 w 2167"/>
                <a:gd name="T19" fmla="*/ 254 h 483"/>
                <a:gd name="T20" fmla="*/ 1178 w 2167"/>
                <a:gd name="T21" fmla="*/ 164 h 483"/>
                <a:gd name="T22" fmla="*/ 1570 w 2167"/>
                <a:gd name="T23" fmla="*/ 164 h 483"/>
                <a:gd name="T24" fmla="*/ 1570 w 2167"/>
                <a:gd name="T25" fmla="*/ 311 h 483"/>
                <a:gd name="T26" fmla="*/ 1178 w 2167"/>
                <a:gd name="T27" fmla="*/ 311 h 483"/>
                <a:gd name="T28" fmla="*/ 1178 w 2167"/>
                <a:gd name="T29" fmla="*/ 164 h 483"/>
                <a:gd name="T30" fmla="*/ 1775 w 2167"/>
                <a:gd name="T31" fmla="*/ 0 h 483"/>
                <a:gd name="T32" fmla="*/ 2167 w 2167"/>
                <a:gd name="T33" fmla="*/ 0 h 483"/>
                <a:gd name="T34" fmla="*/ 2167 w 2167"/>
                <a:gd name="T35" fmla="*/ 164 h 483"/>
                <a:gd name="T36" fmla="*/ 1775 w 2167"/>
                <a:gd name="T37" fmla="*/ 164 h 483"/>
                <a:gd name="T38" fmla="*/ 1775 w 2167"/>
                <a:gd name="T39" fmla="*/ 0 h 4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167" h="483">
                  <a:moveTo>
                    <a:pt x="0" y="368"/>
                  </a:moveTo>
                  <a:lnTo>
                    <a:pt x="392" y="368"/>
                  </a:lnTo>
                  <a:lnTo>
                    <a:pt x="392" y="483"/>
                  </a:lnTo>
                  <a:lnTo>
                    <a:pt x="0" y="483"/>
                  </a:lnTo>
                  <a:lnTo>
                    <a:pt x="0" y="368"/>
                  </a:lnTo>
                  <a:close/>
                  <a:moveTo>
                    <a:pt x="589" y="254"/>
                  </a:moveTo>
                  <a:lnTo>
                    <a:pt x="981" y="254"/>
                  </a:lnTo>
                  <a:lnTo>
                    <a:pt x="981" y="384"/>
                  </a:lnTo>
                  <a:lnTo>
                    <a:pt x="589" y="384"/>
                  </a:lnTo>
                  <a:lnTo>
                    <a:pt x="589" y="254"/>
                  </a:lnTo>
                  <a:close/>
                  <a:moveTo>
                    <a:pt x="1178" y="164"/>
                  </a:moveTo>
                  <a:lnTo>
                    <a:pt x="1570" y="164"/>
                  </a:lnTo>
                  <a:lnTo>
                    <a:pt x="1570" y="311"/>
                  </a:lnTo>
                  <a:lnTo>
                    <a:pt x="1178" y="311"/>
                  </a:lnTo>
                  <a:lnTo>
                    <a:pt x="1178" y="164"/>
                  </a:lnTo>
                  <a:close/>
                  <a:moveTo>
                    <a:pt x="1775" y="0"/>
                  </a:moveTo>
                  <a:lnTo>
                    <a:pt x="2167" y="0"/>
                  </a:lnTo>
                  <a:lnTo>
                    <a:pt x="2167" y="164"/>
                  </a:lnTo>
                  <a:lnTo>
                    <a:pt x="1775" y="164"/>
                  </a:lnTo>
                  <a:lnTo>
                    <a:pt x="1775" y="0"/>
                  </a:lnTo>
                  <a:close/>
                </a:path>
              </a:pathLst>
            </a:custGeom>
            <a:solidFill>
              <a:srgbClr val="E46C0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15" name="Freeform 10">
              <a:extLst>
                <a:ext uri="{FF2B5EF4-FFF2-40B4-BE49-F238E27FC236}">
                  <a16:creationId xmlns:a16="http://schemas.microsoft.com/office/drawing/2014/main" id="{D1CAE319-F412-4385-938D-2FE4B5FDCED3}"/>
                </a:ext>
              </a:extLst>
            </p:cNvPr>
            <p:cNvSpPr>
              <a:spLocks noEditPoints="1"/>
            </p:cNvSpPr>
            <p:nvPr/>
          </p:nvSpPr>
          <p:spPr bwMode="auto">
            <a:xfrm>
              <a:off x="276" y="1838"/>
              <a:ext cx="5128" cy="458"/>
            </a:xfrm>
            <a:custGeom>
              <a:avLst/>
              <a:gdLst>
                <a:gd name="T0" fmla="*/ 0 w 5128"/>
                <a:gd name="T1" fmla="*/ 172 h 458"/>
                <a:gd name="T2" fmla="*/ 392 w 5128"/>
                <a:gd name="T3" fmla="*/ 172 h 458"/>
                <a:gd name="T4" fmla="*/ 392 w 5128"/>
                <a:gd name="T5" fmla="*/ 417 h 458"/>
                <a:gd name="T6" fmla="*/ 0 w 5128"/>
                <a:gd name="T7" fmla="*/ 417 h 458"/>
                <a:gd name="T8" fmla="*/ 0 w 5128"/>
                <a:gd name="T9" fmla="*/ 172 h 458"/>
                <a:gd name="T10" fmla="*/ 589 w 5128"/>
                <a:gd name="T11" fmla="*/ 172 h 458"/>
                <a:gd name="T12" fmla="*/ 981 w 5128"/>
                <a:gd name="T13" fmla="*/ 172 h 458"/>
                <a:gd name="T14" fmla="*/ 981 w 5128"/>
                <a:gd name="T15" fmla="*/ 409 h 458"/>
                <a:gd name="T16" fmla="*/ 589 w 5128"/>
                <a:gd name="T17" fmla="*/ 409 h 458"/>
                <a:gd name="T18" fmla="*/ 589 w 5128"/>
                <a:gd name="T19" fmla="*/ 172 h 458"/>
                <a:gd name="T20" fmla="*/ 1186 w 5128"/>
                <a:gd name="T21" fmla="*/ 172 h 458"/>
                <a:gd name="T22" fmla="*/ 1578 w 5128"/>
                <a:gd name="T23" fmla="*/ 172 h 458"/>
                <a:gd name="T24" fmla="*/ 1578 w 5128"/>
                <a:gd name="T25" fmla="*/ 401 h 458"/>
                <a:gd name="T26" fmla="*/ 1186 w 5128"/>
                <a:gd name="T27" fmla="*/ 401 h 458"/>
                <a:gd name="T28" fmla="*/ 1186 w 5128"/>
                <a:gd name="T29" fmla="*/ 172 h 458"/>
                <a:gd name="T30" fmla="*/ 1775 w 5128"/>
                <a:gd name="T31" fmla="*/ 0 h 458"/>
                <a:gd name="T32" fmla="*/ 2167 w 5128"/>
                <a:gd name="T33" fmla="*/ 0 h 458"/>
                <a:gd name="T34" fmla="*/ 2167 w 5128"/>
                <a:gd name="T35" fmla="*/ 254 h 458"/>
                <a:gd name="T36" fmla="*/ 1775 w 5128"/>
                <a:gd name="T37" fmla="*/ 254 h 458"/>
                <a:gd name="T38" fmla="*/ 1775 w 5128"/>
                <a:gd name="T39" fmla="*/ 0 h 458"/>
                <a:gd name="T40" fmla="*/ 2961 w 5128"/>
                <a:gd name="T41" fmla="*/ 442 h 458"/>
                <a:gd name="T42" fmla="*/ 3353 w 5128"/>
                <a:gd name="T43" fmla="*/ 442 h 458"/>
                <a:gd name="T44" fmla="*/ 3353 w 5128"/>
                <a:gd name="T45" fmla="*/ 458 h 458"/>
                <a:gd name="T46" fmla="*/ 2961 w 5128"/>
                <a:gd name="T47" fmla="*/ 458 h 458"/>
                <a:gd name="T48" fmla="*/ 2961 w 5128"/>
                <a:gd name="T49" fmla="*/ 442 h 458"/>
                <a:gd name="T50" fmla="*/ 3550 w 5128"/>
                <a:gd name="T51" fmla="*/ 327 h 458"/>
                <a:gd name="T52" fmla="*/ 3942 w 5128"/>
                <a:gd name="T53" fmla="*/ 327 h 458"/>
                <a:gd name="T54" fmla="*/ 3942 w 5128"/>
                <a:gd name="T55" fmla="*/ 344 h 458"/>
                <a:gd name="T56" fmla="*/ 3550 w 5128"/>
                <a:gd name="T57" fmla="*/ 344 h 458"/>
                <a:gd name="T58" fmla="*/ 3550 w 5128"/>
                <a:gd name="T59" fmla="*/ 327 h 458"/>
                <a:gd name="T60" fmla="*/ 4139 w 5128"/>
                <a:gd name="T61" fmla="*/ 237 h 458"/>
                <a:gd name="T62" fmla="*/ 4531 w 5128"/>
                <a:gd name="T63" fmla="*/ 237 h 458"/>
                <a:gd name="T64" fmla="*/ 4531 w 5128"/>
                <a:gd name="T65" fmla="*/ 254 h 458"/>
                <a:gd name="T66" fmla="*/ 4139 w 5128"/>
                <a:gd name="T67" fmla="*/ 254 h 458"/>
                <a:gd name="T68" fmla="*/ 4139 w 5128"/>
                <a:gd name="T69" fmla="*/ 237 h 458"/>
                <a:gd name="T70" fmla="*/ 4736 w 5128"/>
                <a:gd name="T71" fmla="*/ 66 h 458"/>
                <a:gd name="T72" fmla="*/ 5128 w 5128"/>
                <a:gd name="T73" fmla="*/ 66 h 458"/>
                <a:gd name="T74" fmla="*/ 5128 w 5128"/>
                <a:gd name="T75" fmla="*/ 90 h 458"/>
                <a:gd name="T76" fmla="*/ 4736 w 5128"/>
                <a:gd name="T77" fmla="*/ 90 h 458"/>
                <a:gd name="T78" fmla="*/ 4736 w 5128"/>
                <a:gd name="T79" fmla="*/ 66 h 4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128" h="458">
                  <a:moveTo>
                    <a:pt x="0" y="172"/>
                  </a:moveTo>
                  <a:lnTo>
                    <a:pt x="392" y="172"/>
                  </a:lnTo>
                  <a:lnTo>
                    <a:pt x="392" y="417"/>
                  </a:lnTo>
                  <a:lnTo>
                    <a:pt x="0" y="417"/>
                  </a:lnTo>
                  <a:lnTo>
                    <a:pt x="0" y="172"/>
                  </a:lnTo>
                  <a:close/>
                  <a:moveTo>
                    <a:pt x="589" y="172"/>
                  </a:moveTo>
                  <a:lnTo>
                    <a:pt x="981" y="172"/>
                  </a:lnTo>
                  <a:lnTo>
                    <a:pt x="981" y="409"/>
                  </a:lnTo>
                  <a:lnTo>
                    <a:pt x="589" y="409"/>
                  </a:lnTo>
                  <a:lnTo>
                    <a:pt x="589" y="172"/>
                  </a:lnTo>
                  <a:close/>
                  <a:moveTo>
                    <a:pt x="1186" y="172"/>
                  </a:moveTo>
                  <a:lnTo>
                    <a:pt x="1578" y="172"/>
                  </a:lnTo>
                  <a:lnTo>
                    <a:pt x="1578" y="401"/>
                  </a:lnTo>
                  <a:lnTo>
                    <a:pt x="1186" y="401"/>
                  </a:lnTo>
                  <a:lnTo>
                    <a:pt x="1186" y="172"/>
                  </a:lnTo>
                  <a:close/>
                  <a:moveTo>
                    <a:pt x="1775" y="0"/>
                  </a:moveTo>
                  <a:lnTo>
                    <a:pt x="2167" y="0"/>
                  </a:lnTo>
                  <a:lnTo>
                    <a:pt x="2167" y="254"/>
                  </a:lnTo>
                  <a:lnTo>
                    <a:pt x="1775" y="254"/>
                  </a:lnTo>
                  <a:lnTo>
                    <a:pt x="1775" y="0"/>
                  </a:lnTo>
                  <a:close/>
                  <a:moveTo>
                    <a:pt x="2961" y="442"/>
                  </a:moveTo>
                  <a:lnTo>
                    <a:pt x="3353" y="442"/>
                  </a:lnTo>
                  <a:lnTo>
                    <a:pt x="3353" y="458"/>
                  </a:lnTo>
                  <a:lnTo>
                    <a:pt x="2961" y="458"/>
                  </a:lnTo>
                  <a:lnTo>
                    <a:pt x="2961" y="442"/>
                  </a:lnTo>
                  <a:close/>
                  <a:moveTo>
                    <a:pt x="3550" y="327"/>
                  </a:moveTo>
                  <a:lnTo>
                    <a:pt x="3942" y="327"/>
                  </a:lnTo>
                  <a:lnTo>
                    <a:pt x="3942" y="344"/>
                  </a:lnTo>
                  <a:lnTo>
                    <a:pt x="3550" y="344"/>
                  </a:lnTo>
                  <a:lnTo>
                    <a:pt x="3550" y="327"/>
                  </a:lnTo>
                  <a:close/>
                  <a:moveTo>
                    <a:pt x="4139" y="237"/>
                  </a:moveTo>
                  <a:lnTo>
                    <a:pt x="4531" y="237"/>
                  </a:lnTo>
                  <a:lnTo>
                    <a:pt x="4531" y="254"/>
                  </a:lnTo>
                  <a:lnTo>
                    <a:pt x="4139" y="254"/>
                  </a:lnTo>
                  <a:lnTo>
                    <a:pt x="4139" y="237"/>
                  </a:lnTo>
                  <a:close/>
                  <a:moveTo>
                    <a:pt x="4736" y="66"/>
                  </a:moveTo>
                  <a:lnTo>
                    <a:pt x="5128" y="66"/>
                  </a:lnTo>
                  <a:lnTo>
                    <a:pt x="5128" y="90"/>
                  </a:lnTo>
                  <a:lnTo>
                    <a:pt x="4736" y="90"/>
                  </a:lnTo>
                  <a:lnTo>
                    <a:pt x="4736" y="66"/>
                  </a:lnTo>
                  <a:close/>
                </a:path>
              </a:pathLst>
            </a:custGeom>
            <a:solidFill>
              <a:srgbClr val="3185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16" name="Freeform 11">
              <a:extLst>
                <a:ext uri="{FF2B5EF4-FFF2-40B4-BE49-F238E27FC236}">
                  <a16:creationId xmlns:a16="http://schemas.microsoft.com/office/drawing/2014/main" id="{E3D4C6B3-0592-4571-BFA6-FF981987BA9E}"/>
                </a:ext>
              </a:extLst>
            </p:cNvPr>
            <p:cNvSpPr>
              <a:spLocks noEditPoints="1"/>
            </p:cNvSpPr>
            <p:nvPr/>
          </p:nvSpPr>
          <p:spPr bwMode="auto">
            <a:xfrm>
              <a:off x="3237" y="1642"/>
              <a:ext cx="2167" cy="638"/>
            </a:xfrm>
            <a:custGeom>
              <a:avLst/>
              <a:gdLst>
                <a:gd name="T0" fmla="*/ 0 w 2167"/>
                <a:gd name="T1" fmla="*/ 499 h 638"/>
                <a:gd name="T2" fmla="*/ 392 w 2167"/>
                <a:gd name="T3" fmla="*/ 499 h 638"/>
                <a:gd name="T4" fmla="*/ 392 w 2167"/>
                <a:gd name="T5" fmla="*/ 638 h 638"/>
                <a:gd name="T6" fmla="*/ 0 w 2167"/>
                <a:gd name="T7" fmla="*/ 638 h 638"/>
                <a:gd name="T8" fmla="*/ 0 w 2167"/>
                <a:gd name="T9" fmla="*/ 499 h 638"/>
                <a:gd name="T10" fmla="*/ 589 w 2167"/>
                <a:gd name="T11" fmla="*/ 352 h 638"/>
                <a:gd name="T12" fmla="*/ 981 w 2167"/>
                <a:gd name="T13" fmla="*/ 352 h 638"/>
                <a:gd name="T14" fmla="*/ 981 w 2167"/>
                <a:gd name="T15" fmla="*/ 523 h 638"/>
                <a:gd name="T16" fmla="*/ 589 w 2167"/>
                <a:gd name="T17" fmla="*/ 523 h 638"/>
                <a:gd name="T18" fmla="*/ 589 w 2167"/>
                <a:gd name="T19" fmla="*/ 352 h 638"/>
                <a:gd name="T20" fmla="*/ 1178 w 2167"/>
                <a:gd name="T21" fmla="*/ 229 h 638"/>
                <a:gd name="T22" fmla="*/ 1570 w 2167"/>
                <a:gd name="T23" fmla="*/ 229 h 638"/>
                <a:gd name="T24" fmla="*/ 1570 w 2167"/>
                <a:gd name="T25" fmla="*/ 433 h 638"/>
                <a:gd name="T26" fmla="*/ 1178 w 2167"/>
                <a:gd name="T27" fmla="*/ 433 h 638"/>
                <a:gd name="T28" fmla="*/ 1178 w 2167"/>
                <a:gd name="T29" fmla="*/ 229 h 638"/>
                <a:gd name="T30" fmla="*/ 1775 w 2167"/>
                <a:gd name="T31" fmla="*/ 0 h 638"/>
                <a:gd name="T32" fmla="*/ 2167 w 2167"/>
                <a:gd name="T33" fmla="*/ 0 h 638"/>
                <a:gd name="T34" fmla="*/ 2167 w 2167"/>
                <a:gd name="T35" fmla="*/ 262 h 638"/>
                <a:gd name="T36" fmla="*/ 1775 w 2167"/>
                <a:gd name="T37" fmla="*/ 262 h 638"/>
                <a:gd name="T38" fmla="*/ 1775 w 2167"/>
                <a:gd name="T39" fmla="*/ 0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167" h="638">
                  <a:moveTo>
                    <a:pt x="0" y="499"/>
                  </a:moveTo>
                  <a:lnTo>
                    <a:pt x="392" y="499"/>
                  </a:lnTo>
                  <a:lnTo>
                    <a:pt x="392" y="638"/>
                  </a:lnTo>
                  <a:lnTo>
                    <a:pt x="0" y="638"/>
                  </a:lnTo>
                  <a:lnTo>
                    <a:pt x="0" y="499"/>
                  </a:lnTo>
                  <a:close/>
                  <a:moveTo>
                    <a:pt x="589" y="352"/>
                  </a:moveTo>
                  <a:lnTo>
                    <a:pt x="981" y="352"/>
                  </a:lnTo>
                  <a:lnTo>
                    <a:pt x="981" y="523"/>
                  </a:lnTo>
                  <a:lnTo>
                    <a:pt x="589" y="523"/>
                  </a:lnTo>
                  <a:lnTo>
                    <a:pt x="589" y="352"/>
                  </a:lnTo>
                  <a:close/>
                  <a:moveTo>
                    <a:pt x="1178" y="229"/>
                  </a:moveTo>
                  <a:lnTo>
                    <a:pt x="1570" y="229"/>
                  </a:lnTo>
                  <a:lnTo>
                    <a:pt x="1570" y="433"/>
                  </a:lnTo>
                  <a:lnTo>
                    <a:pt x="1178" y="433"/>
                  </a:lnTo>
                  <a:lnTo>
                    <a:pt x="1178" y="229"/>
                  </a:lnTo>
                  <a:close/>
                  <a:moveTo>
                    <a:pt x="1775" y="0"/>
                  </a:moveTo>
                  <a:lnTo>
                    <a:pt x="2167" y="0"/>
                  </a:lnTo>
                  <a:lnTo>
                    <a:pt x="2167" y="262"/>
                  </a:lnTo>
                  <a:lnTo>
                    <a:pt x="1775" y="262"/>
                  </a:lnTo>
                  <a:lnTo>
                    <a:pt x="1775" y="0"/>
                  </a:lnTo>
                  <a:close/>
                </a:path>
              </a:pathLst>
            </a:custGeom>
            <a:solidFill>
              <a:srgbClr val="A6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22" name="Rectangle 17">
              <a:extLst>
                <a:ext uri="{FF2B5EF4-FFF2-40B4-BE49-F238E27FC236}">
                  <a16:creationId xmlns:a16="http://schemas.microsoft.com/office/drawing/2014/main" id="{E4253B7D-CE4F-43F7-BEB2-24631C85382A}"/>
                </a:ext>
              </a:extLst>
            </p:cNvPr>
            <p:cNvSpPr>
              <a:spLocks noChangeArrowheads="1"/>
            </p:cNvSpPr>
            <p:nvPr/>
          </p:nvSpPr>
          <p:spPr bwMode="auto">
            <a:xfrm>
              <a:off x="357" y="1790"/>
              <a:ext cx="254"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1" i="0" u="none" strike="noStrike" cap="none" normalizeH="0" baseline="0" dirty="0">
                  <a:ln>
                    <a:noFill/>
                  </a:ln>
                  <a:solidFill>
                    <a:srgbClr val="FF0000"/>
                  </a:solidFill>
                  <a:effectLst/>
                  <a:latin typeface="Calibri" panose="020F0502020204030204" pitchFamily="34" charset="0"/>
                </a:rPr>
                <a:t>49 %</a:t>
              </a:r>
              <a:endParaRPr kumimoji="0" lang="nb-NO" altLang="nb-NO" sz="1600" b="1" i="0" u="none" strike="noStrike" cap="none" normalizeH="0" baseline="0" dirty="0">
                <a:ln>
                  <a:noFill/>
                </a:ln>
                <a:solidFill>
                  <a:schemeClr val="tx1"/>
                </a:solidFill>
                <a:effectLst/>
                <a:latin typeface="Arial" panose="020B0604020202020204" pitchFamily="34" charset="0"/>
              </a:endParaRPr>
            </a:p>
          </p:txBody>
        </p:sp>
        <p:sp>
          <p:nvSpPr>
            <p:cNvPr id="23" name="Rectangle 18">
              <a:extLst>
                <a:ext uri="{FF2B5EF4-FFF2-40B4-BE49-F238E27FC236}">
                  <a16:creationId xmlns:a16="http://schemas.microsoft.com/office/drawing/2014/main" id="{A3A0E34B-B0CD-4DA0-A35A-B583D7FC95E7}"/>
                </a:ext>
              </a:extLst>
            </p:cNvPr>
            <p:cNvSpPr>
              <a:spLocks noChangeArrowheads="1"/>
            </p:cNvSpPr>
            <p:nvPr/>
          </p:nvSpPr>
          <p:spPr bwMode="auto">
            <a:xfrm>
              <a:off x="949" y="1790"/>
              <a:ext cx="253"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1" i="0" u="none" strike="noStrike" cap="none" normalizeH="0" baseline="0" dirty="0">
                  <a:ln>
                    <a:noFill/>
                  </a:ln>
                  <a:solidFill>
                    <a:srgbClr val="FF0000"/>
                  </a:solidFill>
                  <a:effectLst/>
                  <a:latin typeface="Calibri" panose="020F0502020204030204" pitchFamily="34" charset="0"/>
                </a:rPr>
                <a:t>49 %</a:t>
              </a:r>
              <a:endParaRPr kumimoji="0" lang="nb-NO" altLang="nb-NO" sz="1600" b="1" i="0" u="none" strike="noStrike" cap="none" normalizeH="0" baseline="0" dirty="0">
                <a:ln>
                  <a:noFill/>
                </a:ln>
                <a:solidFill>
                  <a:schemeClr val="tx1"/>
                </a:solidFill>
                <a:effectLst/>
                <a:latin typeface="Arial" panose="020B0604020202020204" pitchFamily="34" charset="0"/>
              </a:endParaRPr>
            </a:p>
          </p:txBody>
        </p:sp>
        <p:sp>
          <p:nvSpPr>
            <p:cNvPr id="24" name="Rectangle 19">
              <a:extLst>
                <a:ext uri="{FF2B5EF4-FFF2-40B4-BE49-F238E27FC236}">
                  <a16:creationId xmlns:a16="http://schemas.microsoft.com/office/drawing/2014/main" id="{D152A095-BA22-4239-B023-A208223067D2}"/>
                </a:ext>
              </a:extLst>
            </p:cNvPr>
            <p:cNvSpPr>
              <a:spLocks noChangeArrowheads="1"/>
            </p:cNvSpPr>
            <p:nvPr/>
          </p:nvSpPr>
          <p:spPr bwMode="auto">
            <a:xfrm>
              <a:off x="1540" y="1790"/>
              <a:ext cx="254"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1" i="0" u="none" strike="noStrike" cap="none" normalizeH="0" baseline="0" dirty="0">
                  <a:ln>
                    <a:noFill/>
                  </a:ln>
                  <a:solidFill>
                    <a:srgbClr val="FF0000"/>
                  </a:solidFill>
                  <a:effectLst/>
                  <a:latin typeface="Calibri" panose="020F0502020204030204" pitchFamily="34" charset="0"/>
                </a:rPr>
                <a:t>49 %</a:t>
              </a:r>
              <a:endParaRPr kumimoji="0" lang="nb-NO" altLang="nb-NO" sz="1600" b="1" i="0" u="none" strike="noStrike" cap="none" normalizeH="0" baseline="0" dirty="0">
                <a:ln>
                  <a:noFill/>
                </a:ln>
                <a:solidFill>
                  <a:schemeClr val="tx1"/>
                </a:solidFill>
                <a:effectLst/>
                <a:latin typeface="Arial" panose="020B0604020202020204" pitchFamily="34" charset="0"/>
              </a:endParaRPr>
            </a:p>
          </p:txBody>
        </p:sp>
        <p:sp>
          <p:nvSpPr>
            <p:cNvPr id="25" name="Rectangle 20">
              <a:extLst>
                <a:ext uri="{FF2B5EF4-FFF2-40B4-BE49-F238E27FC236}">
                  <a16:creationId xmlns:a16="http://schemas.microsoft.com/office/drawing/2014/main" id="{E1026DE3-6F17-4E0F-9FC2-17AFC074C1D9}"/>
                </a:ext>
              </a:extLst>
            </p:cNvPr>
            <p:cNvSpPr>
              <a:spLocks noChangeArrowheads="1"/>
            </p:cNvSpPr>
            <p:nvPr/>
          </p:nvSpPr>
          <p:spPr bwMode="auto">
            <a:xfrm>
              <a:off x="2132" y="1620"/>
              <a:ext cx="254"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1" i="0" u="none" strike="noStrike" cap="none" normalizeH="0" baseline="0" dirty="0">
                  <a:ln>
                    <a:noFill/>
                  </a:ln>
                  <a:solidFill>
                    <a:srgbClr val="FF0000"/>
                  </a:solidFill>
                  <a:effectLst/>
                  <a:latin typeface="Calibri" panose="020F0502020204030204" pitchFamily="34" charset="0"/>
                </a:rPr>
                <a:t>58 %</a:t>
              </a:r>
              <a:endParaRPr kumimoji="0" lang="nb-NO" altLang="nb-NO" sz="1600" b="1" i="0" u="none" strike="noStrike" cap="none" normalizeH="0" baseline="0" dirty="0">
                <a:ln>
                  <a:noFill/>
                </a:ln>
                <a:solidFill>
                  <a:schemeClr val="tx1"/>
                </a:solidFill>
                <a:effectLst/>
                <a:latin typeface="Arial" panose="020B0604020202020204" pitchFamily="34" charset="0"/>
              </a:endParaRPr>
            </a:p>
          </p:txBody>
        </p:sp>
        <p:sp>
          <p:nvSpPr>
            <p:cNvPr id="26" name="Rectangle 21">
              <a:extLst>
                <a:ext uri="{FF2B5EF4-FFF2-40B4-BE49-F238E27FC236}">
                  <a16:creationId xmlns:a16="http://schemas.microsoft.com/office/drawing/2014/main" id="{4846E974-EE5C-4282-A9DF-757A2D773FC0}"/>
                </a:ext>
              </a:extLst>
            </p:cNvPr>
            <p:cNvSpPr>
              <a:spLocks noChangeArrowheads="1"/>
            </p:cNvSpPr>
            <p:nvPr/>
          </p:nvSpPr>
          <p:spPr bwMode="auto">
            <a:xfrm>
              <a:off x="3316" y="1922"/>
              <a:ext cx="253"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1" i="0" u="none" strike="noStrike" cap="none" normalizeH="0" baseline="0" dirty="0">
                  <a:ln>
                    <a:noFill/>
                  </a:ln>
                  <a:solidFill>
                    <a:srgbClr val="FF0000"/>
                  </a:solidFill>
                  <a:effectLst/>
                  <a:latin typeface="Calibri" panose="020F0502020204030204" pitchFamily="34" charset="0"/>
                </a:rPr>
                <a:t>43 %</a:t>
              </a:r>
              <a:endParaRPr kumimoji="0" lang="nb-NO" altLang="nb-NO" sz="1600" b="1" i="0" u="none" strike="noStrike" cap="none" normalizeH="0" baseline="0" dirty="0">
                <a:ln>
                  <a:noFill/>
                </a:ln>
                <a:solidFill>
                  <a:schemeClr val="tx1"/>
                </a:solidFill>
                <a:effectLst/>
                <a:latin typeface="Arial" panose="020B0604020202020204" pitchFamily="34" charset="0"/>
              </a:endParaRPr>
            </a:p>
          </p:txBody>
        </p:sp>
        <p:sp>
          <p:nvSpPr>
            <p:cNvPr id="27" name="Rectangle 22">
              <a:extLst>
                <a:ext uri="{FF2B5EF4-FFF2-40B4-BE49-F238E27FC236}">
                  <a16:creationId xmlns:a16="http://schemas.microsoft.com/office/drawing/2014/main" id="{1D105931-16D5-4761-8309-446DD4FD3473}"/>
                </a:ext>
              </a:extLst>
            </p:cNvPr>
            <p:cNvSpPr>
              <a:spLocks noChangeArrowheads="1"/>
            </p:cNvSpPr>
            <p:nvPr/>
          </p:nvSpPr>
          <p:spPr bwMode="auto">
            <a:xfrm>
              <a:off x="3908" y="1774"/>
              <a:ext cx="254"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1" i="0" u="none" strike="noStrike" cap="none" normalizeH="0" baseline="0" dirty="0">
                  <a:ln>
                    <a:noFill/>
                  </a:ln>
                  <a:solidFill>
                    <a:srgbClr val="FF0000"/>
                  </a:solidFill>
                  <a:effectLst/>
                  <a:latin typeface="Calibri" panose="020F0502020204030204" pitchFamily="34" charset="0"/>
                </a:rPr>
                <a:t>50 %</a:t>
              </a:r>
              <a:endParaRPr kumimoji="0" lang="nb-NO" altLang="nb-NO" sz="1600" b="1" i="0" u="none" strike="noStrike" cap="none" normalizeH="0" baseline="0" dirty="0">
                <a:ln>
                  <a:noFill/>
                </a:ln>
                <a:solidFill>
                  <a:schemeClr val="tx1"/>
                </a:solidFill>
                <a:effectLst/>
                <a:latin typeface="Arial" panose="020B0604020202020204" pitchFamily="34" charset="0"/>
              </a:endParaRPr>
            </a:p>
          </p:txBody>
        </p:sp>
        <p:sp>
          <p:nvSpPr>
            <p:cNvPr id="28" name="Rectangle 23">
              <a:extLst>
                <a:ext uri="{FF2B5EF4-FFF2-40B4-BE49-F238E27FC236}">
                  <a16:creationId xmlns:a16="http://schemas.microsoft.com/office/drawing/2014/main" id="{2FF6B6A3-ADDE-41C9-9944-33DC1612506A}"/>
                </a:ext>
              </a:extLst>
            </p:cNvPr>
            <p:cNvSpPr>
              <a:spLocks noChangeArrowheads="1"/>
            </p:cNvSpPr>
            <p:nvPr/>
          </p:nvSpPr>
          <p:spPr bwMode="auto">
            <a:xfrm>
              <a:off x="4499" y="1652"/>
              <a:ext cx="254"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1" i="0" u="none" strike="noStrike" cap="none" normalizeH="0" baseline="0" dirty="0">
                  <a:ln>
                    <a:noFill/>
                  </a:ln>
                  <a:solidFill>
                    <a:srgbClr val="FF0000"/>
                  </a:solidFill>
                  <a:effectLst/>
                  <a:latin typeface="Calibri" panose="020F0502020204030204" pitchFamily="34" charset="0"/>
                </a:rPr>
                <a:t>56 %</a:t>
              </a:r>
              <a:endParaRPr kumimoji="0" lang="nb-NO" altLang="nb-NO" sz="1600" b="1" i="0" u="none" strike="noStrike" cap="none" normalizeH="0" baseline="0" dirty="0">
                <a:ln>
                  <a:noFill/>
                </a:ln>
                <a:solidFill>
                  <a:schemeClr val="tx1"/>
                </a:solidFill>
                <a:effectLst/>
                <a:latin typeface="Arial" panose="020B0604020202020204" pitchFamily="34" charset="0"/>
              </a:endParaRPr>
            </a:p>
          </p:txBody>
        </p:sp>
        <p:sp>
          <p:nvSpPr>
            <p:cNvPr id="29" name="Rectangle 24">
              <a:extLst>
                <a:ext uri="{FF2B5EF4-FFF2-40B4-BE49-F238E27FC236}">
                  <a16:creationId xmlns:a16="http://schemas.microsoft.com/office/drawing/2014/main" id="{8D1EA6FF-7F91-4AC8-8902-D28015E5C5FC}"/>
                </a:ext>
              </a:extLst>
            </p:cNvPr>
            <p:cNvSpPr>
              <a:spLocks noChangeArrowheads="1"/>
            </p:cNvSpPr>
            <p:nvPr/>
          </p:nvSpPr>
          <p:spPr bwMode="auto">
            <a:xfrm>
              <a:off x="5091" y="1426"/>
              <a:ext cx="254"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1" i="0" u="none" strike="noStrike" cap="none" normalizeH="0" baseline="0" dirty="0">
                  <a:ln>
                    <a:noFill/>
                  </a:ln>
                  <a:solidFill>
                    <a:srgbClr val="FF0000"/>
                  </a:solidFill>
                  <a:effectLst/>
                  <a:latin typeface="Calibri" panose="020F0502020204030204" pitchFamily="34" charset="0"/>
                </a:rPr>
                <a:t>67 %</a:t>
              </a:r>
              <a:endParaRPr kumimoji="0" lang="nb-NO" altLang="nb-NO" sz="1600" b="1" i="0" u="none" strike="noStrike" cap="none" normalizeH="0" baseline="0" dirty="0">
                <a:ln>
                  <a:noFill/>
                </a:ln>
                <a:solidFill>
                  <a:schemeClr val="tx1"/>
                </a:solidFill>
                <a:effectLst/>
                <a:latin typeface="Arial" panose="020B0604020202020204" pitchFamily="34" charset="0"/>
              </a:endParaRPr>
            </a:p>
          </p:txBody>
        </p:sp>
        <p:sp>
          <p:nvSpPr>
            <p:cNvPr id="12298" name="Rectangle 34">
              <a:extLst>
                <a:ext uri="{FF2B5EF4-FFF2-40B4-BE49-F238E27FC236}">
                  <a16:creationId xmlns:a16="http://schemas.microsoft.com/office/drawing/2014/main" id="{44186ECE-4439-4838-B3EE-875DC2370D6C}"/>
                </a:ext>
              </a:extLst>
            </p:cNvPr>
            <p:cNvSpPr>
              <a:spLocks noChangeArrowheads="1"/>
            </p:cNvSpPr>
            <p:nvPr/>
          </p:nvSpPr>
          <p:spPr bwMode="auto">
            <a:xfrm>
              <a:off x="352" y="3073"/>
              <a:ext cx="271"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1" i="0" u="none" strike="noStrike" cap="none" normalizeH="0" baseline="0" dirty="0">
                  <a:ln>
                    <a:noFill/>
                  </a:ln>
                  <a:solidFill>
                    <a:srgbClr val="000000"/>
                  </a:solidFill>
                  <a:effectLst/>
                  <a:latin typeface="Calibri" panose="020F0502020204030204" pitchFamily="34" charset="0"/>
                </a:rPr>
                <a:t>62 år</a:t>
              </a:r>
              <a:endParaRPr kumimoji="0" lang="nb-NO" altLang="nb-NO" sz="1600" b="1" i="0" u="none" strike="noStrike" cap="none" normalizeH="0" baseline="0" dirty="0">
                <a:ln>
                  <a:noFill/>
                </a:ln>
                <a:solidFill>
                  <a:schemeClr val="tx1"/>
                </a:solidFill>
                <a:effectLst/>
                <a:latin typeface="Arial" panose="020B0604020202020204" pitchFamily="34" charset="0"/>
              </a:endParaRPr>
            </a:p>
          </p:txBody>
        </p:sp>
        <p:sp>
          <p:nvSpPr>
            <p:cNvPr id="12299" name="Rectangle 35">
              <a:extLst>
                <a:ext uri="{FF2B5EF4-FFF2-40B4-BE49-F238E27FC236}">
                  <a16:creationId xmlns:a16="http://schemas.microsoft.com/office/drawing/2014/main" id="{E4187564-7684-466B-A045-8F2F0792231E}"/>
                </a:ext>
              </a:extLst>
            </p:cNvPr>
            <p:cNvSpPr>
              <a:spLocks noChangeArrowheads="1"/>
            </p:cNvSpPr>
            <p:nvPr/>
          </p:nvSpPr>
          <p:spPr bwMode="auto">
            <a:xfrm>
              <a:off x="943" y="3073"/>
              <a:ext cx="271"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1" i="0" u="none" strike="noStrike" cap="none" normalizeH="0" baseline="0" dirty="0">
                  <a:ln>
                    <a:noFill/>
                  </a:ln>
                  <a:solidFill>
                    <a:srgbClr val="000000"/>
                  </a:solidFill>
                  <a:effectLst/>
                  <a:latin typeface="Calibri" panose="020F0502020204030204" pitchFamily="34" charset="0"/>
                </a:rPr>
                <a:t>65 år</a:t>
              </a:r>
              <a:endParaRPr kumimoji="0" lang="nb-NO" altLang="nb-NO" sz="1600" b="1" i="0" u="none" strike="noStrike" cap="none" normalizeH="0" baseline="0" dirty="0">
                <a:ln>
                  <a:noFill/>
                </a:ln>
                <a:solidFill>
                  <a:schemeClr val="tx1"/>
                </a:solidFill>
                <a:effectLst/>
                <a:latin typeface="Arial" panose="020B0604020202020204" pitchFamily="34" charset="0"/>
              </a:endParaRPr>
            </a:p>
          </p:txBody>
        </p:sp>
        <p:sp>
          <p:nvSpPr>
            <p:cNvPr id="12300" name="Rectangle 36">
              <a:extLst>
                <a:ext uri="{FF2B5EF4-FFF2-40B4-BE49-F238E27FC236}">
                  <a16:creationId xmlns:a16="http://schemas.microsoft.com/office/drawing/2014/main" id="{8D3C9FA7-6A6A-4D1F-ACD3-5376EB354C3E}"/>
                </a:ext>
              </a:extLst>
            </p:cNvPr>
            <p:cNvSpPr>
              <a:spLocks noChangeArrowheads="1"/>
            </p:cNvSpPr>
            <p:nvPr/>
          </p:nvSpPr>
          <p:spPr bwMode="auto">
            <a:xfrm>
              <a:off x="1535" y="3073"/>
              <a:ext cx="271"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1" i="0" u="none" strike="noStrike" cap="none" normalizeH="0" baseline="0" dirty="0">
                  <a:ln>
                    <a:noFill/>
                  </a:ln>
                  <a:solidFill>
                    <a:srgbClr val="000000"/>
                  </a:solidFill>
                  <a:effectLst/>
                  <a:latin typeface="Calibri" panose="020F0502020204030204" pitchFamily="34" charset="0"/>
                </a:rPr>
                <a:t>67 år</a:t>
              </a:r>
              <a:endParaRPr kumimoji="0" lang="nb-NO" altLang="nb-NO" sz="1600" b="1" i="0" u="none" strike="noStrike" cap="none" normalizeH="0" baseline="0" dirty="0">
                <a:ln>
                  <a:noFill/>
                </a:ln>
                <a:solidFill>
                  <a:schemeClr val="tx1"/>
                </a:solidFill>
                <a:effectLst/>
                <a:latin typeface="Arial" panose="020B0604020202020204" pitchFamily="34" charset="0"/>
              </a:endParaRPr>
            </a:p>
          </p:txBody>
        </p:sp>
        <p:sp>
          <p:nvSpPr>
            <p:cNvPr id="12301" name="Rectangle 37">
              <a:extLst>
                <a:ext uri="{FF2B5EF4-FFF2-40B4-BE49-F238E27FC236}">
                  <a16:creationId xmlns:a16="http://schemas.microsoft.com/office/drawing/2014/main" id="{A18E0B83-0EB0-4CC3-868C-D8D05E0843DF}"/>
                </a:ext>
              </a:extLst>
            </p:cNvPr>
            <p:cNvSpPr>
              <a:spLocks noChangeArrowheads="1"/>
            </p:cNvSpPr>
            <p:nvPr/>
          </p:nvSpPr>
          <p:spPr bwMode="auto">
            <a:xfrm>
              <a:off x="2127" y="3073"/>
              <a:ext cx="271"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1" i="0" u="none" strike="noStrike" cap="none" normalizeH="0" baseline="0" dirty="0">
                  <a:ln>
                    <a:noFill/>
                  </a:ln>
                  <a:solidFill>
                    <a:srgbClr val="000000"/>
                  </a:solidFill>
                  <a:effectLst/>
                  <a:latin typeface="Calibri" panose="020F0502020204030204" pitchFamily="34" charset="0"/>
                </a:rPr>
                <a:t>70 år</a:t>
              </a:r>
              <a:endParaRPr kumimoji="0" lang="nb-NO" altLang="nb-NO" sz="1600" b="1" i="0" u="none" strike="noStrike" cap="none" normalizeH="0" baseline="0" dirty="0">
                <a:ln>
                  <a:noFill/>
                </a:ln>
                <a:solidFill>
                  <a:schemeClr val="tx1"/>
                </a:solidFill>
                <a:effectLst/>
                <a:latin typeface="Arial" panose="020B0604020202020204" pitchFamily="34" charset="0"/>
              </a:endParaRPr>
            </a:p>
          </p:txBody>
        </p:sp>
        <p:sp>
          <p:nvSpPr>
            <p:cNvPr id="12302" name="Rectangle 38">
              <a:extLst>
                <a:ext uri="{FF2B5EF4-FFF2-40B4-BE49-F238E27FC236}">
                  <a16:creationId xmlns:a16="http://schemas.microsoft.com/office/drawing/2014/main" id="{03FE48CA-8543-4735-9456-D6BAAA8A5CF1}"/>
                </a:ext>
              </a:extLst>
            </p:cNvPr>
            <p:cNvSpPr>
              <a:spLocks noChangeArrowheads="1"/>
            </p:cNvSpPr>
            <p:nvPr/>
          </p:nvSpPr>
          <p:spPr bwMode="auto">
            <a:xfrm>
              <a:off x="3310" y="3073"/>
              <a:ext cx="271"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1" i="0" u="none" strike="noStrike" cap="none" normalizeH="0" baseline="0" dirty="0">
                  <a:ln>
                    <a:noFill/>
                  </a:ln>
                  <a:solidFill>
                    <a:srgbClr val="000000"/>
                  </a:solidFill>
                  <a:effectLst/>
                  <a:latin typeface="Calibri" panose="020F0502020204030204" pitchFamily="34" charset="0"/>
                </a:rPr>
                <a:t>62 år</a:t>
              </a:r>
              <a:endParaRPr kumimoji="0" lang="nb-NO" altLang="nb-NO" sz="1600" b="1" i="0" u="none" strike="noStrike" cap="none" normalizeH="0" baseline="0" dirty="0">
                <a:ln>
                  <a:noFill/>
                </a:ln>
                <a:solidFill>
                  <a:schemeClr val="tx1"/>
                </a:solidFill>
                <a:effectLst/>
                <a:latin typeface="Arial" panose="020B0604020202020204" pitchFamily="34" charset="0"/>
              </a:endParaRPr>
            </a:p>
          </p:txBody>
        </p:sp>
        <p:sp>
          <p:nvSpPr>
            <p:cNvPr id="12303" name="Rectangle 39">
              <a:extLst>
                <a:ext uri="{FF2B5EF4-FFF2-40B4-BE49-F238E27FC236}">
                  <a16:creationId xmlns:a16="http://schemas.microsoft.com/office/drawing/2014/main" id="{0866C5E9-DA74-482E-A936-AA4B3B8CE8C6}"/>
                </a:ext>
              </a:extLst>
            </p:cNvPr>
            <p:cNvSpPr>
              <a:spLocks noChangeArrowheads="1"/>
            </p:cNvSpPr>
            <p:nvPr/>
          </p:nvSpPr>
          <p:spPr bwMode="auto">
            <a:xfrm>
              <a:off x="3902" y="3073"/>
              <a:ext cx="271"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1" i="0" u="none" strike="noStrike" cap="none" normalizeH="0" baseline="0" dirty="0">
                  <a:ln>
                    <a:noFill/>
                  </a:ln>
                  <a:solidFill>
                    <a:srgbClr val="000000"/>
                  </a:solidFill>
                  <a:effectLst/>
                  <a:latin typeface="Calibri" panose="020F0502020204030204" pitchFamily="34" charset="0"/>
                </a:rPr>
                <a:t>65 år</a:t>
              </a:r>
              <a:endParaRPr kumimoji="0" lang="nb-NO" altLang="nb-NO" sz="1600" b="1" i="0" u="none" strike="noStrike" cap="none" normalizeH="0" baseline="0" dirty="0">
                <a:ln>
                  <a:noFill/>
                </a:ln>
                <a:solidFill>
                  <a:schemeClr val="tx1"/>
                </a:solidFill>
                <a:effectLst/>
                <a:latin typeface="Arial" panose="020B0604020202020204" pitchFamily="34" charset="0"/>
              </a:endParaRPr>
            </a:p>
          </p:txBody>
        </p:sp>
        <p:sp>
          <p:nvSpPr>
            <p:cNvPr id="12304" name="Rectangle 40">
              <a:extLst>
                <a:ext uri="{FF2B5EF4-FFF2-40B4-BE49-F238E27FC236}">
                  <a16:creationId xmlns:a16="http://schemas.microsoft.com/office/drawing/2014/main" id="{85D098E1-FAC9-400C-9257-02622BC907BC}"/>
                </a:ext>
              </a:extLst>
            </p:cNvPr>
            <p:cNvSpPr>
              <a:spLocks noChangeArrowheads="1"/>
            </p:cNvSpPr>
            <p:nvPr/>
          </p:nvSpPr>
          <p:spPr bwMode="auto">
            <a:xfrm>
              <a:off x="4494" y="3073"/>
              <a:ext cx="271"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1" i="0" u="none" strike="noStrike" cap="none" normalizeH="0" baseline="0" dirty="0">
                  <a:ln>
                    <a:noFill/>
                  </a:ln>
                  <a:solidFill>
                    <a:srgbClr val="000000"/>
                  </a:solidFill>
                  <a:effectLst/>
                  <a:latin typeface="Calibri" panose="020F0502020204030204" pitchFamily="34" charset="0"/>
                </a:rPr>
                <a:t>67 år</a:t>
              </a:r>
              <a:endParaRPr kumimoji="0" lang="nb-NO" altLang="nb-NO" sz="1600" b="1" i="0" u="none" strike="noStrike" cap="none" normalizeH="0" baseline="0" dirty="0">
                <a:ln>
                  <a:noFill/>
                </a:ln>
                <a:solidFill>
                  <a:schemeClr val="tx1"/>
                </a:solidFill>
                <a:effectLst/>
                <a:latin typeface="Arial" panose="020B0604020202020204" pitchFamily="34" charset="0"/>
              </a:endParaRPr>
            </a:p>
          </p:txBody>
        </p:sp>
        <p:sp>
          <p:nvSpPr>
            <p:cNvPr id="12305" name="Rectangle 41">
              <a:extLst>
                <a:ext uri="{FF2B5EF4-FFF2-40B4-BE49-F238E27FC236}">
                  <a16:creationId xmlns:a16="http://schemas.microsoft.com/office/drawing/2014/main" id="{341BC6F9-3592-41A5-BE35-A0EA6E927E4D}"/>
                </a:ext>
              </a:extLst>
            </p:cNvPr>
            <p:cNvSpPr>
              <a:spLocks noChangeArrowheads="1"/>
            </p:cNvSpPr>
            <p:nvPr/>
          </p:nvSpPr>
          <p:spPr bwMode="auto">
            <a:xfrm>
              <a:off x="5086" y="3073"/>
              <a:ext cx="271"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1" i="0" u="none" strike="noStrike" cap="none" normalizeH="0" baseline="0" dirty="0">
                  <a:ln>
                    <a:noFill/>
                  </a:ln>
                  <a:solidFill>
                    <a:srgbClr val="000000"/>
                  </a:solidFill>
                  <a:effectLst/>
                  <a:latin typeface="Calibri" panose="020F0502020204030204" pitchFamily="34" charset="0"/>
                </a:rPr>
                <a:t>70 år</a:t>
              </a:r>
              <a:endParaRPr kumimoji="0" lang="nb-NO" altLang="nb-NO" sz="1600" b="1" i="0" u="none" strike="noStrike" cap="none" normalizeH="0" baseline="0" dirty="0">
                <a:ln>
                  <a:noFill/>
                </a:ln>
                <a:solidFill>
                  <a:schemeClr val="tx1"/>
                </a:solidFill>
                <a:effectLst/>
                <a:latin typeface="Arial" panose="020B0604020202020204" pitchFamily="34" charset="0"/>
              </a:endParaRPr>
            </a:p>
          </p:txBody>
        </p:sp>
        <p:sp>
          <p:nvSpPr>
            <p:cNvPr id="12306" name="Rectangle 42">
              <a:extLst>
                <a:ext uri="{FF2B5EF4-FFF2-40B4-BE49-F238E27FC236}">
                  <a16:creationId xmlns:a16="http://schemas.microsoft.com/office/drawing/2014/main" id="{5F8FB45F-9D20-4127-A210-A5DDA57B730E}"/>
                </a:ext>
              </a:extLst>
            </p:cNvPr>
            <p:cNvSpPr>
              <a:spLocks noChangeArrowheads="1"/>
            </p:cNvSpPr>
            <p:nvPr/>
          </p:nvSpPr>
          <p:spPr bwMode="auto">
            <a:xfrm>
              <a:off x="1278" y="3302"/>
              <a:ext cx="0"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nb-NO" altLang="nb-NO" sz="1600" b="1" i="0" u="none" strike="noStrike" cap="none" normalizeH="0" baseline="0" dirty="0">
                <a:ln>
                  <a:noFill/>
                </a:ln>
                <a:solidFill>
                  <a:schemeClr val="tx1"/>
                </a:solidFill>
                <a:effectLst/>
                <a:latin typeface="Arial" panose="020B0604020202020204" pitchFamily="34" charset="0"/>
              </a:endParaRPr>
            </a:p>
          </p:txBody>
        </p:sp>
        <p:sp>
          <p:nvSpPr>
            <p:cNvPr id="12307" name="Rectangle 43">
              <a:extLst>
                <a:ext uri="{FF2B5EF4-FFF2-40B4-BE49-F238E27FC236}">
                  <a16:creationId xmlns:a16="http://schemas.microsoft.com/office/drawing/2014/main" id="{541A56F8-E606-4BE8-81D5-7AA6EACC224E}"/>
                </a:ext>
              </a:extLst>
            </p:cNvPr>
            <p:cNvSpPr>
              <a:spLocks noChangeArrowheads="1"/>
            </p:cNvSpPr>
            <p:nvPr/>
          </p:nvSpPr>
          <p:spPr bwMode="auto">
            <a:xfrm>
              <a:off x="4054" y="3302"/>
              <a:ext cx="592"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1" i="0" u="none" strike="noStrike" cap="none" normalizeH="0" baseline="0" dirty="0">
                  <a:ln>
                    <a:noFill/>
                  </a:ln>
                  <a:solidFill>
                    <a:srgbClr val="000000"/>
                  </a:solidFill>
                  <a:effectLst/>
                  <a:latin typeface="Calibri" panose="020F0502020204030204" pitchFamily="34" charset="0"/>
                </a:rPr>
                <a:t>Ny ordning</a:t>
              </a:r>
              <a:endParaRPr kumimoji="0" lang="nb-NO" altLang="nb-NO" sz="1600" b="1" i="0" u="none" strike="noStrike" cap="none" normalizeH="0" baseline="0" dirty="0">
                <a:ln>
                  <a:noFill/>
                </a:ln>
                <a:solidFill>
                  <a:schemeClr val="tx1"/>
                </a:solidFill>
                <a:effectLst/>
                <a:latin typeface="Arial" panose="020B0604020202020204" pitchFamily="34" charset="0"/>
              </a:endParaRPr>
            </a:p>
          </p:txBody>
        </p:sp>
        <p:sp>
          <p:nvSpPr>
            <p:cNvPr id="12309" name="Rectangle 45">
              <a:extLst>
                <a:ext uri="{FF2B5EF4-FFF2-40B4-BE49-F238E27FC236}">
                  <a16:creationId xmlns:a16="http://schemas.microsoft.com/office/drawing/2014/main" id="{680A867B-E041-43E3-95CA-02529CBA64B0}"/>
                </a:ext>
              </a:extLst>
            </p:cNvPr>
            <p:cNvSpPr>
              <a:spLocks noChangeArrowheads="1"/>
            </p:cNvSpPr>
            <p:nvPr/>
          </p:nvSpPr>
          <p:spPr bwMode="auto">
            <a:xfrm>
              <a:off x="1314" y="3629"/>
              <a:ext cx="66" cy="65"/>
            </a:xfrm>
            <a:prstGeom prst="rect">
              <a:avLst/>
            </a:prstGeom>
            <a:solidFill>
              <a:srgbClr val="005D3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12310" name="Rectangle 46">
              <a:extLst>
                <a:ext uri="{FF2B5EF4-FFF2-40B4-BE49-F238E27FC236}">
                  <a16:creationId xmlns:a16="http://schemas.microsoft.com/office/drawing/2014/main" id="{8F2343EA-98F8-4EF0-96D5-6515E44A0AC7}"/>
                </a:ext>
              </a:extLst>
            </p:cNvPr>
            <p:cNvSpPr>
              <a:spLocks noChangeArrowheads="1"/>
            </p:cNvSpPr>
            <p:nvPr/>
          </p:nvSpPr>
          <p:spPr bwMode="auto">
            <a:xfrm>
              <a:off x="1415" y="3583"/>
              <a:ext cx="188" cy="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500" b="0" i="0" u="none" strike="noStrike" cap="none" normalizeH="0" baseline="0">
                  <a:ln>
                    <a:noFill/>
                  </a:ln>
                  <a:solidFill>
                    <a:srgbClr val="000000"/>
                  </a:solidFill>
                  <a:effectLst/>
                  <a:latin typeface="Calibri" panose="020F0502020204030204" pitchFamily="34" charset="0"/>
                </a:rPr>
                <a:t>FT</a:t>
              </a:r>
              <a:endParaRPr kumimoji="0" lang="nb-NO" altLang="nb-NO" sz="1800" b="0" i="0" u="none" strike="noStrike" cap="none" normalizeH="0" baseline="0">
                <a:ln>
                  <a:noFill/>
                </a:ln>
                <a:solidFill>
                  <a:schemeClr val="tx1"/>
                </a:solidFill>
                <a:effectLst/>
                <a:latin typeface="Arial" panose="020B0604020202020204" pitchFamily="34" charset="0"/>
              </a:endParaRPr>
            </a:p>
          </p:txBody>
        </p:sp>
        <p:sp>
          <p:nvSpPr>
            <p:cNvPr id="12311" name="Rectangle 47">
              <a:extLst>
                <a:ext uri="{FF2B5EF4-FFF2-40B4-BE49-F238E27FC236}">
                  <a16:creationId xmlns:a16="http://schemas.microsoft.com/office/drawing/2014/main" id="{1D8C8A9A-2C3E-4591-9040-6D232FFA5E0B}"/>
                </a:ext>
              </a:extLst>
            </p:cNvPr>
            <p:cNvSpPr>
              <a:spLocks noChangeArrowheads="1"/>
            </p:cNvSpPr>
            <p:nvPr/>
          </p:nvSpPr>
          <p:spPr bwMode="auto">
            <a:xfrm>
              <a:off x="1650" y="3629"/>
              <a:ext cx="65" cy="65"/>
            </a:xfrm>
            <a:prstGeom prst="rect">
              <a:avLst/>
            </a:prstGeom>
            <a:solidFill>
              <a:srgbClr val="E46C0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12312" name="Rectangle 48">
              <a:extLst>
                <a:ext uri="{FF2B5EF4-FFF2-40B4-BE49-F238E27FC236}">
                  <a16:creationId xmlns:a16="http://schemas.microsoft.com/office/drawing/2014/main" id="{A7077AD8-0EFC-4821-B7EB-3A46FF7F3869}"/>
                </a:ext>
              </a:extLst>
            </p:cNvPr>
            <p:cNvSpPr>
              <a:spLocks noChangeArrowheads="1"/>
            </p:cNvSpPr>
            <p:nvPr/>
          </p:nvSpPr>
          <p:spPr bwMode="auto">
            <a:xfrm>
              <a:off x="1747" y="3583"/>
              <a:ext cx="270" cy="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500" b="0" i="0" u="none" strike="noStrike" cap="none" normalizeH="0" baseline="0">
                  <a:ln>
                    <a:noFill/>
                  </a:ln>
                  <a:solidFill>
                    <a:srgbClr val="000000"/>
                  </a:solidFill>
                  <a:effectLst/>
                  <a:latin typeface="Calibri" panose="020F0502020204030204" pitchFamily="34" charset="0"/>
                </a:rPr>
                <a:t>AFP</a:t>
              </a:r>
              <a:endParaRPr kumimoji="0" lang="nb-NO" altLang="nb-NO" sz="1800" b="0" i="0" u="none" strike="noStrike" cap="none" normalizeH="0" baseline="0">
                <a:ln>
                  <a:noFill/>
                </a:ln>
                <a:solidFill>
                  <a:schemeClr val="tx1"/>
                </a:solidFill>
                <a:effectLst/>
                <a:latin typeface="Arial" panose="020B0604020202020204" pitchFamily="34" charset="0"/>
              </a:endParaRPr>
            </a:p>
          </p:txBody>
        </p:sp>
        <p:sp>
          <p:nvSpPr>
            <p:cNvPr id="12313" name="Rectangle 49">
              <a:extLst>
                <a:ext uri="{FF2B5EF4-FFF2-40B4-BE49-F238E27FC236}">
                  <a16:creationId xmlns:a16="http://schemas.microsoft.com/office/drawing/2014/main" id="{0153C6EA-AD7C-4628-9A90-18914582A2F0}"/>
                </a:ext>
              </a:extLst>
            </p:cNvPr>
            <p:cNvSpPr>
              <a:spLocks noChangeArrowheads="1"/>
            </p:cNvSpPr>
            <p:nvPr/>
          </p:nvSpPr>
          <p:spPr bwMode="auto">
            <a:xfrm>
              <a:off x="2051" y="3629"/>
              <a:ext cx="65" cy="65"/>
            </a:xfrm>
            <a:prstGeom prst="rect">
              <a:avLst/>
            </a:prstGeom>
            <a:solidFill>
              <a:srgbClr val="31859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12314" name="Rectangle 50">
              <a:extLst>
                <a:ext uri="{FF2B5EF4-FFF2-40B4-BE49-F238E27FC236}">
                  <a16:creationId xmlns:a16="http://schemas.microsoft.com/office/drawing/2014/main" id="{EE4D1146-191F-4B12-B515-62C6F4E551B6}"/>
                </a:ext>
              </a:extLst>
            </p:cNvPr>
            <p:cNvSpPr>
              <a:spLocks noChangeArrowheads="1"/>
            </p:cNvSpPr>
            <p:nvPr/>
          </p:nvSpPr>
          <p:spPr bwMode="auto">
            <a:xfrm>
              <a:off x="2152" y="3583"/>
              <a:ext cx="409" cy="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500" b="0" i="0" u="none" strike="noStrike" cap="none" normalizeH="0" baseline="0">
                  <a:ln>
                    <a:noFill/>
                  </a:ln>
                  <a:solidFill>
                    <a:srgbClr val="000000"/>
                  </a:solidFill>
                  <a:effectLst/>
                  <a:latin typeface="Calibri" panose="020F0502020204030204" pitchFamily="34" charset="0"/>
                </a:rPr>
                <a:t>Brutto</a:t>
              </a:r>
              <a:endParaRPr kumimoji="0" lang="nb-NO" altLang="nb-NO" sz="1800" b="0" i="0" u="none" strike="noStrike" cap="none" normalizeH="0" baseline="0">
                <a:ln>
                  <a:noFill/>
                </a:ln>
                <a:solidFill>
                  <a:schemeClr val="tx1"/>
                </a:solidFill>
                <a:effectLst/>
                <a:latin typeface="Arial" panose="020B0604020202020204" pitchFamily="34" charset="0"/>
              </a:endParaRPr>
            </a:p>
          </p:txBody>
        </p:sp>
        <p:sp>
          <p:nvSpPr>
            <p:cNvPr id="12315" name="Rectangle 51">
              <a:extLst>
                <a:ext uri="{FF2B5EF4-FFF2-40B4-BE49-F238E27FC236}">
                  <a16:creationId xmlns:a16="http://schemas.microsoft.com/office/drawing/2014/main" id="{BE79C674-00A7-47DC-9881-1A45BC1D8FF7}"/>
                </a:ext>
              </a:extLst>
            </p:cNvPr>
            <p:cNvSpPr>
              <a:spLocks noChangeArrowheads="1"/>
            </p:cNvSpPr>
            <p:nvPr/>
          </p:nvSpPr>
          <p:spPr bwMode="auto">
            <a:xfrm>
              <a:off x="2582" y="3629"/>
              <a:ext cx="66" cy="65"/>
            </a:xfrm>
            <a:prstGeom prst="rect">
              <a:avLst/>
            </a:prstGeom>
            <a:solidFill>
              <a:srgbClr val="A6A6A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12316" name="Rectangle 52">
              <a:extLst>
                <a:ext uri="{FF2B5EF4-FFF2-40B4-BE49-F238E27FC236}">
                  <a16:creationId xmlns:a16="http://schemas.microsoft.com/office/drawing/2014/main" id="{BCB5312D-C21E-48EB-B120-233A5EF5DD5B}"/>
                </a:ext>
              </a:extLst>
            </p:cNvPr>
            <p:cNvSpPr>
              <a:spLocks noChangeArrowheads="1"/>
            </p:cNvSpPr>
            <p:nvPr/>
          </p:nvSpPr>
          <p:spPr bwMode="auto">
            <a:xfrm>
              <a:off x="2684" y="3583"/>
              <a:ext cx="368" cy="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500" b="0" i="0" u="none" strike="noStrike" cap="none" normalizeH="0" baseline="0">
                  <a:ln>
                    <a:noFill/>
                  </a:ln>
                  <a:solidFill>
                    <a:srgbClr val="000000"/>
                  </a:solidFill>
                  <a:effectLst/>
                  <a:latin typeface="Calibri" panose="020F0502020204030204" pitchFamily="34" charset="0"/>
                </a:rPr>
                <a:t>Netto</a:t>
              </a:r>
              <a:endParaRPr kumimoji="0" lang="nb-NO" altLang="nb-NO" sz="1800" b="0" i="0" u="none" strike="noStrike" cap="none" normalizeH="0" baseline="0">
                <a:ln>
                  <a:noFill/>
                </a:ln>
                <a:solidFill>
                  <a:schemeClr val="tx1"/>
                </a:solidFill>
                <a:effectLst/>
                <a:latin typeface="Arial" panose="020B0604020202020204" pitchFamily="34" charset="0"/>
              </a:endParaRPr>
            </a:p>
          </p:txBody>
        </p:sp>
        <p:sp>
          <p:nvSpPr>
            <p:cNvPr id="12317" name="Rectangle 53">
              <a:extLst>
                <a:ext uri="{FF2B5EF4-FFF2-40B4-BE49-F238E27FC236}">
                  <a16:creationId xmlns:a16="http://schemas.microsoft.com/office/drawing/2014/main" id="{DF2CDD49-9668-4631-9499-33D0CACBE0CF}"/>
                </a:ext>
              </a:extLst>
            </p:cNvPr>
            <p:cNvSpPr>
              <a:spLocks noChangeArrowheads="1"/>
            </p:cNvSpPr>
            <p:nvPr/>
          </p:nvSpPr>
          <p:spPr bwMode="auto">
            <a:xfrm>
              <a:off x="3081" y="3629"/>
              <a:ext cx="66" cy="65"/>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12318" name="Rectangle 54">
              <a:extLst>
                <a:ext uri="{FF2B5EF4-FFF2-40B4-BE49-F238E27FC236}">
                  <a16:creationId xmlns:a16="http://schemas.microsoft.com/office/drawing/2014/main" id="{25896759-D899-4267-A9F3-2951B569E9E7}"/>
                </a:ext>
              </a:extLst>
            </p:cNvPr>
            <p:cNvSpPr>
              <a:spLocks noChangeArrowheads="1"/>
            </p:cNvSpPr>
            <p:nvPr/>
          </p:nvSpPr>
          <p:spPr bwMode="auto">
            <a:xfrm>
              <a:off x="3183" y="3583"/>
              <a:ext cx="679" cy="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500" b="0" i="0" u="none" strike="noStrike" cap="none" normalizeH="0" baseline="0" dirty="0">
                  <a:ln>
                    <a:noFill/>
                  </a:ln>
                  <a:solidFill>
                    <a:srgbClr val="000000"/>
                  </a:solidFill>
                  <a:effectLst/>
                  <a:latin typeface="Calibri" panose="020F0502020204030204" pitchFamily="34" charset="0"/>
                </a:rPr>
                <a:t>Ind. garanti</a:t>
              </a:r>
              <a:endParaRPr kumimoji="0" lang="nb-NO" altLang="nb-NO" sz="1800" b="0" i="0" u="none" strike="noStrike" cap="none" normalizeH="0" baseline="0" dirty="0">
                <a:ln>
                  <a:noFill/>
                </a:ln>
                <a:solidFill>
                  <a:schemeClr val="tx1"/>
                </a:solidFill>
                <a:effectLst/>
                <a:latin typeface="Arial" panose="020B0604020202020204" pitchFamily="34" charset="0"/>
              </a:endParaRPr>
            </a:p>
          </p:txBody>
        </p:sp>
      </p:grpSp>
      <p:sp>
        <p:nvSpPr>
          <p:cNvPr id="66" name="Rektangel 65">
            <a:extLst>
              <a:ext uri="{FF2B5EF4-FFF2-40B4-BE49-F238E27FC236}">
                <a16:creationId xmlns:a16="http://schemas.microsoft.com/office/drawing/2014/main" id="{54AF4A25-2373-4811-8AB9-256433E11F5A}"/>
              </a:ext>
            </a:extLst>
          </p:cNvPr>
          <p:cNvSpPr/>
          <p:nvPr/>
        </p:nvSpPr>
        <p:spPr>
          <a:xfrm>
            <a:off x="946965" y="6279293"/>
            <a:ext cx="7622238" cy="461665"/>
          </a:xfrm>
          <a:prstGeom prst="rect">
            <a:avLst/>
          </a:prstGeom>
        </p:spPr>
        <p:txBody>
          <a:bodyPr wrap="square">
            <a:spAutoFit/>
          </a:bodyPr>
          <a:lstStyle/>
          <a:p>
            <a:pPr lvl="0" eaLnBrk="0" hangingPunct="0">
              <a:spcBef>
                <a:spcPct val="30000"/>
              </a:spcBef>
              <a:defRPr/>
            </a:pPr>
            <a:r>
              <a:rPr lang="nb-NO" altLang="nb-NO" sz="2400" b="1" i="1" dirty="0">
                <a:solidFill>
                  <a:schemeClr val="tx1">
                    <a:lumMod val="50000"/>
                    <a:lumOff val="50000"/>
                  </a:schemeClr>
                </a:solidFill>
                <a:ea typeface="Calibri" panose="020F0502020204030204" pitchFamily="34" charset="0"/>
                <a:cs typeface="Times New Roman" panose="02020603050405020304" pitchFamily="18" charset="0"/>
              </a:rPr>
              <a:t>Livsvarig pensjon avgang 62-70 år, i prosent av sluttlønn</a:t>
            </a:r>
          </a:p>
        </p:txBody>
      </p:sp>
      <p:sp>
        <p:nvSpPr>
          <p:cNvPr id="40" name="Rectangle 41">
            <a:extLst>
              <a:ext uri="{FF2B5EF4-FFF2-40B4-BE49-F238E27FC236}">
                <a16:creationId xmlns:a16="http://schemas.microsoft.com/office/drawing/2014/main" id="{B6D7925C-0541-4A86-9584-676D516113A2}"/>
              </a:ext>
            </a:extLst>
          </p:cNvPr>
          <p:cNvSpPr>
            <a:spLocks noChangeArrowheads="1"/>
          </p:cNvSpPr>
          <p:nvPr/>
        </p:nvSpPr>
        <p:spPr bwMode="auto">
          <a:xfrm>
            <a:off x="1391249" y="5266999"/>
            <a:ext cx="1081630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1" i="0" u="none" strike="noStrike" cap="none" normalizeH="0" baseline="0" dirty="0">
                <a:ln>
                  <a:noFill/>
                </a:ln>
                <a:solidFill>
                  <a:srgbClr val="000000"/>
                </a:solidFill>
                <a:effectLst/>
                <a:latin typeface="Calibri" panose="020F0502020204030204" pitchFamily="34" charset="0"/>
              </a:rPr>
              <a:t>Dagens ordning</a:t>
            </a:r>
            <a:endParaRPr kumimoji="0" lang="nb-NO" altLang="nb-NO" sz="1600" b="1" i="0" u="none" strike="noStrike" cap="none" normalizeH="0" baseline="0" dirty="0">
              <a:ln>
                <a:noFill/>
              </a:ln>
              <a:solidFill>
                <a:schemeClr val="tx1"/>
              </a:solidFill>
              <a:effectLst/>
              <a:latin typeface="Arial" panose="020B0604020202020204" pitchFamily="34" charset="0"/>
            </a:endParaRPr>
          </a:p>
        </p:txBody>
      </p:sp>
      <p:sp>
        <p:nvSpPr>
          <p:cNvPr id="41" name="Rectangle 5">
            <a:extLst>
              <a:ext uri="{FF2B5EF4-FFF2-40B4-BE49-F238E27FC236}">
                <a16:creationId xmlns:a16="http://schemas.microsoft.com/office/drawing/2014/main" id="{2BC70FA7-CA6F-46D0-9520-B379D05A44F0}"/>
              </a:ext>
            </a:extLst>
          </p:cNvPr>
          <p:cNvSpPr>
            <a:spLocks noChangeArrowheads="1"/>
          </p:cNvSpPr>
          <p:nvPr/>
        </p:nvSpPr>
        <p:spPr bwMode="auto">
          <a:xfrm>
            <a:off x="5252094" y="360219"/>
            <a:ext cx="3604620" cy="1669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defTabSz="685800" eaLnBrk="0" hangingPunct="0"/>
            <a:r>
              <a:rPr lang="nb-NO" altLang="nb-NO" sz="2000" b="1" dirty="0">
                <a:solidFill>
                  <a:schemeClr val="bg1"/>
                </a:solidFill>
                <a:ea typeface="Calibri" panose="020F0502020204030204" pitchFamily="34" charset="0"/>
                <a:cs typeface="Times New Roman" panose="02020603050405020304" pitchFamily="18" charset="0"/>
              </a:rPr>
              <a:t>årlig pensjon v/67 år </a:t>
            </a:r>
          </a:p>
          <a:p>
            <a:pPr defTabSz="685800" eaLnBrk="0" hangingPunct="0"/>
            <a:r>
              <a:rPr lang="nb-NO" altLang="nb-NO" sz="2000" b="1" dirty="0">
                <a:solidFill>
                  <a:schemeClr val="bg1"/>
                </a:solidFill>
                <a:ea typeface="Calibri" panose="020F0502020204030204" pitchFamily="34" charset="0"/>
                <a:cs typeface="Times New Roman" panose="02020603050405020304" pitchFamily="18" charset="0"/>
              </a:rPr>
              <a:t>dagens ordning: 	220.500</a:t>
            </a:r>
          </a:p>
          <a:p>
            <a:pPr defTabSz="685800" eaLnBrk="0" hangingPunct="0"/>
            <a:r>
              <a:rPr lang="nb-NO" altLang="nb-NO" sz="2000" b="1" dirty="0">
                <a:solidFill>
                  <a:schemeClr val="bg1"/>
                </a:solidFill>
                <a:ea typeface="Calibri" panose="020F0502020204030204" pitchFamily="34" charset="0"/>
                <a:cs typeface="Times New Roman" panose="02020603050405020304" pitchFamily="18" charset="0"/>
              </a:rPr>
              <a:t>ny ordning:		</a:t>
            </a:r>
            <a:r>
              <a:rPr lang="nb-NO" altLang="nb-NO" sz="2000" b="1" u="sng" dirty="0">
                <a:solidFill>
                  <a:schemeClr val="bg1"/>
                </a:solidFill>
                <a:ea typeface="Calibri" panose="020F0502020204030204" pitchFamily="34" charset="0"/>
                <a:cs typeface="Times New Roman" panose="02020603050405020304" pitchFamily="18" charset="0"/>
              </a:rPr>
              <a:t>252.000</a:t>
            </a:r>
          </a:p>
          <a:p>
            <a:pPr defTabSz="685800" eaLnBrk="0" hangingPunct="0"/>
            <a:r>
              <a:rPr lang="nb-NO" altLang="nb-NO" sz="2000" b="1" dirty="0">
                <a:solidFill>
                  <a:schemeClr val="bg1"/>
                </a:solidFill>
                <a:ea typeface="Calibri" panose="020F0502020204030204" pitchFamily="34" charset="0"/>
                <a:cs typeface="Times New Roman" panose="02020603050405020304" pitchFamily="18" charset="0"/>
              </a:rPr>
              <a:t>			+ 31.500</a:t>
            </a:r>
            <a:endParaRPr lang="nb-NO" altLang="nb-NO" sz="2000" dirty="0">
              <a:solidFill>
                <a:schemeClr val="bg1"/>
              </a:solidFill>
              <a:ea typeface="Calibri" panose="020F0502020204030204" pitchFamily="34" charset="0"/>
              <a:cs typeface="Times New Roman" panose="02020603050405020304" pitchFamily="18" charset="0"/>
            </a:endParaRPr>
          </a:p>
          <a:p>
            <a:pPr defTabSz="685800" eaLnBrk="0" hangingPunct="0"/>
            <a:endParaRPr lang="nb-NO" altLang="nb-NO" sz="2400" i="1" dirty="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19357949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8" name="Rektangel: avrundede hjørner 7">
            <a:extLst>
              <a:ext uri="{FF2B5EF4-FFF2-40B4-BE49-F238E27FC236}">
                <a16:creationId xmlns:a16="http://schemas.microsoft.com/office/drawing/2014/main" id="{F45505E5-5815-4CE4-85AA-DABB4AA0D410}"/>
              </a:ext>
            </a:extLst>
          </p:cNvPr>
          <p:cNvSpPr/>
          <p:nvPr/>
        </p:nvSpPr>
        <p:spPr>
          <a:xfrm>
            <a:off x="274767" y="345832"/>
            <a:ext cx="8530566" cy="1368000"/>
          </a:xfrm>
          <a:prstGeom prst="roundRect">
            <a:avLst/>
          </a:prstGeom>
          <a:solidFill>
            <a:srgbClr val="8C2306"/>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nb-NO" dirty="0">
              <a:solidFill>
                <a:schemeClr val="accent6">
                  <a:lumMod val="75000"/>
                </a:schemeClr>
              </a:solidFill>
            </a:endParaRPr>
          </a:p>
        </p:txBody>
      </p:sp>
      <p:sp>
        <p:nvSpPr>
          <p:cNvPr id="9" name="Rectangle 5">
            <a:extLst>
              <a:ext uri="{FF2B5EF4-FFF2-40B4-BE49-F238E27FC236}">
                <a16:creationId xmlns:a16="http://schemas.microsoft.com/office/drawing/2014/main" id="{AED95BBF-97FE-4ECD-A721-E1202D83A624}"/>
              </a:ext>
            </a:extLst>
          </p:cNvPr>
          <p:cNvSpPr>
            <a:spLocks noChangeArrowheads="1"/>
          </p:cNvSpPr>
          <p:nvPr/>
        </p:nvSpPr>
        <p:spPr bwMode="auto">
          <a:xfrm>
            <a:off x="1662134" y="358728"/>
            <a:ext cx="2784687" cy="1669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defTabSz="685800" eaLnBrk="0" hangingPunct="0"/>
            <a:r>
              <a:rPr lang="nb-NO" altLang="nb-NO" sz="2000" b="1" dirty="0">
                <a:solidFill>
                  <a:schemeClr val="bg1"/>
                </a:solidFill>
                <a:ea typeface="Calibri" panose="020F0502020204030204" pitchFamily="34" charset="0"/>
                <a:cs typeface="Times New Roman" panose="02020603050405020304" pitchFamily="18" charset="0"/>
              </a:rPr>
              <a:t>Kristian</a:t>
            </a:r>
          </a:p>
          <a:p>
            <a:pPr defTabSz="685800" eaLnBrk="0" hangingPunct="0"/>
            <a:r>
              <a:rPr lang="nb-NO" altLang="nb-NO" sz="2000" b="1" dirty="0">
                <a:solidFill>
                  <a:schemeClr val="bg1"/>
                </a:solidFill>
                <a:ea typeface="Calibri" panose="020F0502020204030204" pitchFamily="34" charset="0"/>
                <a:cs typeface="Times New Roman" panose="02020603050405020304" pitchFamily="18" charset="0"/>
              </a:rPr>
              <a:t>saksbehandler/rådgiver</a:t>
            </a:r>
          </a:p>
          <a:p>
            <a:pPr defTabSz="685800" eaLnBrk="0" hangingPunct="0"/>
            <a:r>
              <a:rPr lang="nb-NO" altLang="nb-NO" sz="2000" b="1" dirty="0">
                <a:solidFill>
                  <a:schemeClr val="bg1"/>
                </a:solidFill>
                <a:ea typeface="Calibri" panose="020F0502020204030204" pitchFamily="34" charset="0"/>
                <a:cs typeface="Times New Roman" panose="02020603050405020304" pitchFamily="18" charset="0"/>
              </a:rPr>
              <a:t>født 1990</a:t>
            </a:r>
          </a:p>
          <a:p>
            <a:pPr defTabSz="685800" eaLnBrk="0" hangingPunct="0"/>
            <a:r>
              <a:rPr lang="nb-NO" altLang="nb-NO" sz="2000" b="1" dirty="0">
                <a:solidFill>
                  <a:schemeClr val="bg1"/>
                </a:solidFill>
                <a:ea typeface="Calibri" panose="020F0502020204030204" pitchFamily="34" charset="0"/>
                <a:cs typeface="Times New Roman" panose="02020603050405020304" pitchFamily="18" charset="0"/>
              </a:rPr>
              <a:t>sluttlønn 540 000 (5,8G</a:t>
            </a:r>
            <a:r>
              <a:rPr lang="nb-NO" altLang="nb-NO" sz="2000" dirty="0">
                <a:solidFill>
                  <a:schemeClr val="bg1"/>
                </a:solidFill>
                <a:ea typeface="Calibri" panose="020F0502020204030204" pitchFamily="34" charset="0"/>
                <a:cs typeface="Times New Roman" panose="02020603050405020304" pitchFamily="18" charset="0"/>
              </a:rPr>
              <a:t>)</a:t>
            </a:r>
          </a:p>
          <a:p>
            <a:pPr defTabSz="685800" eaLnBrk="0" hangingPunct="0"/>
            <a:endParaRPr lang="nb-NO" altLang="nb-NO" sz="2400" i="1" dirty="0">
              <a:ea typeface="Calibri" panose="020F0502020204030204" pitchFamily="34" charset="0"/>
              <a:cs typeface="Times New Roman" panose="02020603050405020304" pitchFamily="18" charset="0"/>
            </a:endParaRPr>
          </a:p>
        </p:txBody>
      </p:sp>
      <p:pic>
        <p:nvPicPr>
          <p:cNvPr id="10" name="Grafikk 9" descr="Bruker">
            <a:extLst>
              <a:ext uri="{FF2B5EF4-FFF2-40B4-BE49-F238E27FC236}">
                <a16:creationId xmlns:a16="http://schemas.microsoft.com/office/drawing/2014/main" id="{DA3011E0-CFE8-4F40-85ED-2595C61CCCB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66655" y="193434"/>
            <a:ext cx="1768741" cy="1768741"/>
          </a:xfrm>
          <a:prstGeom prst="rect">
            <a:avLst/>
          </a:prstGeom>
        </p:spPr>
      </p:pic>
      <p:sp>
        <p:nvSpPr>
          <p:cNvPr id="41" name="Rectangle 5">
            <a:extLst>
              <a:ext uri="{FF2B5EF4-FFF2-40B4-BE49-F238E27FC236}">
                <a16:creationId xmlns:a16="http://schemas.microsoft.com/office/drawing/2014/main" id="{2BC70FA7-CA6F-46D0-9520-B379D05A44F0}"/>
              </a:ext>
            </a:extLst>
          </p:cNvPr>
          <p:cNvSpPr>
            <a:spLocks noChangeArrowheads="1"/>
          </p:cNvSpPr>
          <p:nvPr/>
        </p:nvSpPr>
        <p:spPr bwMode="auto">
          <a:xfrm>
            <a:off x="5252094" y="360219"/>
            <a:ext cx="3604620" cy="1669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defTabSz="685800" eaLnBrk="0" hangingPunct="0"/>
            <a:r>
              <a:rPr lang="nb-NO" altLang="nb-NO" sz="2000" b="1" dirty="0">
                <a:solidFill>
                  <a:schemeClr val="bg1"/>
                </a:solidFill>
                <a:ea typeface="Calibri" panose="020F0502020204030204" pitchFamily="34" charset="0"/>
                <a:cs typeface="Times New Roman" panose="02020603050405020304" pitchFamily="18" charset="0"/>
              </a:rPr>
              <a:t>årlig pensjon v/67 år </a:t>
            </a:r>
          </a:p>
          <a:p>
            <a:pPr defTabSz="685800" eaLnBrk="0" hangingPunct="0"/>
            <a:r>
              <a:rPr lang="nb-NO" altLang="nb-NO" sz="2000" b="1" dirty="0">
                <a:solidFill>
                  <a:schemeClr val="bg1"/>
                </a:solidFill>
                <a:ea typeface="Calibri" panose="020F0502020204030204" pitchFamily="34" charset="0"/>
                <a:cs typeface="Times New Roman" panose="02020603050405020304" pitchFamily="18" charset="0"/>
              </a:rPr>
              <a:t>dagens ordning: 	270.000</a:t>
            </a:r>
          </a:p>
          <a:p>
            <a:pPr defTabSz="685800" eaLnBrk="0" hangingPunct="0"/>
            <a:r>
              <a:rPr lang="nb-NO" altLang="nb-NO" sz="2000" b="1" dirty="0">
                <a:solidFill>
                  <a:schemeClr val="bg1"/>
                </a:solidFill>
                <a:ea typeface="Calibri" panose="020F0502020204030204" pitchFamily="34" charset="0"/>
                <a:cs typeface="Times New Roman" panose="02020603050405020304" pitchFamily="18" charset="0"/>
              </a:rPr>
              <a:t>ny ordning:		</a:t>
            </a:r>
            <a:r>
              <a:rPr lang="nb-NO" altLang="nb-NO" sz="2000" b="1" u="sng" dirty="0">
                <a:solidFill>
                  <a:schemeClr val="bg1"/>
                </a:solidFill>
                <a:ea typeface="Calibri" panose="020F0502020204030204" pitchFamily="34" charset="0"/>
                <a:cs typeface="Times New Roman" panose="02020603050405020304" pitchFamily="18" charset="0"/>
              </a:rPr>
              <a:t>312.200</a:t>
            </a:r>
          </a:p>
          <a:p>
            <a:pPr defTabSz="685800" eaLnBrk="0" hangingPunct="0"/>
            <a:r>
              <a:rPr lang="nb-NO" altLang="nb-NO" sz="2000" b="1" dirty="0">
                <a:solidFill>
                  <a:schemeClr val="bg1"/>
                </a:solidFill>
                <a:ea typeface="Calibri" panose="020F0502020204030204" pitchFamily="34" charset="0"/>
                <a:cs typeface="Times New Roman" panose="02020603050405020304" pitchFamily="18" charset="0"/>
              </a:rPr>
              <a:t>			+ 43.200</a:t>
            </a:r>
            <a:endParaRPr lang="nb-NO" altLang="nb-NO" sz="2000" dirty="0">
              <a:solidFill>
                <a:schemeClr val="bg1"/>
              </a:solidFill>
              <a:ea typeface="Calibri" panose="020F0502020204030204" pitchFamily="34" charset="0"/>
              <a:cs typeface="Times New Roman" panose="02020603050405020304" pitchFamily="18" charset="0"/>
            </a:endParaRPr>
          </a:p>
          <a:p>
            <a:pPr defTabSz="685800" eaLnBrk="0" hangingPunct="0"/>
            <a:endParaRPr lang="nb-NO" altLang="nb-NO" sz="2400" i="1" dirty="0">
              <a:ea typeface="Calibri" panose="020F0502020204030204" pitchFamily="34" charset="0"/>
              <a:cs typeface="Times New Roman" panose="02020603050405020304" pitchFamily="18" charset="0"/>
            </a:endParaRPr>
          </a:p>
        </p:txBody>
      </p:sp>
      <p:grpSp>
        <p:nvGrpSpPr>
          <p:cNvPr id="3" name="Group 4">
            <a:extLst>
              <a:ext uri="{FF2B5EF4-FFF2-40B4-BE49-F238E27FC236}">
                <a16:creationId xmlns:a16="http://schemas.microsoft.com/office/drawing/2014/main" id="{EEBCBFC1-B667-46D2-9234-74BFC758D38B}"/>
              </a:ext>
            </a:extLst>
          </p:cNvPr>
          <p:cNvGrpSpPr>
            <a:grpSpLocks noChangeAspect="1"/>
          </p:cNvGrpSpPr>
          <p:nvPr/>
        </p:nvGrpSpPr>
        <p:grpSpPr bwMode="auto">
          <a:xfrm>
            <a:off x="-743479" y="1884626"/>
            <a:ext cx="9977438" cy="4081462"/>
            <a:chOff x="-450" y="1257"/>
            <a:chExt cx="6285" cy="2571"/>
          </a:xfrm>
        </p:grpSpPr>
        <p:sp>
          <p:nvSpPr>
            <p:cNvPr id="4" name="AutoShape 3">
              <a:extLst>
                <a:ext uri="{FF2B5EF4-FFF2-40B4-BE49-F238E27FC236}">
                  <a16:creationId xmlns:a16="http://schemas.microsoft.com/office/drawing/2014/main" id="{F4068287-39F4-471D-B4DA-6F520AF05986}"/>
                </a:ext>
              </a:extLst>
            </p:cNvPr>
            <p:cNvSpPr>
              <a:spLocks noChangeAspect="1" noChangeArrowheads="1" noTextEdit="1"/>
            </p:cNvSpPr>
            <p:nvPr/>
          </p:nvSpPr>
          <p:spPr bwMode="auto">
            <a:xfrm>
              <a:off x="-450" y="1257"/>
              <a:ext cx="6285" cy="25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dirty="0"/>
            </a:p>
          </p:txBody>
        </p:sp>
        <p:sp>
          <p:nvSpPr>
            <p:cNvPr id="17" name="Freeform 8">
              <a:extLst>
                <a:ext uri="{FF2B5EF4-FFF2-40B4-BE49-F238E27FC236}">
                  <a16:creationId xmlns:a16="http://schemas.microsoft.com/office/drawing/2014/main" id="{75594DB8-8B2E-40C6-AB03-472BDAD8842A}"/>
                </a:ext>
              </a:extLst>
            </p:cNvPr>
            <p:cNvSpPr>
              <a:spLocks noEditPoints="1"/>
            </p:cNvSpPr>
            <p:nvPr/>
          </p:nvSpPr>
          <p:spPr bwMode="auto">
            <a:xfrm>
              <a:off x="471" y="2032"/>
              <a:ext cx="5014" cy="983"/>
            </a:xfrm>
            <a:custGeom>
              <a:avLst/>
              <a:gdLst>
                <a:gd name="T0" fmla="*/ 0 w 5014"/>
                <a:gd name="T1" fmla="*/ 277 h 983"/>
                <a:gd name="T2" fmla="*/ 387 w 5014"/>
                <a:gd name="T3" fmla="*/ 277 h 983"/>
                <a:gd name="T4" fmla="*/ 387 w 5014"/>
                <a:gd name="T5" fmla="*/ 983 h 983"/>
                <a:gd name="T6" fmla="*/ 0 w 5014"/>
                <a:gd name="T7" fmla="*/ 983 h 983"/>
                <a:gd name="T8" fmla="*/ 0 w 5014"/>
                <a:gd name="T9" fmla="*/ 277 h 983"/>
                <a:gd name="T10" fmla="*/ 579 w 5014"/>
                <a:gd name="T11" fmla="*/ 246 h 983"/>
                <a:gd name="T12" fmla="*/ 965 w 5014"/>
                <a:gd name="T13" fmla="*/ 246 h 983"/>
                <a:gd name="T14" fmla="*/ 965 w 5014"/>
                <a:gd name="T15" fmla="*/ 983 h 983"/>
                <a:gd name="T16" fmla="*/ 579 w 5014"/>
                <a:gd name="T17" fmla="*/ 983 h 983"/>
                <a:gd name="T18" fmla="*/ 579 w 5014"/>
                <a:gd name="T19" fmla="*/ 246 h 983"/>
                <a:gd name="T20" fmla="*/ 1157 w 5014"/>
                <a:gd name="T21" fmla="*/ 206 h 983"/>
                <a:gd name="T22" fmla="*/ 1544 w 5014"/>
                <a:gd name="T23" fmla="*/ 206 h 983"/>
                <a:gd name="T24" fmla="*/ 1544 w 5014"/>
                <a:gd name="T25" fmla="*/ 983 h 983"/>
                <a:gd name="T26" fmla="*/ 1157 w 5014"/>
                <a:gd name="T27" fmla="*/ 983 h 983"/>
                <a:gd name="T28" fmla="*/ 1157 w 5014"/>
                <a:gd name="T29" fmla="*/ 206 h 983"/>
                <a:gd name="T30" fmla="*/ 1736 w 5014"/>
                <a:gd name="T31" fmla="*/ 0 h 983"/>
                <a:gd name="T32" fmla="*/ 2122 w 5014"/>
                <a:gd name="T33" fmla="*/ 0 h 983"/>
                <a:gd name="T34" fmla="*/ 2122 w 5014"/>
                <a:gd name="T35" fmla="*/ 983 h 983"/>
                <a:gd name="T36" fmla="*/ 1736 w 5014"/>
                <a:gd name="T37" fmla="*/ 983 h 983"/>
                <a:gd name="T38" fmla="*/ 1736 w 5014"/>
                <a:gd name="T39" fmla="*/ 0 h 983"/>
                <a:gd name="T40" fmla="*/ 2893 w 5014"/>
                <a:gd name="T41" fmla="*/ 426 h 983"/>
                <a:gd name="T42" fmla="*/ 3278 w 5014"/>
                <a:gd name="T43" fmla="*/ 426 h 983"/>
                <a:gd name="T44" fmla="*/ 3278 w 5014"/>
                <a:gd name="T45" fmla="*/ 983 h 983"/>
                <a:gd name="T46" fmla="*/ 2893 w 5014"/>
                <a:gd name="T47" fmla="*/ 983 h 983"/>
                <a:gd name="T48" fmla="*/ 2893 w 5014"/>
                <a:gd name="T49" fmla="*/ 426 h 983"/>
                <a:gd name="T50" fmla="*/ 3471 w 5014"/>
                <a:gd name="T51" fmla="*/ 315 h 983"/>
                <a:gd name="T52" fmla="*/ 3857 w 5014"/>
                <a:gd name="T53" fmla="*/ 315 h 983"/>
                <a:gd name="T54" fmla="*/ 3857 w 5014"/>
                <a:gd name="T55" fmla="*/ 983 h 983"/>
                <a:gd name="T56" fmla="*/ 3471 w 5014"/>
                <a:gd name="T57" fmla="*/ 983 h 983"/>
                <a:gd name="T58" fmla="*/ 3471 w 5014"/>
                <a:gd name="T59" fmla="*/ 315 h 983"/>
                <a:gd name="T60" fmla="*/ 4050 w 5014"/>
                <a:gd name="T61" fmla="*/ 206 h 983"/>
                <a:gd name="T62" fmla="*/ 4435 w 5014"/>
                <a:gd name="T63" fmla="*/ 206 h 983"/>
                <a:gd name="T64" fmla="*/ 4435 w 5014"/>
                <a:gd name="T65" fmla="*/ 983 h 983"/>
                <a:gd name="T66" fmla="*/ 4050 w 5014"/>
                <a:gd name="T67" fmla="*/ 983 h 983"/>
                <a:gd name="T68" fmla="*/ 4050 w 5014"/>
                <a:gd name="T69" fmla="*/ 206 h 983"/>
                <a:gd name="T70" fmla="*/ 4629 w 5014"/>
                <a:gd name="T71" fmla="*/ 0 h 983"/>
                <a:gd name="T72" fmla="*/ 5014 w 5014"/>
                <a:gd name="T73" fmla="*/ 0 h 983"/>
                <a:gd name="T74" fmla="*/ 5014 w 5014"/>
                <a:gd name="T75" fmla="*/ 983 h 983"/>
                <a:gd name="T76" fmla="*/ 4629 w 5014"/>
                <a:gd name="T77" fmla="*/ 983 h 983"/>
                <a:gd name="T78" fmla="*/ 4629 w 5014"/>
                <a:gd name="T79" fmla="*/ 0 h 9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014" h="983">
                  <a:moveTo>
                    <a:pt x="0" y="277"/>
                  </a:moveTo>
                  <a:lnTo>
                    <a:pt x="387" y="277"/>
                  </a:lnTo>
                  <a:lnTo>
                    <a:pt x="387" y="983"/>
                  </a:lnTo>
                  <a:lnTo>
                    <a:pt x="0" y="983"/>
                  </a:lnTo>
                  <a:lnTo>
                    <a:pt x="0" y="277"/>
                  </a:lnTo>
                  <a:close/>
                  <a:moveTo>
                    <a:pt x="579" y="246"/>
                  </a:moveTo>
                  <a:lnTo>
                    <a:pt x="965" y="246"/>
                  </a:lnTo>
                  <a:lnTo>
                    <a:pt x="965" y="983"/>
                  </a:lnTo>
                  <a:lnTo>
                    <a:pt x="579" y="983"/>
                  </a:lnTo>
                  <a:lnTo>
                    <a:pt x="579" y="246"/>
                  </a:lnTo>
                  <a:close/>
                  <a:moveTo>
                    <a:pt x="1157" y="206"/>
                  </a:moveTo>
                  <a:lnTo>
                    <a:pt x="1544" y="206"/>
                  </a:lnTo>
                  <a:lnTo>
                    <a:pt x="1544" y="983"/>
                  </a:lnTo>
                  <a:lnTo>
                    <a:pt x="1157" y="983"/>
                  </a:lnTo>
                  <a:lnTo>
                    <a:pt x="1157" y="206"/>
                  </a:lnTo>
                  <a:close/>
                  <a:moveTo>
                    <a:pt x="1736" y="0"/>
                  </a:moveTo>
                  <a:lnTo>
                    <a:pt x="2122" y="0"/>
                  </a:lnTo>
                  <a:lnTo>
                    <a:pt x="2122" y="983"/>
                  </a:lnTo>
                  <a:lnTo>
                    <a:pt x="1736" y="983"/>
                  </a:lnTo>
                  <a:lnTo>
                    <a:pt x="1736" y="0"/>
                  </a:lnTo>
                  <a:close/>
                  <a:moveTo>
                    <a:pt x="2893" y="426"/>
                  </a:moveTo>
                  <a:lnTo>
                    <a:pt x="3278" y="426"/>
                  </a:lnTo>
                  <a:lnTo>
                    <a:pt x="3278" y="983"/>
                  </a:lnTo>
                  <a:lnTo>
                    <a:pt x="2893" y="983"/>
                  </a:lnTo>
                  <a:lnTo>
                    <a:pt x="2893" y="426"/>
                  </a:lnTo>
                  <a:close/>
                  <a:moveTo>
                    <a:pt x="3471" y="315"/>
                  </a:moveTo>
                  <a:lnTo>
                    <a:pt x="3857" y="315"/>
                  </a:lnTo>
                  <a:lnTo>
                    <a:pt x="3857" y="983"/>
                  </a:lnTo>
                  <a:lnTo>
                    <a:pt x="3471" y="983"/>
                  </a:lnTo>
                  <a:lnTo>
                    <a:pt x="3471" y="315"/>
                  </a:lnTo>
                  <a:close/>
                  <a:moveTo>
                    <a:pt x="4050" y="206"/>
                  </a:moveTo>
                  <a:lnTo>
                    <a:pt x="4435" y="206"/>
                  </a:lnTo>
                  <a:lnTo>
                    <a:pt x="4435" y="983"/>
                  </a:lnTo>
                  <a:lnTo>
                    <a:pt x="4050" y="983"/>
                  </a:lnTo>
                  <a:lnTo>
                    <a:pt x="4050" y="206"/>
                  </a:lnTo>
                  <a:close/>
                  <a:moveTo>
                    <a:pt x="4629" y="0"/>
                  </a:moveTo>
                  <a:lnTo>
                    <a:pt x="5014" y="0"/>
                  </a:lnTo>
                  <a:lnTo>
                    <a:pt x="5014" y="983"/>
                  </a:lnTo>
                  <a:lnTo>
                    <a:pt x="4629" y="983"/>
                  </a:lnTo>
                  <a:lnTo>
                    <a:pt x="4629" y="0"/>
                  </a:lnTo>
                  <a:close/>
                </a:path>
              </a:pathLst>
            </a:custGeom>
            <a:solidFill>
              <a:srgbClr val="005D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18" name="Freeform 9">
              <a:extLst>
                <a:ext uri="{FF2B5EF4-FFF2-40B4-BE49-F238E27FC236}">
                  <a16:creationId xmlns:a16="http://schemas.microsoft.com/office/drawing/2014/main" id="{D5EF01B7-D95C-46F9-ACD9-9FD21FE61171}"/>
                </a:ext>
              </a:extLst>
            </p:cNvPr>
            <p:cNvSpPr>
              <a:spLocks noEditPoints="1"/>
            </p:cNvSpPr>
            <p:nvPr/>
          </p:nvSpPr>
          <p:spPr bwMode="auto">
            <a:xfrm>
              <a:off x="3364" y="1845"/>
              <a:ext cx="2121" cy="613"/>
            </a:xfrm>
            <a:custGeom>
              <a:avLst/>
              <a:gdLst>
                <a:gd name="T0" fmla="*/ 0 w 2121"/>
                <a:gd name="T1" fmla="*/ 488 h 613"/>
                <a:gd name="T2" fmla="*/ 385 w 2121"/>
                <a:gd name="T3" fmla="*/ 488 h 613"/>
                <a:gd name="T4" fmla="*/ 385 w 2121"/>
                <a:gd name="T5" fmla="*/ 613 h 613"/>
                <a:gd name="T6" fmla="*/ 0 w 2121"/>
                <a:gd name="T7" fmla="*/ 613 h 613"/>
                <a:gd name="T8" fmla="*/ 0 w 2121"/>
                <a:gd name="T9" fmla="*/ 488 h 613"/>
                <a:gd name="T10" fmla="*/ 578 w 2121"/>
                <a:gd name="T11" fmla="*/ 359 h 613"/>
                <a:gd name="T12" fmla="*/ 964 w 2121"/>
                <a:gd name="T13" fmla="*/ 359 h 613"/>
                <a:gd name="T14" fmla="*/ 964 w 2121"/>
                <a:gd name="T15" fmla="*/ 502 h 613"/>
                <a:gd name="T16" fmla="*/ 578 w 2121"/>
                <a:gd name="T17" fmla="*/ 502 h 613"/>
                <a:gd name="T18" fmla="*/ 578 w 2121"/>
                <a:gd name="T19" fmla="*/ 359 h 613"/>
                <a:gd name="T20" fmla="*/ 1157 w 2121"/>
                <a:gd name="T21" fmla="*/ 235 h 613"/>
                <a:gd name="T22" fmla="*/ 1542 w 2121"/>
                <a:gd name="T23" fmla="*/ 235 h 613"/>
                <a:gd name="T24" fmla="*/ 1542 w 2121"/>
                <a:gd name="T25" fmla="*/ 393 h 613"/>
                <a:gd name="T26" fmla="*/ 1157 w 2121"/>
                <a:gd name="T27" fmla="*/ 393 h 613"/>
                <a:gd name="T28" fmla="*/ 1157 w 2121"/>
                <a:gd name="T29" fmla="*/ 235 h 613"/>
                <a:gd name="T30" fmla="*/ 1736 w 2121"/>
                <a:gd name="T31" fmla="*/ 0 h 613"/>
                <a:gd name="T32" fmla="*/ 2121 w 2121"/>
                <a:gd name="T33" fmla="*/ 0 h 613"/>
                <a:gd name="T34" fmla="*/ 2121 w 2121"/>
                <a:gd name="T35" fmla="*/ 187 h 613"/>
                <a:gd name="T36" fmla="*/ 1736 w 2121"/>
                <a:gd name="T37" fmla="*/ 187 h 613"/>
                <a:gd name="T38" fmla="*/ 1736 w 2121"/>
                <a:gd name="T39" fmla="*/ 0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121" h="613">
                  <a:moveTo>
                    <a:pt x="0" y="488"/>
                  </a:moveTo>
                  <a:lnTo>
                    <a:pt x="385" y="488"/>
                  </a:lnTo>
                  <a:lnTo>
                    <a:pt x="385" y="613"/>
                  </a:lnTo>
                  <a:lnTo>
                    <a:pt x="0" y="613"/>
                  </a:lnTo>
                  <a:lnTo>
                    <a:pt x="0" y="488"/>
                  </a:lnTo>
                  <a:close/>
                  <a:moveTo>
                    <a:pt x="578" y="359"/>
                  </a:moveTo>
                  <a:lnTo>
                    <a:pt x="964" y="359"/>
                  </a:lnTo>
                  <a:lnTo>
                    <a:pt x="964" y="502"/>
                  </a:lnTo>
                  <a:lnTo>
                    <a:pt x="578" y="502"/>
                  </a:lnTo>
                  <a:lnTo>
                    <a:pt x="578" y="359"/>
                  </a:lnTo>
                  <a:close/>
                  <a:moveTo>
                    <a:pt x="1157" y="235"/>
                  </a:moveTo>
                  <a:lnTo>
                    <a:pt x="1542" y="235"/>
                  </a:lnTo>
                  <a:lnTo>
                    <a:pt x="1542" y="393"/>
                  </a:lnTo>
                  <a:lnTo>
                    <a:pt x="1157" y="393"/>
                  </a:lnTo>
                  <a:lnTo>
                    <a:pt x="1157" y="235"/>
                  </a:lnTo>
                  <a:close/>
                  <a:moveTo>
                    <a:pt x="1736" y="0"/>
                  </a:moveTo>
                  <a:lnTo>
                    <a:pt x="2121" y="0"/>
                  </a:lnTo>
                  <a:lnTo>
                    <a:pt x="2121" y="187"/>
                  </a:lnTo>
                  <a:lnTo>
                    <a:pt x="1736" y="187"/>
                  </a:lnTo>
                  <a:lnTo>
                    <a:pt x="1736" y="0"/>
                  </a:lnTo>
                  <a:close/>
                </a:path>
              </a:pathLst>
            </a:custGeom>
            <a:solidFill>
              <a:srgbClr val="E46C0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19" name="Freeform 10">
              <a:extLst>
                <a:ext uri="{FF2B5EF4-FFF2-40B4-BE49-F238E27FC236}">
                  <a16:creationId xmlns:a16="http://schemas.microsoft.com/office/drawing/2014/main" id="{81B1C395-69E3-442F-A8F5-A8AABDFB61A0}"/>
                </a:ext>
              </a:extLst>
            </p:cNvPr>
            <p:cNvSpPr>
              <a:spLocks noEditPoints="1"/>
            </p:cNvSpPr>
            <p:nvPr/>
          </p:nvSpPr>
          <p:spPr bwMode="auto">
            <a:xfrm>
              <a:off x="471" y="1803"/>
              <a:ext cx="5014" cy="530"/>
            </a:xfrm>
            <a:custGeom>
              <a:avLst/>
              <a:gdLst>
                <a:gd name="T0" fmla="*/ 0 w 5014"/>
                <a:gd name="T1" fmla="*/ 197 h 530"/>
                <a:gd name="T2" fmla="*/ 387 w 5014"/>
                <a:gd name="T3" fmla="*/ 197 h 530"/>
                <a:gd name="T4" fmla="*/ 387 w 5014"/>
                <a:gd name="T5" fmla="*/ 506 h 530"/>
                <a:gd name="T6" fmla="*/ 0 w 5014"/>
                <a:gd name="T7" fmla="*/ 506 h 530"/>
                <a:gd name="T8" fmla="*/ 0 w 5014"/>
                <a:gd name="T9" fmla="*/ 197 h 530"/>
                <a:gd name="T10" fmla="*/ 579 w 5014"/>
                <a:gd name="T11" fmla="*/ 197 h 530"/>
                <a:gd name="T12" fmla="*/ 965 w 5014"/>
                <a:gd name="T13" fmla="*/ 197 h 530"/>
                <a:gd name="T14" fmla="*/ 965 w 5014"/>
                <a:gd name="T15" fmla="*/ 475 h 530"/>
                <a:gd name="T16" fmla="*/ 579 w 5014"/>
                <a:gd name="T17" fmla="*/ 475 h 530"/>
                <a:gd name="T18" fmla="*/ 579 w 5014"/>
                <a:gd name="T19" fmla="*/ 197 h 530"/>
                <a:gd name="T20" fmla="*/ 1157 w 5014"/>
                <a:gd name="T21" fmla="*/ 196 h 530"/>
                <a:gd name="T22" fmla="*/ 1544 w 5014"/>
                <a:gd name="T23" fmla="*/ 196 h 530"/>
                <a:gd name="T24" fmla="*/ 1544 w 5014"/>
                <a:gd name="T25" fmla="*/ 435 h 530"/>
                <a:gd name="T26" fmla="*/ 1157 w 5014"/>
                <a:gd name="T27" fmla="*/ 435 h 530"/>
                <a:gd name="T28" fmla="*/ 1157 w 5014"/>
                <a:gd name="T29" fmla="*/ 196 h 530"/>
                <a:gd name="T30" fmla="*/ 1736 w 5014"/>
                <a:gd name="T31" fmla="*/ 15 h 530"/>
                <a:gd name="T32" fmla="*/ 2122 w 5014"/>
                <a:gd name="T33" fmla="*/ 15 h 530"/>
                <a:gd name="T34" fmla="*/ 2122 w 5014"/>
                <a:gd name="T35" fmla="*/ 229 h 530"/>
                <a:gd name="T36" fmla="*/ 1736 w 5014"/>
                <a:gd name="T37" fmla="*/ 229 h 530"/>
                <a:gd name="T38" fmla="*/ 1736 w 5014"/>
                <a:gd name="T39" fmla="*/ 15 h 530"/>
                <a:gd name="T40" fmla="*/ 2893 w 5014"/>
                <a:gd name="T41" fmla="*/ 479 h 530"/>
                <a:gd name="T42" fmla="*/ 3278 w 5014"/>
                <a:gd name="T43" fmla="*/ 479 h 530"/>
                <a:gd name="T44" fmla="*/ 3278 w 5014"/>
                <a:gd name="T45" fmla="*/ 530 h 530"/>
                <a:gd name="T46" fmla="*/ 2893 w 5014"/>
                <a:gd name="T47" fmla="*/ 530 h 530"/>
                <a:gd name="T48" fmla="*/ 2893 w 5014"/>
                <a:gd name="T49" fmla="*/ 479 h 530"/>
                <a:gd name="T50" fmla="*/ 3471 w 5014"/>
                <a:gd name="T51" fmla="*/ 350 h 530"/>
                <a:gd name="T52" fmla="*/ 3857 w 5014"/>
                <a:gd name="T53" fmla="*/ 350 h 530"/>
                <a:gd name="T54" fmla="*/ 3857 w 5014"/>
                <a:gd name="T55" fmla="*/ 401 h 530"/>
                <a:gd name="T56" fmla="*/ 3471 w 5014"/>
                <a:gd name="T57" fmla="*/ 401 h 530"/>
                <a:gd name="T58" fmla="*/ 3471 w 5014"/>
                <a:gd name="T59" fmla="*/ 350 h 530"/>
                <a:gd name="T60" fmla="*/ 4050 w 5014"/>
                <a:gd name="T61" fmla="*/ 230 h 530"/>
                <a:gd name="T62" fmla="*/ 4435 w 5014"/>
                <a:gd name="T63" fmla="*/ 230 h 530"/>
                <a:gd name="T64" fmla="*/ 4435 w 5014"/>
                <a:gd name="T65" fmla="*/ 277 h 530"/>
                <a:gd name="T66" fmla="*/ 4050 w 5014"/>
                <a:gd name="T67" fmla="*/ 277 h 530"/>
                <a:gd name="T68" fmla="*/ 4050 w 5014"/>
                <a:gd name="T69" fmla="*/ 230 h 530"/>
                <a:gd name="T70" fmla="*/ 4629 w 5014"/>
                <a:gd name="T71" fmla="*/ 0 h 530"/>
                <a:gd name="T72" fmla="*/ 5014 w 5014"/>
                <a:gd name="T73" fmla="*/ 0 h 530"/>
                <a:gd name="T74" fmla="*/ 5014 w 5014"/>
                <a:gd name="T75" fmla="*/ 42 h 530"/>
                <a:gd name="T76" fmla="*/ 4629 w 5014"/>
                <a:gd name="T77" fmla="*/ 42 h 530"/>
                <a:gd name="T78" fmla="*/ 4629 w 5014"/>
                <a:gd name="T79" fmla="*/ 0 h 5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014" h="530">
                  <a:moveTo>
                    <a:pt x="0" y="197"/>
                  </a:moveTo>
                  <a:lnTo>
                    <a:pt x="387" y="197"/>
                  </a:lnTo>
                  <a:lnTo>
                    <a:pt x="387" y="506"/>
                  </a:lnTo>
                  <a:lnTo>
                    <a:pt x="0" y="506"/>
                  </a:lnTo>
                  <a:lnTo>
                    <a:pt x="0" y="197"/>
                  </a:lnTo>
                  <a:close/>
                  <a:moveTo>
                    <a:pt x="579" y="197"/>
                  </a:moveTo>
                  <a:lnTo>
                    <a:pt x="965" y="197"/>
                  </a:lnTo>
                  <a:lnTo>
                    <a:pt x="965" y="475"/>
                  </a:lnTo>
                  <a:lnTo>
                    <a:pt x="579" y="475"/>
                  </a:lnTo>
                  <a:lnTo>
                    <a:pt x="579" y="197"/>
                  </a:lnTo>
                  <a:close/>
                  <a:moveTo>
                    <a:pt x="1157" y="196"/>
                  </a:moveTo>
                  <a:lnTo>
                    <a:pt x="1544" y="196"/>
                  </a:lnTo>
                  <a:lnTo>
                    <a:pt x="1544" y="435"/>
                  </a:lnTo>
                  <a:lnTo>
                    <a:pt x="1157" y="435"/>
                  </a:lnTo>
                  <a:lnTo>
                    <a:pt x="1157" y="196"/>
                  </a:lnTo>
                  <a:close/>
                  <a:moveTo>
                    <a:pt x="1736" y="15"/>
                  </a:moveTo>
                  <a:lnTo>
                    <a:pt x="2122" y="15"/>
                  </a:lnTo>
                  <a:lnTo>
                    <a:pt x="2122" y="229"/>
                  </a:lnTo>
                  <a:lnTo>
                    <a:pt x="1736" y="229"/>
                  </a:lnTo>
                  <a:lnTo>
                    <a:pt x="1736" y="15"/>
                  </a:lnTo>
                  <a:close/>
                  <a:moveTo>
                    <a:pt x="2893" y="479"/>
                  </a:moveTo>
                  <a:lnTo>
                    <a:pt x="3278" y="479"/>
                  </a:lnTo>
                  <a:lnTo>
                    <a:pt x="3278" y="530"/>
                  </a:lnTo>
                  <a:lnTo>
                    <a:pt x="2893" y="530"/>
                  </a:lnTo>
                  <a:lnTo>
                    <a:pt x="2893" y="479"/>
                  </a:lnTo>
                  <a:close/>
                  <a:moveTo>
                    <a:pt x="3471" y="350"/>
                  </a:moveTo>
                  <a:lnTo>
                    <a:pt x="3857" y="350"/>
                  </a:lnTo>
                  <a:lnTo>
                    <a:pt x="3857" y="401"/>
                  </a:lnTo>
                  <a:lnTo>
                    <a:pt x="3471" y="401"/>
                  </a:lnTo>
                  <a:lnTo>
                    <a:pt x="3471" y="350"/>
                  </a:lnTo>
                  <a:close/>
                  <a:moveTo>
                    <a:pt x="4050" y="230"/>
                  </a:moveTo>
                  <a:lnTo>
                    <a:pt x="4435" y="230"/>
                  </a:lnTo>
                  <a:lnTo>
                    <a:pt x="4435" y="277"/>
                  </a:lnTo>
                  <a:lnTo>
                    <a:pt x="4050" y="277"/>
                  </a:lnTo>
                  <a:lnTo>
                    <a:pt x="4050" y="230"/>
                  </a:lnTo>
                  <a:close/>
                  <a:moveTo>
                    <a:pt x="4629" y="0"/>
                  </a:moveTo>
                  <a:lnTo>
                    <a:pt x="5014" y="0"/>
                  </a:lnTo>
                  <a:lnTo>
                    <a:pt x="5014" y="42"/>
                  </a:lnTo>
                  <a:lnTo>
                    <a:pt x="4629" y="42"/>
                  </a:lnTo>
                  <a:lnTo>
                    <a:pt x="4629" y="0"/>
                  </a:lnTo>
                  <a:close/>
                </a:path>
              </a:pathLst>
            </a:custGeom>
            <a:solidFill>
              <a:srgbClr val="3185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20" name="Freeform 11">
              <a:extLst>
                <a:ext uri="{FF2B5EF4-FFF2-40B4-BE49-F238E27FC236}">
                  <a16:creationId xmlns:a16="http://schemas.microsoft.com/office/drawing/2014/main" id="{2BDA1AA5-76AF-49E6-A3D0-4E8803FCF4EC}"/>
                </a:ext>
              </a:extLst>
            </p:cNvPr>
            <p:cNvSpPr>
              <a:spLocks noEditPoints="1"/>
            </p:cNvSpPr>
            <p:nvPr/>
          </p:nvSpPr>
          <p:spPr bwMode="auto">
            <a:xfrm>
              <a:off x="3364" y="1551"/>
              <a:ext cx="2121" cy="731"/>
            </a:xfrm>
            <a:custGeom>
              <a:avLst/>
              <a:gdLst>
                <a:gd name="T0" fmla="*/ 0 w 2121"/>
                <a:gd name="T1" fmla="*/ 600 h 731"/>
                <a:gd name="T2" fmla="*/ 385 w 2121"/>
                <a:gd name="T3" fmla="*/ 600 h 731"/>
                <a:gd name="T4" fmla="*/ 385 w 2121"/>
                <a:gd name="T5" fmla="*/ 731 h 731"/>
                <a:gd name="T6" fmla="*/ 0 w 2121"/>
                <a:gd name="T7" fmla="*/ 731 h 731"/>
                <a:gd name="T8" fmla="*/ 0 w 2121"/>
                <a:gd name="T9" fmla="*/ 600 h 731"/>
                <a:gd name="T10" fmla="*/ 578 w 2121"/>
                <a:gd name="T11" fmla="*/ 436 h 731"/>
                <a:gd name="T12" fmla="*/ 964 w 2121"/>
                <a:gd name="T13" fmla="*/ 436 h 731"/>
                <a:gd name="T14" fmla="*/ 964 w 2121"/>
                <a:gd name="T15" fmla="*/ 602 h 731"/>
                <a:gd name="T16" fmla="*/ 578 w 2121"/>
                <a:gd name="T17" fmla="*/ 602 h 731"/>
                <a:gd name="T18" fmla="*/ 578 w 2121"/>
                <a:gd name="T19" fmla="*/ 436 h 731"/>
                <a:gd name="T20" fmla="*/ 1157 w 2121"/>
                <a:gd name="T21" fmla="*/ 286 h 731"/>
                <a:gd name="T22" fmla="*/ 1542 w 2121"/>
                <a:gd name="T23" fmla="*/ 286 h 731"/>
                <a:gd name="T24" fmla="*/ 1542 w 2121"/>
                <a:gd name="T25" fmla="*/ 482 h 731"/>
                <a:gd name="T26" fmla="*/ 1157 w 2121"/>
                <a:gd name="T27" fmla="*/ 482 h 731"/>
                <a:gd name="T28" fmla="*/ 1157 w 2121"/>
                <a:gd name="T29" fmla="*/ 286 h 731"/>
                <a:gd name="T30" fmla="*/ 1736 w 2121"/>
                <a:gd name="T31" fmla="*/ 0 h 731"/>
                <a:gd name="T32" fmla="*/ 2121 w 2121"/>
                <a:gd name="T33" fmla="*/ 0 h 731"/>
                <a:gd name="T34" fmla="*/ 2121 w 2121"/>
                <a:gd name="T35" fmla="*/ 252 h 731"/>
                <a:gd name="T36" fmla="*/ 1736 w 2121"/>
                <a:gd name="T37" fmla="*/ 252 h 731"/>
                <a:gd name="T38" fmla="*/ 1736 w 2121"/>
                <a:gd name="T39" fmla="*/ 0 h 7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121" h="731">
                  <a:moveTo>
                    <a:pt x="0" y="600"/>
                  </a:moveTo>
                  <a:lnTo>
                    <a:pt x="385" y="600"/>
                  </a:lnTo>
                  <a:lnTo>
                    <a:pt x="385" y="731"/>
                  </a:lnTo>
                  <a:lnTo>
                    <a:pt x="0" y="731"/>
                  </a:lnTo>
                  <a:lnTo>
                    <a:pt x="0" y="600"/>
                  </a:lnTo>
                  <a:close/>
                  <a:moveTo>
                    <a:pt x="578" y="436"/>
                  </a:moveTo>
                  <a:lnTo>
                    <a:pt x="964" y="436"/>
                  </a:lnTo>
                  <a:lnTo>
                    <a:pt x="964" y="602"/>
                  </a:lnTo>
                  <a:lnTo>
                    <a:pt x="578" y="602"/>
                  </a:lnTo>
                  <a:lnTo>
                    <a:pt x="578" y="436"/>
                  </a:lnTo>
                  <a:close/>
                  <a:moveTo>
                    <a:pt x="1157" y="286"/>
                  </a:moveTo>
                  <a:lnTo>
                    <a:pt x="1542" y="286"/>
                  </a:lnTo>
                  <a:lnTo>
                    <a:pt x="1542" y="482"/>
                  </a:lnTo>
                  <a:lnTo>
                    <a:pt x="1157" y="482"/>
                  </a:lnTo>
                  <a:lnTo>
                    <a:pt x="1157" y="286"/>
                  </a:lnTo>
                  <a:close/>
                  <a:moveTo>
                    <a:pt x="1736" y="0"/>
                  </a:moveTo>
                  <a:lnTo>
                    <a:pt x="2121" y="0"/>
                  </a:lnTo>
                  <a:lnTo>
                    <a:pt x="2121" y="252"/>
                  </a:lnTo>
                  <a:lnTo>
                    <a:pt x="1736" y="252"/>
                  </a:lnTo>
                  <a:lnTo>
                    <a:pt x="1736" y="0"/>
                  </a:lnTo>
                  <a:close/>
                </a:path>
              </a:pathLst>
            </a:custGeom>
            <a:solidFill>
              <a:srgbClr val="A6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34" name="Rectangle 17">
              <a:extLst>
                <a:ext uri="{FF2B5EF4-FFF2-40B4-BE49-F238E27FC236}">
                  <a16:creationId xmlns:a16="http://schemas.microsoft.com/office/drawing/2014/main" id="{259BC238-FE50-47CC-875A-D23FF596E9AA}"/>
                </a:ext>
              </a:extLst>
            </p:cNvPr>
            <p:cNvSpPr>
              <a:spLocks noChangeArrowheads="1"/>
            </p:cNvSpPr>
            <p:nvPr/>
          </p:nvSpPr>
          <p:spPr bwMode="auto">
            <a:xfrm>
              <a:off x="549" y="1778"/>
              <a:ext cx="254"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1" i="0" u="none" strike="noStrike" cap="none" normalizeH="0" baseline="0" dirty="0">
                  <a:ln>
                    <a:noFill/>
                  </a:ln>
                  <a:solidFill>
                    <a:srgbClr val="FF0000"/>
                  </a:solidFill>
                  <a:effectLst/>
                  <a:latin typeface="Calibri" panose="020F0502020204030204" pitchFamily="34" charset="0"/>
                </a:rPr>
                <a:t>50 %</a:t>
              </a:r>
              <a:endParaRPr kumimoji="0" lang="nb-NO" altLang="nb-NO" sz="1600" b="1" i="0" u="none" strike="noStrike" cap="none" normalizeH="0" baseline="0" dirty="0">
                <a:ln>
                  <a:noFill/>
                </a:ln>
                <a:solidFill>
                  <a:schemeClr val="tx1"/>
                </a:solidFill>
                <a:effectLst/>
                <a:latin typeface="Arial" panose="020B0604020202020204" pitchFamily="34" charset="0"/>
              </a:endParaRPr>
            </a:p>
          </p:txBody>
        </p:sp>
        <p:sp>
          <p:nvSpPr>
            <p:cNvPr id="35" name="Rectangle 18">
              <a:extLst>
                <a:ext uri="{FF2B5EF4-FFF2-40B4-BE49-F238E27FC236}">
                  <a16:creationId xmlns:a16="http://schemas.microsoft.com/office/drawing/2014/main" id="{8863749F-42C7-409F-AD48-F654B8F8A5FA}"/>
                </a:ext>
              </a:extLst>
            </p:cNvPr>
            <p:cNvSpPr>
              <a:spLocks noChangeArrowheads="1"/>
            </p:cNvSpPr>
            <p:nvPr/>
          </p:nvSpPr>
          <p:spPr bwMode="auto">
            <a:xfrm>
              <a:off x="1128" y="1778"/>
              <a:ext cx="254"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1" i="0" u="none" strike="noStrike" cap="none" normalizeH="0" baseline="0" dirty="0">
                  <a:ln>
                    <a:noFill/>
                  </a:ln>
                  <a:solidFill>
                    <a:srgbClr val="FF0000"/>
                  </a:solidFill>
                  <a:effectLst/>
                  <a:latin typeface="Calibri" panose="020F0502020204030204" pitchFamily="34" charset="0"/>
                </a:rPr>
                <a:t>50 %</a:t>
              </a:r>
              <a:endParaRPr kumimoji="0" lang="nb-NO" altLang="nb-NO" sz="1600" b="1" i="0" u="none" strike="noStrike" cap="none" normalizeH="0" baseline="0" dirty="0">
                <a:ln>
                  <a:noFill/>
                </a:ln>
                <a:solidFill>
                  <a:schemeClr val="tx1"/>
                </a:solidFill>
                <a:effectLst/>
                <a:latin typeface="Arial" panose="020B0604020202020204" pitchFamily="34" charset="0"/>
              </a:endParaRPr>
            </a:p>
          </p:txBody>
        </p:sp>
        <p:sp>
          <p:nvSpPr>
            <p:cNvPr id="36" name="Rectangle 19">
              <a:extLst>
                <a:ext uri="{FF2B5EF4-FFF2-40B4-BE49-F238E27FC236}">
                  <a16:creationId xmlns:a16="http://schemas.microsoft.com/office/drawing/2014/main" id="{9E447161-19DA-428E-9204-720C6AFFBFBA}"/>
                </a:ext>
              </a:extLst>
            </p:cNvPr>
            <p:cNvSpPr>
              <a:spLocks noChangeArrowheads="1"/>
            </p:cNvSpPr>
            <p:nvPr/>
          </p:nvSpPr>
          <p:spPr bwMode="auto">
            <a:xfrm>
              <a:off x="1706" y="1777"/>
              <a:ext cx="254"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1" i="0" u="none" strike="noStrike" cap="none" normalizeH="0" baseline="0" dirty="0">
                  <a:ln>
                    <a:noFill/>
                  </a:ln>
                  <a:solidFill>
                    <a:srgbClr val="FF0000"/>
                  </a:solidFill>
                  <a:effectLst/>
                  <a:latin typeface="Calibri" panose="020F0502020204030204" pitchFamily="34" charset="0"/>
                </a:rPr>
                <a:t>50 %</a:t>
              </a:r>
              <a:endParaRPr kumimoji="0" lang="nb-NO" altLang="nb-NO" sz="1600" b="1" i="0" u="none" strike="noStrike" cap="none" normalizeH="0" baseline="0" dirty="0">
                <a:ln>
                  <a:noFill/>
                </a:ln>
                <a:solidFill>
                  <a:schemeClr val="tx1"/>
                </a:solidFill>
                <a:effectLst/>
                <a:latin typeface="Arial" panose="020B0604020202020204" pitchFamily="34" charset="0"/>
              </a:endParaRPr>
            </a:p>
          </p:txBody>
        </p:sp>
        <p:sp>
          <p:nvSpPr>
            <p:cNvPr id="37" name="Rectangle 20">
              <a:extLst>
                <a:ext uri="{FF2B5EF4-FFF2-40B4-BE49-F238E27FC236}">
                  <a16:creationId xmlns:a16="http://schemas.microsoft.com/office/drawing/2014/main" id="{DFCA469C-1FD9-4D58-89FE-E435007DF2AC}"/>
                </a:ext>
              </a:extLst>
            </p:cNvPr>
            <p:cNvSpPr>
              <a:spLocks noChangeArrowheads="1"/>
            </p:cNvSpPr>
            <p:nvPr/>
          </p:nvSpPr>
          <p:spPr bwMode="auto">
            <a:xfrm>
              <a:off x="2285" y="1595"/>
              <a:ext cx="253"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1" i="0" u="none" strike="noStrike" cap="none" normalizeH="0" baseline="0" dirty="0">
                  <a:ln>
                    <a:noFill/>
                  </a:ln>
                  <a:solidFill>
                    <a:srgbClr val="FF0000"/>
                  </a:solidFill>
                  <a:effectLst/>
                  <a:latin typeface="Calibri" panose="020F0502020204030204" pitchFamily="34" charset="0"/>
                </a:rPr>
                <a:t>59 %</a:t>
              </a:r>
              <a:endParaRPr kumimoji="0" lang="nb-NO" altLang="nb-NO" sz="1600" b="1" i="0" u="none" strike="noStrike" cap="none" normalizeH="0" baseline="0" dirty="0">
                <a:ln>
                  <a:noFill/>
                </a:ln>
                <a:solidFill>
                  <a:schemeClr val="tx1"/>
                </a:solidFill>
                <a:effectLst/>
                <a:latin typeface="Arial" panose="020B0604020202020204" pitchFamily="34" charset="0"/>
              </a:endParaRPr>
            </a:p>
          </p:txBody>
        </p:sp>
        <p:sp>
          <p:nvSpPr>
            <p:cNvPr id="38" name="Rectangle 21">
              <a:extLst>
                <a:ext uri="{FF2B5EF4-FFF2-40B4-BE49-F238E27FC236}">
                  <a16:creationId xmlns:a16="http://schemas.microsoft.com/office/drawing/2014/main" id="{F6F85393-0264-44A9-B96D-A4A5B49158C1}"/>
                </a:ext>
              </a:extLst>
            </p:cNvPr>
            <p:cNvSpPr>
              <a:spLocks noChangeArrowheads="1"/>
            </p:cNvSpPr>
            <p:nvPr/>
          </p:nvSpPr>
          <p:spPr bwMode="auto">
            <a:xfrm>
              <a:off x="3442" y="1929"/>
              <a:ext cx="254"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1" i="0" u="none" strike="noStrike" cap="none" normalizeH="0" baseline="0" dirty="0">
                  <a:ln>
                    <a:noFill/>
                  </a:ln>
                  <a:solidFill>
                    <a:srgbClr val="FF0000"/>
                  </a:solidFill>
                  <a:effectLst/>
                  <a:latin typeface="Calibri" panose="020F0502020204030204" pitchFamily="34" charset="0"/>
                </a:rPr>
                <a:t>43 %</a:t>
              </a:r>
              <a:endParaRPr kumimoji="0" lang="nb-NO" altLang="nb-NO" sz="1600" b="1" i="0" u="none" strike="noStrike" cap="none" normalizeH="0" baseline="0" dirty="0">
                <a:ln>
                  <a:noFill/>
                </a:ln>
                <a:solidFill>
                  <a:schemeClr val="tx1"/>
                </a:solidFill>
                <a:effectLst/>
                <a:latin typeface="Arial" panose="020B0604020202020204" pitchFamily="34" charset="0"/>
              </a:endParaRPr>
            </a:p>
          </p:txBody>
        </p:sp>
        <p:sp>
          <p:nvSpPr>
            <p:cNvPr id="39" name="Rectangle 22">
              <a:extLst>
                <a:ext uri="{FF2B5EF4-FFF2-40B4-BE49-F238E27FC236}">
                  <a16:creationId xmlns:a16="http://schemas.microsoft.com/office/drawing/2014/main" id="{F2FB5260-FCEF-4F04-9DE9-23A82DF28937}"/>
                </a:ext>
              </a:extLst>
            </p:cNvPr>
            <p:cNvSpPr>
              <a:spLocks noChangeArrowheads="1"/>
            </p:cNvSpPr>
            <p:nvPr/>
          </p:nvSpPr>
          <p:spPr bwMode="auto">
            <a:xfrm>
              <a:off x="4021" y="1765"/>
              <a:ext cx="254"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1" i="0" u="none" strike="noStrike" cap="none" normalizeH="0" baseline="0" dirty="0">
                  <a:ln>
                    <a:noFill/>
                  </a:ln>
                  <a:solidFill>
                    <a:srgbClr val="FF0000"/>
                  </a:solidFill>
                  <a:effectLst/>
                  <a:latin typeface="Calibri" panose="020F0502020204030204" pitchFamily="34" charset="0"/>
                </a:rPr>
                <a:t>51 %</a:t>
              </a:r>
              <a:endParaRPr kumimoji="0" lang="nb-NO" altLang="nb-NO" sz="1600" b="1" i="0" u="none" strike="noStrike" cap="none" normalizeH="0" baseline="0" dirty="0">
                <a:ln>
                  <a:noFill/>
                </a:ln>
                <a:solidFill>
                  <a:schemeClr val="tx1"/>
                </a:solidFill>
                <a:effectLst/>
                <a:latin typeface="Arial" panose="020B0604020202020204" pitchFamily="34" charset="0"/>
              </a:endParaRPr>
            </a:p>
          </p:txBody>
        </p:sp>
        <p:sp>
          <p:nvSpPr>
            <p:cNvPr id="43" name="Rectangle 23">
              <a:extLst>
                <a:ext uri="{FF2B5EF4-FFF2-40B4-BE49-F238E27FC236}">
                  <a16:creationId xmlns:a16="http://schemas.microsoft.com/office/drawing/2014/main" id="{22073424-9ED2-4075-9249-34B587122AE3}"/>
                </a:ext>
              </a:extLst>
            </p:cNvPr>
            <p:cNvSpPr>
              <a:spLocks noChangeArrowheads="1"/>
            </p:cNvSpPr>
            <p:nvPr/>
          </p:nvSpPr>
          <p:spPr bwMode="auto">
            <a:xfrm>
              <a:off x="4599" y="1614"/>
              <a:ext cx="254"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1" i="0" u="none" strike="noStrike" cap="none" normalizeH="0" baseline="0" dirty="0">
                  <a:ln>
                    <a:noFill/>
                  </a:ln>
                  <a:solidFill>
                    <a:srgbClr val="FF0000"/>
                  </a:solidFill>
                  <a:effectLst/>
                  <a:latin typeface="Calibri" panose="020F0502020204030204" pitchFamily="34" charset="0"/>
                </a:rPr>
                <a:t>58 %</a:t>
              </a:r>
              <a:endParaRPr kumimoji="0" lang="nb-NO" altLang="nb-NO" sz="1600" b="1" i="0" u="none" strike="noStrike" cap="none" normalizeH="0" baseline="0" dirty="0">
                <a:ln>
                  <a:noFill/>
                </a:ln>
                <a:solidFill>
                  <a:schemeClr val="tx1"/>
                </a:solidFill>
                <a:effectLst/>
                <a:latin typeface="Arial" panose="020B0604020202020204" pitchFamily="34" charset="0"/>
              </a:endParaRPr>
            </a:p>
          </p:txBody>
        </p:sp>
        <p:sp>
          <p:nvSpPr>
            <p:cNvPr id="44" name="Rectangle 24">
              <a:extLst>
                <a:ext uri="{FF2B5EF4-FFF2-40B4-BE49-F238E27FC236}">
                  <a16:creationId xmlns:a16="http://schemas.microsoft.com/office/drawing/2014/main" id="{71C9DA03-B659-47C8-93FF-216335662C8B}"/>
                </a:ext>
              </a:extLst>
            </p:cNvPr>
            <p:cNvSpPr>
              <a:spLocks noChangeArrowheads="1"/>
            </p:cNvSpPr>
            <p:nvPr/>
          </p:nvSpPr>
          <p:spPr bwMode="auto">
            <a:xfrm>
              <a:off x="5178" y="1328"/>
              <a:ext cx="254"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1" i="0" u="none" strike="noStrike" cap="none" normalizeH="0" baseline="0" dirty="0">
                  <a:ln>
                    <a:noFill/>
                  </a:ln>
                  <a:solidFill>
                    <a:srgbClr val="FF0000"/>
                  </a:solidFill>
                  <a:effectLst/>
                  <a:latin typeface="Calibri" panose="020F0502020204030204" pitchFamily="34" charset="0"/>
                </a:rPr>
                <a:t>72 %</a:t>
              </a:r>
              <a:endParaRPr kumimoji="0" lang="nb-NO" altLang="nb-NO" sz="1600" b="1" i="0" u="none" strike="noStrike" cap="none" normalizeH="0" baseline="0" dirty="0">
                <a:ln>
                  <a:noFill/>
                </a:ln>
                <a:solidFill>
                  <a:schemeClr val="tx1"/>
                </a:solidFill>
                <a:effectLst/>
                <a:latin typeface="Arial" panose="020B0604020202020204" pitchFamily="34" charset="0"/>
              </a:endParaRPr>
            </a:p>
          </p:txBody>
        </p:sp>
        <p:sp>
          <p:nvSpPr>
            <p:cNvPr id="54" name="Rectangle 34">
              <a:extLst>
                <a:ext uri="{FF2B5EF4-FFF2-40B4-BE49-F238E27FC236}">
                  <a16:creationId xmlns:a16="http://schemas.microsoft.com/office/drawing/2014/main" id="{99AB2203-6601-4180-8D9D-4AC603DE3C2C}"/>
                </a:ext>
              </a:extLst>
            </p:cNvPr>
            <p:cNvSpPr>
              <a:spLocks noChangeArrowheads="1"/>
            </p:cNvSpPr>
            <p:nvPr/>
          </p:nvSpPr>
          <p:spPr bwMode="auto">
            <a:xfrm>
              <a:off x="544" y="3093"/>
              <a:ext cx="268"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1" i="0" u="none" strike="noStrike" cap="none" normalizeH="0" baseline="0" dirty="0">
                  <a:ln>
                    <a:noFill/>
                  </a:ln>
                  <a:solidFill>
                    <a:srgbClr val="000000"/>
                  </a:solidFill>
                  <a:effectLst/>
                  <a:latin typeface="Calibri" panose="020F0502020204030204" pitchFamily="34" charset="0"/>
                </a:rPr>
                <a:t>62 år</a:t>
              </a:r>
              <a:endParaRPr kumimoji="0" lang="nb-NO" altLang="nb-NO" sz="1600" b="1" i="0" u="none" strike="noStrike" cap="none" normalizeH="0" baseline="0" dirty="0">
                <a:ln>
                  <a:noFill/>
                </a:ln>
                <a:solidFill>
                  <a:schemeClr val="tx1"/>
                </a:solidFill>
                <a:effectLst/>
                <a:latin typeface="Arial" panose="020B0604020202020204" pitchFamily="34" charset="0"/>
              </a:endParaRPr>
            </a:p>
          </p:txBody>
        </p:sp>
        <p:sp>
          <p:nvSpPr>
            <p:cNvPr id="55" name="Rectangle 35">
              <a:extLst>
                <a:ext uri="{FF2B5EF4-FFF2-40B4-BE49-F238E27FC236}">
                  <a16:creationId xmlns:a16="http://schemas.microsoft.com/office/drawing/2014/main" id="{FBABA00E-FB76-42FC-8437-678769DD264D}"/>
                </a:ext>
              </a:extLst>
            </p:cNvPr>
            <p:cNvSpPr>
              <a:spLocks noChangeArrowheads="1"/>
            </p:cNvSpPr>
            <p:nvPr/>
          </p:nvSpPr>
          <p:spPr bwMode="auto">
            <a:xfrm>
              <a:off x="1122" y="3093"/>
              <a:ext cx="268"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1" i="0" u="none" strike="noStrike" cap="none" normalizeH="0" baseline="0" dirty="0">
                  <a:ln>
                    <a:noFill/>
                  </a:ln>
                  <a:solidFill>
                    <a:srgbClr val="000000"/>
                  </a:solidFill>
                  <a:effectLst/>
                  <a:latin typeface="Calibri" panose="020F0502020204030204" pitchFamily="34" charset="0"/>
                </a:rPr>
                <a:t>65 år</a:t>
              </a:r>
              <a:endParaRPr kumimoji="0" lang="nb-NO" altLang="nb-NO" sz="1600" b="1" i="0" u="none" strike="noStrike" cap="none" normalizeH="0" baseline="0" dirty="0">
                <a:ln>
                  <a:noFill/>
                </a:ln>
                <a:solidFill>
                  <a:schemeClr val="tx1"/>
                </a:solidFill>
                <a:effectLst/>
                <a:latin typeface="Arial" panose="020B0604020202020204" pitchFamily="34" charset="0"/>
              </a:endParaRPr>
            </a:p>
          </p:txBody>
        </p:sp>
        <p:sp>
          <p:nvSpPr>
            <p:cNvPr id="56" name="Rectangle 36">
              <a:extLst>
                <a:ext uri="{FF2B5EF4-FFF2-40B4-BE49-F238E27FC236}">
                  <a16:creationId xmlns:a16="http://schemas.microsoft.com/office/drawing/2014/main" id="{7D6A6B5E-144C-43DF-B259-BA5E0AE13D40}"/>
                </a:ext>
              </a:extLst>
            </p:cNvPr>
            <p:cNvSpPr>
              <a:spLocks noChangeArrowheads="1"/>
            </p:cNvSpPr>
            <p:nvPr/>
          </p:nvSpPr>
          <p:spPr bwMode="auto">
            <a:xfrm>
              <a:off x="1701" y="3093"/>
              <a:ext cx="271"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1" i="0" u="none" strike="noStrike" cap="none" normalizeH="0" baseline="0" dirty="0">
                  <a:ln>
                    <a:noFill/>
                  </a:ln>
                  <a:solidFill>
                    <a:srgbClr val="000000"/>
                  </a:solidFill>
                  <a:effectLst/>
                  <a:latin typeface="Calibri" panose="020F0502020204030204" pitchFamily="34" charset="0"/>
                </a:rPr>
                <a:t>67 år</a:t>
              </a:r>
              <a:endParaRPr kumimoji="0" lang="nb-NO" altLang="nb-NO" sz="1600" b="1" i="0" u="none" strike="noStrike" cap="none" normalizeH="0" baseline="0" dirty="0">
                <a:ln>
                  <a:noFill/>
                </a:ln>
                <a:solidFill>
                  <a:schemeClr val="tx1"/>
                </a:solidFill>
                <a:effectLst/>
                <a:latin typeface="Arial" panose="020B0604020202020204" pitchFamily="34" charset="0"/>
              </a:endParaRPr>
            </a:p>
          </p:txBody>
        </p:sp>
        <p:sp>
          <p:nvSpPr>
            <p:cNvPr id="57" name="Rectangle 37">
              <a:extLst>
                <a:ext uri="{FF2B5EF4-FFF2-40B4-BE49-F238E27FC236}">
                  <a16:creationId xmlns:a16="http://schemas.microsoft.com/office/drawing/2014/main" id="{C63DB7ED-EADF-4E18-985B-D83F9CD9A567}"/>
                </a:ext>
              </a:extLst>
            </p:cNvPr>
            <p:cNvSpPr>
              <a:spLocks noChangeArrowheads="1"/>
            </p:cNvSpPr>
            <p:nvPr/>
          </p:nvSpPr>
          <p:spPr bwMode="auto">
            <a:xfrm>
              <a:off x="2279" y="3093"/>
              <a:ext cx="271"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1" i="0" u="none" strike="noStrike" cap="none" normalizeH="0" baseline="0" dirty="0">
                  <a:ln>
                    <a:noFill/>
                  </a:ln>
                  <a:solidFill>
                    <a:srgbClr val="000000"/>
                  </a:solidFill>
                  <a:effectLst/>
                  <a:latin typeface="Calibri" panose="020F0502020204030204" pitchFamily="34" charset="0"/>
                </a:rPr>
                <a:t>70 år</a:t>
              </a:r>
              <a:endParaRPr kumimoji="0" lang="nb-NO" altLang="nb-NO" sz="1600" b="1" i="0" u="none" strike="noStrike" cap="none" normalizeH="0" baseline="0" dirty="0">
                <a:ln>
                  <a:noFill/>
                </a:ln>
                <a:solidFill>
                  <a:schemeClr val="tx1"/>
                </a:solidFill>
                <a:effectLst/>
                <a:latin typeface="Arial" panose="020B0604020202020204" pitchFamily="34" charset="0"/>
              </a:endParaRPr>
            </a:p>
          </p:txBody>
        </p:sp>
        <p:sp>
          <p:nvSpPr>
            <p:cNvPr id="58" name="Rectangle 38">
              <a:extLst>
                <a:ext uri="{FF2B5EF4-FFF2-40B4-BE49-F238E27FC236}">
                  <a16:creationId xmlns:a16="http://schemas.microsoft.com/office/drawing/2014/main" id="{C5879FFE-EAEF-444C-B71B-4881B292406A}"/>
                </a:ext>
              </a:extLst>
            </p:cNvPr>
            <p:cNvSpPr>
              <a:spLocks noChangeArrowheads="1"/>
            </p:cNvSpPr>
            <p:nvPr/>
          </p:nvSpPr>
          <p:spPr bwMode="auto">
            <a:xfrm>
              <a:off x="3437" y="3093"/>
              <a:ext cx="271"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1" i="0" u="none" strike="noStrike" cap="none" normalizeH="0" baseline="0" dirty="0">
                  <a:ln>
                    <a:noFill/>
                  </a:ln>
                  <a:solidFill>
                    <a:srgbClr val="000000"/>
                  </a:solidFill>
                  <a:effectLst/>
                  <a:latin typeface="Calibri" panose="020F0502020204030204" pitchFamily="34" charset="0"/>
                </a:rPr>
                <a:t>62 år</a:t>
              </a:r>
              <a:endParaRPr kumimoji="0" lang="nb-NO" altLang="nb-NO" sz="1600" b="1" i="0" u="none" strike="noStrike" cap="none" normalizeH="0" baseline="0" dirty="0">
                <a:ln>
                  <a:noFill/>
                </a:ln>
                <a:solidFill>
                  <a:schemeClr val="tx1"/>
                </a:solidFill>
                <a:effectLst/>
                <a:latin typeface="Arial" panose="020B0604020202020204" pitchFamily="34" charset="0"/>
              </a:endParaRPr>
            </a:p>
          </p:txBody>
        </p:sp>
        <p:sp>
          <p:nvSpPr>
            <p:cNvPr id="59" name="Rectangle 39">
              <a:extLst>
                <a:ext uri="{FF2B5EF4-FFF2-40B4-BE49-F238E27FC236}">
                  <a16:creationId xmlns:a16="http://schemas.microsoft.com/office/drawing/2014/main" id="{9A33C47D-F651-44E5-A731-6E3D1486ECD4}"/>
                </a:ext>
              </a:extLst>
            </p:cNvPr>
            <p:cNvSpPr>
              <a:spLocks noChangeArrowheads="1"/>
            </p:cNvSpPr>
            <p:nvPr/>
          </p:nvSpPr>
          <p:spPr bwMode="auto">
            <a:xfrm>
              <a:off x="4015" y="3093"/>
              <a:ext cx="271"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1" i="0" u="none" strike="noStrike" cap="none" normalizeH="0" baseline="0" dirty="0">
                  <a:ln>
                    <a:noFill/>
                  </a:ln>
                  <a:solidFill>
                    <a:srgbClr val="000000"/>
                  </a:solidFill>
                  <a:effectLst/>
                  <a:latin typeface="Calibri" panose="020F0502020204030204" pitchFamily="34" charset="0"/>
                </a:rPr>
                <a:t>65 år</a:t>
              </a:r>
              <a:endParaRPr kumimoji="0" lang="nb-NO" altLang="nb-NO" sz="1600" b="1" i="0" u="none" strike="noStrike" cap="none" normalizeH="0" baseline="0" dirty="0">
                <a:ln>
                  <a:noFill/>
                </a:ln>
                <a:solidFill>
                  <a:schemeClr val="tx1"/>
                </a:solidFill>
                <a:effectLst/>
                <a:latin typeface="Arial" panose="020B0604020202020204" pitchFamily="34" charset="0"/>
              </a:endParaRPr>
            </a:p>
          </p:txBody>
        </p:sp>
        <p:sp>
          <p:nvSpPr>
            <p:cNvPr id="60" name="Rectangle 40">
              <a:extLst>
                <a:ext uri="{FF2B5EF4-FFF2-40B4-BE49-F238E27FC236}">
                  <a16:creationId xmlns:a16="http://schemas.microsoft.com/office/drawing/2014/main" id="{8075A902-154E-48C9-BD39-5461A91FA1B3}"/>
                </a:ext>
              </a:extLst>
            </p:cNvPr>
            <p:cNvSpPr>
              <a:spLocks noChangeArrowheads="1"/>
            </p:cNvSpPr>
            <p:nvPr/>
          </p:nvSpPr>
          <p:spPr bwMode="auto">
            <a:xfrm>
              <a:off x="4594" y="3093"/>
              <a:ext cx="271"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1" i="0" u="none" strike="noStrike" cap="none" normalizeH="0" baseline="0" dirty="0">
                  <a:ln>
                    <a:noFill/>
                  </a:ln>
                  <a:solidFill>
                    <a:srgbClr val="000000"/>
                  </a:solidFill>
                  <a:effectLst/>
                  <a:latin typeface="Calibri" panose="020F0502020204030204" pitchFamily="34" charset="0"/>
                </a:rPr>
                <a:t>67 år</a:t>
              </a:r>
              <a:endParaRPr kumimoji="0" lang="nb-NO" altLang="nb-NO" sz="1600" b="1" i="0" u="none" strike="noStrike" cap="none" normalizeH="0" baseline="0" dirty="0">
                <a:ln>
                  <a:noFill/>
                </a:ln>
                <a:solidFill>
                  <a:schemeClr val="tx1"/>
                </a:solidFill>
                <a:effectLst/>
                <a:latin typeface="Arial" panose="020B0604020202020204" pitchFamily="34" charset="0"/>
              </a:endParaRPr>
            </a:p>
          </p:txBody>
        </p:sp>
        <p:sp>
          <p:nvSpPr>
            <p:cNvPr id="61" name="Rectangle 41">
              <a:extLst>
                <a:ext uri="{FF2B5EF4-FFF2-40B4-BE49-F238E27FC236}">
                  <a16:creationId xmlns:a16="http://schemas.microsoft.com/office/drawing/2014/main" id="{AF7DB013-3704-42EA-BCEA-EE8140AE7188}"/>
                </a:ext>
              </a:extLst>
            </p:cNvPr>
            <p:cNvSpPr>
              <a:spLocks noChangeArrowheads="1"/>
            </p:cNvSpPr>
            <p:nvPr/>
          </p:nvSpPr>
          <p:spPr bwMode="auto">
            <a:xfrm>
              <a:off x="5172" y="3093"/>
              <a:ext cx="271"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1" i="0" u="none" strike="noStrike" cap="none" normalizeH="0" baseline="0" dirty="0">
                  <a:ln>
                    <a:noFill/>
                  </a:ln>
                  <a:solidFill>
                    <a:srgbClr val="000000"/>
                  </a:solidFill>
                  <a:effectLst/>
                  <a:latin typeface="Calibri" panose="020F0502020204030204" pitchFamily="34" charset="0"/>
                </a:rPr>
                <a:t>70 år</a:t>
              </a:r>
              <a:endParaRPr kumimoji="0" lang="nb-NO" altLang="nb-NO" sz="1600" b="1" i="0" u="none" strike="noStrike" cap="none" normalizeH="0" baseline="0" dirty="0">
                <a:ln>
                  <a:noFill/>
                </a:ln>
                <a:solidFill>
                  <a:schemeClr val="tx1"/>
                </a:solidFill>
                <a:effectLst/>
                <a:latin typeface="Arial" panose="020B0604020202020204" pitchFamily="34" charset="0"/>
              </a:endParaRPr>
            </a:p>
          </p:txBody>
        </p:sp>
        <p:sp>
          <p:nvSpPr>
            <p:cNvPr id="62" name="Rectangle 42">
              <a:extLst>
                <a:ext uri="{FF2B5EF4-FFF2-40B4-BE49-F238E27FC236}">
                  <a16:creationId xmlns:a16="http://schemas.microsoft.com/office/drawing/2014/main" id="{42B77B0A-D101-4509-80CD-7064FE186661}"/>
                </a:ext>
              </a:extLst>
            </p:cNvPr>
            <p:cNvSpPr>
              <a:spLocks noChangeArrowheads="1"/>
            </p:cNvSpPr>
            <p:nvPr/>
          </p:nvSpPr>
          <p:spPr bwMode="auto">
            <a:xfrm>
              <a:off x="1449" y="3325"/>
              <a:ext cx="837"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1" i="0" u="none" strike="noStrike" cap="none" normalizeH="0" baseline="0" dirty="0">
                  <a:ln>
                    <a:noFill/>
                  </a:ln>
                  <a:solidFill>
                    <a:srgbClr val="000000"/>
                  </a:solidFill>
                  <a:effectLst/>
                  <a:latin typeface="Calibri" panose="020F0502020204030204" pitchFamily="34" charset="0"/>
                </a:rPr>
                <a:t>Dagens ordning</a:t>
              </a:r>
              <a:endParaRPr kumimoji="0" lang="nb-NO" altLang="nb-NO" sz="1600" b="1" i="0" u="none" strike="noStrike" cap="none" normalizeH="0" baseline="0" dirty="0">
                <a:ln>
                  <a:noFill/>
                </a:ln>
                <a:solidFill>
                  <a:schemeClr val="tx1"/>
                </a:solidFill>
                <a:effectLst/>
                <a:latin typeface="Arial" panose="020B0604020202020204" pitchFamily="34" charset="0"/>
              </a:endParaRPr>
            </a:p>
          </p:txBody>
        </p:sp>
        <p:sp>
          <p:nvSpPr>
            <p:cNvPr id="63" name="Rectangle 43">
              <a:extLst>
                <a:ext uri="{FF2B5EF4-FFF2-40B4-BE49-F238E27FC236}">
                  <a16:creationId xmlns:a16="http://schemas.microsoft.com/office/drawing/2014/main" id="{D7AF459E-3817-41A7-8522-3F55C8035716}"/>
                </a:ext>
              </a:extLst>
            </p:cNvPr>
            <p:cNvSpPr>
              <a:spLocks noChangeArrowheads="1"/>
            </p:cNvSpPr>
            <p:nvPr/>
          </p:nvSpPr>
          <p:spPr bwMode="auto">
            <a:xfrm>
              <a:off x="4163" y="3325"/>
              <a:ext cx="592"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1" i="0" u="none" strike="noStrike" cap="none" normalizeH="0" baseline="0" dirty="0">
                  <a:ln>
                    <a:noFill/>
                  </a:ln>
                  <a:solidFill>
                    <a:srgbClr val="000000"/>
                  </a:solidFill>
                  <a:effectLst/>
                  <a:latin typeface="Calibri" panose="020F0502020204030204" pitchFamily="34" charset="0"/>
                </a:rPr>
                <a:t>Ny ordning</a:t>
              </a:r>
              <a:endParaRPr kumimoji="0" lang="nb-NO" altLang="nb-NO" sz="1600" b="1" i="0" u="none" strike="noStrike" cap="none" normalizeH="0" baseline="0" dirty="0">
                <a:ln>
                  <a:noFill/>
                </a:ln>
                <a:solidFill>
                  <a:schemeClr val="tx1"/>
                </a:solidFill>
                <a:effectLst/>
                <a:latin typeface="Arial" panose="020B0604020202020204" pitchFamily="34" charset="0"/>
              </a:endParaRPr>
            </a:p>
          </p:txBody>
        </p:sp>
        <p:sp>
          <p:nvSpPr>
            <p:cNvPr id="65" name="Rectangle 45">
              <a:extLst>
                <a:ext uri="{FF2B5EF4-FFF2-40B4-BE49-F238E27FC236}">
                  <a16:creationId xmlns:a16="http://schemas.microsoft.com/office/drawing/2014/main" id="{40E89749-3181-4B6F-AC1E-899521818D23}"/>
                </a:ext>
              </a:extLst>
            </p:cNvPr>
            <p:cNvSpPr>
              <a:spLocks noChangeArrowheads="1"/>
            </p:cNvSpPr>
            <p:nvPr/>
          </p:nvSpPr>
          <p:spPr bwMode="auto">
            <a:xfrm>
              <a:off x="1490" y="3658"/>
              <a:ext cx="64" cy="66"/>
            </a:xfrm>
            <a:prstGeom prst="rect">
              <a:avLst/>
            </a:prstGeom>
            <a:solidFill>
              <a:srgbClr val="005D3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67" name="Rectangle 46">
              <a:extLst>
                <a:ext uri="{FF2B5EF4-FFF2-40B4-BE49-F238E27FC236}">
                  <a16:creationId xmlns:a16="http://schemas.microsoft.com/office/drawing/2014/main" id="{5A63C949-F04E-4D36-812A-7C0DBFCBAD32}"/>
                </a:ext>
              </a:extLst>
            </p:cNvPr>
            <p:cNvSpPr>
              <a:spLocks noChangeArrowheads="1"/>
            </p:cNvSpPr>
            <p:nvPr/>
          </p:nvSpPr>
          <p:spPr bwMode="auto">
            <a:xfrm>
              <a:off x="1584" y="3612"/>
              <a:ext cx="122"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1" i="0" u="none" strike="noStrike" cap="none" normalizeH="0" baseline="0" dirty="0">
                  <a:ln>
                    <a:noFill/>
                  </a:ln>
                  <a:solidFill>
                    <a:srgbClr val="000000"/>
                  </a:solidFill>
                  <a:effectLst/>
                  <a:latin typeface="Calibri" panose="020F0502020204030204" pitchFamily="34" charset="0"/>
                </a:rPr>
                <a:t>FT</a:t>
              </a:r>
              <a:endParaRPr kumimoji="0" lang="nb-NO" altLang="nb-NO" sz="1600" b="1" i="0" u="none" strike="noStrike" cap="none" normalizeH="0" baseline="0" dirty="0">
                <a:ln>
                  <a:noFill/>
                </a:ln>
                <a:solidFill>
                  <a:schemeClr val="tx1"/>
                </a:solidFill>
                <a:effectLst/>
                <a:latin typeface="Arial" panose="020B0604020202020204" pitchFamily="34" charset="0"/>
              </a:endParaRPr>
            </a:p>
          </p:txBody>
        </p:sp>
        <p:sp>
          <p:nvSpPr>
            <p:cNvPr id="68" name="Rectangle 47">
              <a:extLst>
                <a:ext uri="{FF2B5EF4-FFF2-40B4-BE49-F238E27FC236}">
                  <a16:creationId xmlns:a16="http://schemas.microsoft.com/office/drawing/2014/main" id="{B33F4B9E-1D28-447D-8A5D-598160263ACA}"/>
                </a:ext>
              </a:extLst>
            </p:cNvPr>
            <p:cNvSpPr>
              <a:spLocks noChangeArrowheads="1"/>
            </p:cNvSpPr>
            <p:nvPr/>
          </p:nvSpPr>
          <p:spPr bwMode="auto">
            <a:xfrm>
              <a:off x="1814" y="3658"/>
              <a:ext cx="65" cy="66"/>
            </a:xfrm>
            <a:prstGeom prst="rect">
              <a:avLst/>
            </a:prstGeom>
            <a:solidFill>
              <a:srgbClr val="E46C0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69" name="Rectangle 48">
              <a:extLst>
                <a:ext uri="{FF2B5EF4-FFF2-40B4-BE49-F238E27FC236}">
                  <a16:creationId xmlns:a16="http://schemas.microsoft.com/office/drawing/2014/main" id="{7CE28DDB-73CD-4567-8D9B-25632C7D3E03}"/>
                </a:ext>
              </a:extLst>
            </p:cNvPr>
            <p:cNvSpPr>
              <a:spLocks noChangeArrowheads="1"/>
            </p:cNvSpPr>
            <p:nvPr/>
          </p:nvSpPr>
          <p:spPr bwMode="auto">
            <a:xfrm>
              <a:off x="1908" y="3612"/>
              <a:ext cx="207"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1" i="0" u="none" strike="noStrike" cap="none" normalizeH="0" baseline="0" dirty="0">
                  <a:ln>
                    <a:noFill/>
                  </a:ln>
                  <a:solidFill>
                    <a:srgbClr val="000000"/>
                  </a:solidFill>
                  <a:effectLst/>
                  <a:latin typeface="Calibri" panose="020F0502020204030204" pitchFamily="34" charset="0"/>
                </a:rPr>
                <a:t>AFP</a:t>
              </a:r>
              <a:endParaRPr kumimoji="0" lang="nb-NO" altLang="nb-NO" sz="1600" b="1" i="0" u="none" strike="noStrike" cap="none" normalizeH="0" baseline="0" dirty="0">
                <a:ln>
                  <a:noFill/>
                </a:ln>
                <a:solidFill>
                  <a:schemeClr val="tx1"/>
                </a:solidFill>
                <a:effectLst/>
                <a:latin typeface="Arial" panose="020B0604020202020204" pitchFamily="34" charset="0"/>
              </a:endParaRPr>
            </a:p>
          </p:txBody>
        </p:sp>
        <p:sp>
          <p:nvSpPr>
            <p:cNvPr id="70" name="Rectangle 49">
              <a:extLst>
                <a:ext uri="{FF2B5EF4-FFF2-40B4-BE49-F238E27FC236}">
                  <a16:creationId xmlns:a16="http://schemas.microsoft.com/office/drawing/2014/main" id="{4D4C9B0F-663F-4D7F-BD2E-2A0F91855262}"/>
                </a:ext>
              </a:extLst>
            </p:cNvPr>
            <p:cNvSpPr>
              <a:spLocks noChangeArrowheads="1"/>
            </p:cNvSpPr>
            <p:nvPr/>
          </p:nvSpPr>
          <p:spPr bwMode="auto">
            <a:xfrm>
              <a:off x="2211" y="3658"/>
              <a:ext cx="64" cy="66"/>
            </a:xfrm>
            <a:prstGeom prst="rect">
              <a:avLst/>
            </a:prstGeom>
            <a:solidFill>
              <a:srgbClr val="31859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71" name="Rectangle 50">
              <a:extLst>
                <a:ext uri="{FF2B5EF4-FFF2-40B4-BE49-F238E27FC236}">
                  <a16:creationId xmlns:a16="http://schemas.microsoft.com/office/drawing/2014/main" id="{385505E7-4734-452E-9627-53DC45486039}"/>
                </a:ext>
              </a:extLst>
            </p:cNvPr>
            <p:cNvSpPr>
              <a:spLocks noChangeArrowheads="1"/>
            </p:cNvSpPr>
            <p:nvPr/>
          </p:nvSpPr>
          <p:spPr bwMode="auto">
            <a:xfrm>
              <a:off x="2304" y="3612"/>
              <a:ext cx="345"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1" i="0" u="none" strike="noStrike" cap="none" normalizeH="0" baseline="0" dirty="0">
                  <a:ln>
                    <a:noFill/>
                  </a:ln>
                  <a:solidFill>
                    <a:srgbClr val="000000"/>
                  </a:solidFill>
                  <a:effectLst/>
                  <a:latin typeface="Calibri" panose="020F0502020204030204" pitchFamily="34" charset="0"/>
                </a:rPr>
                <a:t>Brutto</a:t>
              </a:r>
              <a:endParaRPr kumimoji="0" lang="nb-NO" altLang="nb-NO" sz="1600" b="1" i="0" u="none" strike="noStrike" cap="none" normalizeH="0" baseline="0" dirty="0">
                <a:ln>
                  <a:noFill/>
                </a:ln>
                <a:solidFill>
                  <a:schemeClr val="tx1"/>
                </a:solidFill>
                <a:effectLst/>
                <a:latin typeface="Arial" panose="020B0604020202020204" pitchFamily="34" charset="0"/>
              </a:endParaRPr>
            </a:p>
          </p:txBody>
        </p:sp>
        <p:sp>
          <p:nvSpPr>
            <p:cNvPr id="72" name="Rectangle 51">
              <a:extLst>
                <a:ext uri="{FF2B5EF4-FFF2-40B4-BE49-F238E27FC236}">
                  <a16:creationId xmlns:a16="http://schemas.microsoft.com/office/drawing/2014/main" id="{28CA0825-0F55-4DA8-AB96-631B533D17D3}"/>
                </a:ext>
              </a:extLst>
            </p:cNvPr>
            <p:cNvSpPr>
              <a:spLocks noChangeArrowheads="1"/>
            </p:cNvSpPr>
            <p:nvPr/>
          </p:nvSpPr>
          <p:spPr bwMode="auto">
            <a:xfrm>
              <a:off x="2730" y="3658"/>
              <a:ext cx="64" cy="66"/>
            </a:xfrm>
            <a:prstGeom prst="rect">
              <a:avLst/>
            </a:prstGeom>
            <a:solidFill>
              <a:srgbClr val="A6A6A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73" name="Rectangle 52">
              <a:extLst>
                <a:ext uri="{FF2B5EF4-FFF2-40B4-BE49-F238E27FC236}">
                  <a16:creationId xmlns:a16="http://schemas.microsoft.com/office/drawing/2014/main" id="{1FEEF02C-0A85-4D76-99CC-3E744E2D5335}"/>
                </a:ext>
              </a:extLst>
            </p:cNvPr>
            <p:cNvSpPr>
              <a:spLocks noChangeArrowheads="1"/>
            </p:cNvSpPr>
            <p:nvPr/>
          </p:nvSpPr>
          <p:spPr bwMode="auto">
            <a:xfrm>
              <a:off x="2824" y="3612"/>
              <a:ext cx="304"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1" i="0" u="none" strike="noStrike" cap="none" normalizeH="0" baseline="0" dirty="0">
                  <a:ln>
                    <a:noFill/>
                  </a:ln>
                  <a:solidFill>
                    <a:srgbClr val="000000"/>
                  </a:solidFill>
                  <a:effectLst/>
                  <a:latin typeface="Calibri" panose="020F0502020204030204" pitchFamily="34" charset="0"/>
                </a:rPr>
                <a:t>Netto</a:t>
              </a:r>
              <a:endParaRPr kumimoji="0" lang="nb-NO" altLang="nb-NO" sz="1600" b="1" i="0" u="none" strike="noStrike" cap="none" normalizeH="0" baseline="0" dirty="0">
                <a:ln>
                  <a:noFill/>
                </a:ln>
                <a:solidFill>
                  <a:schemeClr val="tx1"/>
                </a:solidFill>
                <a:effectLst/>
                <a:latin typeface="Arial" panose="020B0604020202020204" pitchFamily="34" charset="0"/>
              </a:endParaRPr>
            </a:p>
          </p:txBody>
        </p:sp>
        <p:sp>
          <p:nvSpPr>
            <p:cNvPr id="74" name="Rectangle 53">
              <a:extLst>
                <a:ext uri="{FF2B5EF4-FFF2-40B4-BE49-F238E27FC236}">
                  <a16:creationId xmlns:a16="http://schemas.microsoft.com/office/drawing/2014/main" id="{3CCE6DB0-9759-482D-B65A-FC6CA1C3C228}"/>
                </a:ext>
              </a:extLst>
            </p:cNvPr>
            <p:cNvSpPr>
              <a:spLocks noChangeArrowheads="1"/>
            </p:cNvSpPr>
            <p:nvPr/>
          </p:nvSpPr>
          <p:spPr bwMode="auto">
            <a:xfrm>
              <a:off x="3218" y="3658"/>
              <a:ext cx="64" cy="66"/>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75" name="Rectangle 54">
              <a:extLst>
                <a:ext uri="{FF2B5EF4-FFF2-40B4-BE49-F238E27FC236}">
                  <a16:creationId xmlns:a16="http://schemas.microsoft.com/office/drawing/2014/main" id="{95B53B9A-45CB-419D-80D7-908AA5AF18B6}"/>
                </a:ext>
              </a:extLst>
            </p:cNvPr>
            <p:cNvSpPr>
              <a:spLocks noChangeArrowheads="1"/>
            </p:cNvSpPr>
            <p:nvPr/>
          </p:nvSpPr>
          <p:spPr bwMode="auto">
            <a:xfrm>
              <a:off x="3312" y="3612"/>
              <a:ext cx="612"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1" i="0" u="none" strike="noStrike" cap="none" normalizeH="0" baseline="0" dirty="0">
                  <a:ln>
                    <a:noFill/>
                  </a:ln>
                  <a:solidFill>
                    <a:srgbClr val="000000"/>
                  </a:solidFill>
                  <a:effectLst/>
                  <a:latin typeface="Calibri" panose="020F0502020204030204" pitchFamily="34" charset="0"/>
                </a:rPr>
                <a:t>Ind. garanti</a:t>
              </a:r>
              <a:endParaRPr kumimoji="0" lang="nb-NO" altLang="nb-NO" sz="1600" b="1" i="0" u="none" strike="noStrike" cap="none" normalizeH="0" baseline="0" dirty="0">
                <a:ln>
                  <a:noFill/>
                </a:ln>
                <a:solidFill>
                  <a:schemeClr val="tx1"/>
                </a:solidFill>
                <a:effectLst/>
                <a:latin typeface="Arial" panose="020B0604020202020204" pitchFamily="34" charset="0"/>
              </a:endParaRPr>
            </a:p>
          </p:txBody>
        </p:sp>
      </p:grpSp>
      <p:sp>
        <p:nvSpPr>
          <p:cNvPr id="100" name="Rektangel 99">
            <a:extLst>
              <a:ext uri="{FF2B5EF4-FFF2-40B4-BE49-F238E27FC236}">
                <a16:creationId xmlns:a16="http://schemas.microsoft.com/office/drawing/2014/main" id="{C7CF6579-6E39-4560-9C11-8CF068D6504F}"/>
              </a:ext>
            </a:extLst>
          </p:cNvPr>
          <p:cNvSpPr/>
          <p:nvPr/>
        </p:nvSpPr>
        <p:spPr>
          <a:xfrm>
            <a:off x="946965" y="6279293"/>
            <a:ext cx="7622238" cy="461665"/>
          </a:xfrm>
          <a:prstGeom prst="rect">
            <a:avLst/>
          </a:prstGeom>
        </p:spPr>
        <p:txBody>
          <a:bodyPr wrap="square">
            <a:spAutoFit/>
          </a:bodyPr>
          <a:lstStyle/>
          <a:p>
            <a:pPr lvl="0" eaLnBrk="0" hangingPunct="0">
              <a:spcBef>
                <a:spcPct val="30000"/>
              </a:spcBef>
              <a:defRPr/>
            </a:pPr>
            <a:r>
              <a:rPr lang="nb-NO" altLang="nb-NO" sz="2400" b="1" i="1" dirty="0">
                <a:solidFill>
                  <a:schemeClr val="tx1">
                    <a:lumMod val="50000"/>
                    <a:lumOff val="50000"/>
                  </a:schemeClr>
                </a:solidFill>
                <a:ea typeface="Calibri" panose="020F0502020204030204" pitchFamily="34" charset="0"/>
                <a:cs typeface="Times New Roman" panose="02020603050405020304" pitchFamily="18" charset="0"/>
              </a:rPr>
              <a:t>Livsvarig pensjon avgang 62-70 år, i prosent av sluttlønn</a:t>
            </a:r>
          </a:p>
        </p:txBody>
      </p:sp>
    </p:spTree>
    <p:extLst>
      <p:ext uri="{BB962C8B-B14F-4D97-AF65-F5344CB8AC3E}">
        <p14:creationId xmlns:p14="http://schemas.microsoft.com/office/powerpoint/2010/main" val="14096682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show="0">
  <p:cSld>
    <p:bg>
      <p:bgPr>
        <a:solidFill>
          <a:schemeClr val="bg1"/>
        </a:solidFill>
        <a:effectLst/>
      </p:bgPr>
    </p:bg>
    <p:spTree>
      <p:nvGrpSpPr>
        <p:cNvPr id="1" name=""/>
        <p:cNvGrpSpPr/>
        <p:nvPr/>
      </p:nvGrpSpPr>
      <p:grpSpPr>
        <a:xfrm>
          <a:off x="0" y="0"/>
          <a:ext cx="0" cy="0"/>
          <a:chOff x="0" y="0"/>
          <a:chExt cx="0" cy="0"/>
        </a:xfrm>
      </p:grpSpPr>
      <p:pic>
        <p:nvPicPr>
          <p:cNvPr id="5" name="Plassholder for innhold 4"/>
          <p:cNvPicPr>
            <a:picLocks noGrp="1" noChangeAspect="1"/>
          </p:cNvPicPr>
          <p:nvPr>
            <p:ph sz="quarter" idx="4"/>
          </p:nvPr>
        </p:nvPicPr>
        <p:blipFill rotWithShape="1">
          <a:blip r:embed="rId3"/>
          <a:srcRect l="2993" t="7284"/>
          <a:stretch/>
        </p:blipFill>
        <p:spPr>
          <a:xfrm>
            <a:off x="-41934" y="488195"/>
            <a:ext cx="9057347" cy="6058655"/>
          </a:xfrm>
          <a:prstGeom prst="rect">
            <a:avLst/>
          </a:prstGeom>
          <a:ln>
            <a:noFill/>
          </a:ln>
          <a:effectLst>
            <a:softEdge rad="112500"/>
          </a:effectLst>
        </p:spPr>
      </p:pic>
      <p:sp>
        <p:nvSpPr>
          <p:cNvPr id="3" name="Plassholder for lysbildenummer 2"/>
          <p:cNvSpPr>
            <a:spLocks noGrp="1"/>
          </p:cNvSpPr>
          <p:nvPr>
            <p:ph type="sldNum" sz="quarter" idx="12"/>
          </p:nvPr>
        </p:nvSpPr>
        <p:spPr/>
        <p:txBody>
          <a:bodyPr/>
          <a:lstStyle/>
          <a:p>
            <a:pPr>
              <a:defRPr/>
            </a:pPr>
            <a:fld id="{68E9BBF1-F5B3-45BD-9BF7-F8360F58128E}" type="slidenum">
              <a:rPr lang="en-US" smtClean="0"/>
              <a:pPr>
                <a:defRPr/>
              </a:pPr>
              <a:t>3</a:t>
            </a:fld>
            <a:endParaRPr lang="en-US"/>
          </a:p>
        </p:txBody>
      </p:sp>
    </p:spTree>
    <p:extLst>
      <p:ext uri="{BB962C8B-B14F-4D97-AF65-F5344CB8AC3E}">
        <p14:creationId xmlns:p14="http://schemas.microsoft.com/office/powerpoint/2010/main" val="139960678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418ABB84-5AB5-40AE-92DF-F33DE88BE876}"/>
              </a:ext>
            </a:extLst>
          </p:cNvPr>
          <p:cNvSpPr>
            <a:spLocks noChangeArrowheads="1"/>
          </p:cNvSpPr>
          <p:nvPr/>
        </p:nvSpPr>
        <p:spPr bwMode="auto">
          <a:xfrm>
            <a:off x="2323831" y="809410"/>
            <a:ext cx="843821" cy="4385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pPr defTabSz="685800" eaLnBrk="0" hangingPunct="0">
              <a:buFontTx/>
              <a:buChar char="•"/>
            </a:pPr>
            <a:r>
              <a:rPr lang="nb-NO" altLang="nb-NO" sz="1050" b="1">
                <a:solidFill>
                  <a:srgbClr val="013974"/>
                </a:solidFill>
                <a:latin typeface="Cambria" panose="02040503050406030204" pitchFamily="18" charset="0"/>
                <a:ea typeface="Times New Roman" panose="02020603050405020304" pitchFamily="18" charset="0"/>
                <a:cs typeface="Times New Roman" panose="02020603050405020304" pitchFamily="18" charset="0"/>
              </a:rPr>
              <a:t>1</a:t>
            </a:r>
            <a:r>
              <a:rPr lang="nb-NO" altLang="nb-NO" sz="1050" b="1" bmk="">
                <a:solidFill>
                  <a:srgbClr val="013974"/>
                </a:solidFill>
                <a:latin typeface="Cambria" panose="02040503050406030204" pitchFamily="18" charset="0"/>
                <a:ea typeface="Times New Roman" panose="02020603050405020304" pitchFamily="18" charset="0"/>
                <a:cs typeface="Times New Roman" panose="02020603050405020304" pitchFamily="18" charset="0"/>
              </a:rPr>
              <a:t>2 – Leder</a:t>
            </a:r>
            <a:endParaRPr lang="nb-NO" altLang="nb-NO" sz="600"/>
          </a:p>
          <a:p>
            <a:pPr defTabSz="685800" eaLnBrk="0" hangingPunct="0"/>
            <a:endParaRPr lang="nb-NO" altLang="nb-NO" sz="1350">
              <a:latin typeface="Arial" panose="020B0604020202020204" pitchFamily="34" charset="0"/>
            </a:endParaRPr>
          </a:p>
        </p:txBody>
      </p:sp>
      <p:sp>
        <p:nvSpPr>
          <p:cNvPr id="8" name="Rektangel: avrundede hjørner 7">
            <a:extLst>
              <a:ext uri="{FF2B5EF4-FFF2-40B4-BE49-F238E27FC236}">
                <a16:creationId xmlns:a16="http://schemas.microsoft.com/office/drawing/2014/main" id="{B0A49E92-04D5-41F1-AE65-E7B12D20F93F}"/>
              </a:ext>
            </a:extLst>
          </p:cNvPr>
          <p:cNvSpPr/>
          <p:nvPr/>
        </p:nvSpPr>
        <p:spPr>
          <a:xfrm>
            <a:off x="274767" y="345831"/>
            <a:ext cx="8269159" cy="1368000"/>
          </a:xfrm>
          <a:prstGeom prst="roundRect">
            <a:avLst/>
          </a:prstGeom>
          <a:solidFill>
            <a:schemeClr val="tx2">
              <a:lumMod val="5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nb-NO" dirty="0">
              <a:solidFill>
                <a:schemeClr val="bg2">
                  <a:lumMod val="50000"/>
                </a:schemeClr>
              </a:solidFill>
            </a:endParaRPr>
          </a:p>
        </p:txBody>
      </p:sp>
      <p:sp>
        <p:nvSpPr>
          <p:cNvPr id="9" name="Rectangle 5">
            <a:extLst>
              <a:ext uri="{FF2B5EF4-FFF2-40B4-BE49-F238E27FC236}">
                <a16:creationId xmlns:a16="http://schemas.microsoft.com/office/drawing/2014/main" id="{86671BCA-1F97-41D5-9160-534D7B861D67}"/>
              </a:ext>
            </a:extLst>
          </p:cNvPr>
          <p:cNvSpPr>
            <a:spLocks noChangeArrowheads="1"/>
          </p:cNvSpPr>
          <p:nvPr/>
        </p:nvSpPr>
        <p:spPr bwMode="auto">
          <a:xfrm>
            <a:off x="1577471" y="358728"/>
            <a:ext cx="2784687" cy="1669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defTabSz="685800" eaLnBrk="0" hangingPunct="0"/>
            <a:r>
              <a:rPr lang="nb-NO" altLang="nb-NO" sz="2000" b="1" dirty="0">
                <a:solidFill>
                  <a:schemeClr val="bg1"/>
                </a:solidFill>
                <a:ea typeface="Calibri" panose="020F0502020204030204" pitchFamily="34" charset="0"/>
                <a:cs typeface="Times New Roman" panose="02020603050405020304" pitchFamily="18" charset="0"/>
              </a:rPr>
              <a:t>Kaja</a:t>
            </a:r>
          </a:p>
          <a:p>
            <a:pPr defTabSz="685800" eaLnBrk="0" hangingPunct="0"/>
            <a:r>
              <a:rPr lang="nb-NO" altLang="nb-NO" sz="2000" b="1" dirty="0">
                <a:solidFill>
                  <a:schemeClr val="bg1"/>
                </a:solidFill>
                <a:ea typeface="Calibri" panose="020F0502020204030204" pitchFamily="34" charset="0"/>
                <a:cs typeface="Times New Roman" panose="02020603050405020304" pitchFamily="18" charset="0"/>
              </a:rPr>
              <a:t>leder</a:t>
            </a:r>
          </a:p>
          <a:p>
            <a:pPr defTabSz="685800" eaLnBrk="0" hangingPunct="0"/>
            <a:r>
              <a:rPr lang="nb-NO" altLang="nb-NO" sz="2000" b="1" dirty="0">
                <a:solidFill>
                  <a:schemeClr val="bg1"/>
                </a:solidFill>
                <a:ea typeface="Calibri" panose="020F0502020204030204" pitchFamily="34" charset="0"/>
                <a:cs typeface="Times New Roman" panose="02020603050405020304" pitchFamily="18" charset="0"/>
              </a:rPr>
              <a:t>født 1975</a:t>
            </a:r>
          </a:p>
          <a:p>
            <a:pPr defTabSz="685800" eaLnBrk="0" hangingPunct="0"/>
            <a:r>
              <a:rPr lang="nb-NO" altLang="nb-NO" sz="2000" b="1" dirty="0">
                <a:solidFill>
                  <a:schemeClr val="bg1"/>
                </a:solidFill>
                <a:ea typeface="Calibri" panose="020F0502020204030204" pitchFamily="34" charset="0"/>
                <a:cs typeface="Times New Roman" panose="02020603050405020304" pitchFamily="18" charset="0"/>
              </a:rPr>
              <a:t>sluttlønn 810 000 (8,7G</a:t>
            </a:r>
            <a:r>
              <a:rPr lang="nb-NO" altLang="nb-NO" sz="2000" dirty="0">
                <a:solidFill>
                  <a:schemeClr val="bg1"/>
                </a:solidFill>
                <a:ea typeface="Calibri" panose="020F0502020204030204" pitchFamily="34" charset="0"/>
                <a:cs typeface="Times New Roman" panose="02020603050405020304" pitchFamily="18" charset="0"/>
              </a:rPr>
              <a:t>)</a:t>
            </a:r>
          </a:p>
          <a:p>
            <a:pPr defTabSz="685800" eaLnBrk="0" hangingPunct="0"/>
            <a:endParaRPr lang="nb-NO" altLang="nb-NO" sz="2400" i="1" dirty="0">
              <a:ea typeface="Calibri" panose="020F0502020204030204" pitchFamily="34" charset="0"/>
              <a:cs typeface="Times New Roman" panose="02020603050405020304" pitchFamily="18" charset="0"/>
            </a:endParaRPr>
          </a:p>
        </p:txBody>
      </p:sp>
      <p:pic>
        <p:nvPicPr>
          <p:cNvPr id="10" name="Grafikk 9" descr="Bruker">
            <a:extLst>
              <a:ext uri="{FF2B5EF4-FFF2-40B4-BE49-F238E27FC236}">
                <a16:creationId xmlns:a16="http://schemas.microsoft.com/office/drawing/2014/main" id="{F2B41F69-25FC-43B5-97C2-BE3A5619922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66655" y="311965"/>
            <a:ext cx="1627431" cy="1627431"/>
          </a:xfrm>
          <a:prstGeom prst="rect">
            <a:avLst/>
          </a:prstGeom>
        </p:spPr>
      </p:pic>
      <p:grpSp>
        <p:nvGrpSpPr>
          <p:cNvPr id="5" name="Group 4">
            <a:extLst>
              <a:ext uri="{FF2B5EF4-FFF2-40B4-BE49-F238E27FC236}">
                <a16:creationId xmlns:a16="http://schemas.microsoft.com/office/drawing/2014/main" id="{79F782CC-B008-4BAC-8C89-29929AA8906A}"/>
              </a:ext>
            </a:extLst>
          </p:cNvPr>
          <p:cNvGrpSpPr>
            <a:grpSpLocks noChangeAspect="1"/>
          </p:cNvGrpSpPr>
          <p:nvPr/>
        </p:nvGrpSpPr>
        <p:grpSpPr bwMode="auto">
          <a:xfrm>
            <a:off x="-808037" y="2255838"/>
            <a:ext cx="9901238" cy="3894137"/>
            <a:chOff x="-477" y="1421"/>
            <a:chExt cx="6237" cy="2453"/>
          </a:xfrm>
        </p:grpSpPr>
        <p:sp>
          <p:nvSpPr>
            <p:cNvPr id="6" name="AutoShape 3">
              <a:extLst>
                <a:ext uri="{FF2B5EF4-FFF2-40B4-BE49-F238E27FC236}">
                  <a16:creationId xmlns:a16="http://schemas.microsoft.com/office/drawing/2014/main" id="{771229B0-D03C-41B0-B1BA-721ADCCFC066}"/>
                </a:ext>
              </a:extLst>
            </p:cNvPr>
            <p:cNvSpPr>
              <a:spLocks noChangeAspect="1" noChangeArrowheads="1" noTextEdit="1"/>
            </p:cNvSpPr>
            <p:nvPr/>
          </p:nvSpPr>
          <p:spPr bwMode="auto">
            <a:xfrm>
              <a:off x="-477" y="1421"/>
              <a:ext cx="6237" cy="2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14" name="Freeform 8">
              <a:extLst>
                <a:ext uri="{FF2B5EF4-FFF2-40B4-BE49-F238E27FC236}">
                  <a16:creationId xmlns:a16="http://schemas.microsoft.com/office/drawing/2014/main" id="{EF39740C-E3C7-455F-A3C1-0254D1E16B54}"/>
                </a:ext>
              </a:extLst>
            </p:cNvPr>
            <p:cNvSpPr>
              <a:spLocks noEditPoints="1"/>
            </p:cNvSpPr>
            <p:nvPr/>
          </p:nvSpPr>
          <p:spPr bwMode="auto">
            <a:xfrm>
              <a:off x="433" y="2314"/>
              <a:ext cx="4981" cy="786"/>
            </a:xfrm>
            <a:custGeom>
              <a:avLst/>
              <a:gdLst>
                <a:gd name="T0" fmla="*/ 0 w 4981"/>
                <a:gd name="T1" fmla="*/ 270 h 786"/>
                <a:gd name="T2" fmla="*/ 381 w 4981"/>
                <a:gd name="T3" fmla="*/ 270 h 786"/>
                <a:gd name="T4" fmla="*/ 381 w 4981"/>
                <a:gd name="T5" fmla="*/ 786 h 786"/>
                <a:gd name="T6" fmla="*/ 0 w 4981"/>
                <a:gd name="T7" fmla="*/ 786 h 786"/>
                <a:gd name="T8" fmla="*/ 0 w 4981"/>
                <a:gd name="T9" fmla="*/ 270 h 786"/>
                <a:gd name="T10" fmla="*/ 572 w 4981"/>
                <a:gd name="T11" fmla="*/ 222 h 786"/>
                <a:gd name="T12" fmla="*/ 953 w 4981"/>
                <a:gd name="T13" fmla="*/ 222 h 786"/>
                <a:gd name="T14" fmla="*/ 953 w 4981"/>
                <a:gd name="T15" fmla="*/ 786 h 786"/>
                <a:gd name="T16" fmla="*/ 572 w 4981"/>
                <a:gd name="T17" fmla="*/ 786 h 786"/>
                <a:gd name="T18" fmla="*/ 572 w 4981"/>
                <a:gd name="T19" fmla="*/ 222 h 786"/>
                <a:gd name="T20" fmla="*/ 1152 w 4981"/>
                <a:gd name="T21" fmla="*/ 183 h 786"/>
                <a:gd name="T22" fmla="*/ 1533 w 4981"/>
                <a:gd name="T23" fmla="*/ 183 h 786"/>
                <a:gd name="T24" fmla="*/ 1533 w 4981"/>
                <a:gd name="T25" fmla="*/ 786 h 786"/>
                <a:gd name="T26" fmla="*/ 1152 w 4981"/>
                <a:gd name="T27" fmla="*/ 786 h 786"/>
                <a:gd name="T28" fmla="*/ 1152 w 4981"/>
                <a:gd name="T29" fmla="*/ 183 h 786"/>
                <a:gd name="T30" fmla="*/ 1724 w 4981"/>
                <a:gd name="T31" fmla="*/ 0 h 786"/>
                <a:gd name="T32" fmla="*/ 2105 w 4981"/>
                <a:gd name="T33" fmla="*/ 0 h 786"/>
                <a:gd name="T34" fmla="*/ 2105 w 4981"/>
                <a:gd name="T35" fmla="*/ 786 h 786"/>
                <a:gd name="T36" fmla="*/ 1724 w 4981"/>
                <a:gd name="T37" fmla="*/ 786 h 786"/>
                <a:gd name="T38" fmla="*/ 1724 w 4981"/>
                <a:gd name="T39" fmla="*/ 0 h 786"/>
                <a:gd name="T40" fmla="*/ 2876 w 4981"/>
                <a:gd name="T41" fmla="*/ 381 h 786"/>
                <a:gd name="T42" fmla="*/ 3257 w 4981"/>
                <a:gd name="T43" fmla="*/ 381 h 786"/>
                <a:gd name="T44" fmla="*/ 3257 w 4981"/>
                <a:gd name="T45" fmla="*/ 786 h 786"/>
                <a:gd name="T46" fmla="*/ 2876 w 4981"/>
                <a:gd name="T47" fmla="*/ 786 h 786"/>
                <a:gd name="T48" fmla="*/ 2876 w 4981"/>
                <a:gd name="T49" fmla="*/ 381 h 786"/>
                <a:gd name="T50" fmla="*/ 3448 w 4981"/>
                <a:gd name="T51" fmla="*/ 278 h 786"/>
                <a:gd name="T52" fmla="*/ 3829 w 4981"/>
                <a:gd name="T53" fmla="*/ 278 h 786"/>
                <a:gd name="T54" fmla="*/ 3829 w 4981"/>
                <a:gd name="T55" fmla="*/ 786 h 786"/>
                <a:gd name="T56" fmla="*/ 3448 w 4981"/>
                <a:gd name="T57" fmla="*/ 786 h 786"/>
                <a:gd name="T58" fmla="*/ 3448 w 4981"/>
                <a:gd name="T59" fmla="*/ 278 h 786"/>
                <a:gd name="T60" fmla="*/ 4020 w 4981"/>
                <a:gd name="T61" fmla="*/ 183 h 786"/>
                <a:gd name="T62" fmla="*/ 4401 w 4981"/>
                <a:gd name="T63" fmla="*/ 183 h 786"/>
                <a:gd name="T64" fmla="*/ 4401 w 4981"/>
                <a:gd name="T65" fmla="*/ 786 h 786"/>
                <a:gd name="T66" fmla="*/ 4020 w 4981"/>
                <a:gd name="T67" fmla="*/ 786 h 786"/>
                <a:gd name="T68" fmla="*/ 4020 w 4981"/>
                <a:gd name="T69" fmla="*/ 183 h 786"/>
                <a:gd name="T70" fmla="*/ 4600 w 4981"/>
                <a:gd name="T71" fmla="*/ 0 h 786"/>
                <a:gd name="T72" fmla="*/ 4981 w 4981"/>
                <a:gd name="T73" fmla="*/ 0 h 786"/>
                <a:gd name="T74" fmla="*/ 4981 w 4981"/>
                <a:gd name="T75" fmla="*/ 786 h 786"/>
                <a:gd name="T76" fmla="*/ 4600 w 4981"/>
                <a:gd name="T77" fmla="*/ 786 h 786"/>
                <a:gd name="T78" fmla="*/ 4600 w 4981"/>
                <a:gd name="T79" fmla="*/ 0 h 7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981" h="786">
                  <a:moveTo>
                    <a:pt x="0" y="270"/>
                  </a:moveTo>
                  <a:lnTo>
                    <a:pt x="381" y="270"/>
                  </a:lnTo>
                  <a:lnTo>
                    <a:pt x="381" y="786"/>
                  </a:lnTo>
                  <a:lnTo>
                    <a:pt x="0" y="786"/>
                  </a:lnTo>
                  <a:lnTo>
                    <a:pt x="0" y="270"/>
                  </a:lnTo>
                  <a:close/>
                  <a:moveTo>
                    <a:pt x="572" y="222"/>
                  </a:moveTo>
                  <a:lnTo>
                    <a:pt x="953" y="222"/>
                  </a:lnTo>
                  <a:lnTo>
                    <a:pt x="953" y="786"/>
                  </a:lnTo>
                  <a:lnTo>
                    <a:pt x="572" y="786"/>
                  </a:lnTo>
                  <a:lnTo>
                    <a:pt x="572" y="222"/>
                  </a:lnTo>
                  <a:close/>
                  <a:moveTo>
                    <a:pt x="1152" y="183"/>
                  </a:moveTo>
                  <a:lnTo>
                    <a:pt x="1533" y="183"/>
                  </a:lnTo>
                  <a:lnTo>
                    <a:pt x="1533" y="786"/>
                  </a:lnTo>
                  <a:lnTo>
                    <a:pt x="1152" y="786"/>
                  </a:lnTo>
                  <a:lnTo>
                    <a:pt x="1152" y="183"/>
                  </a:lnTo>
                  <a:close/>
                  <a:moveTo>
                    <a:pt x="1724" y="0"/>
                  </a:moveTo>
                  <a:lnTo>
                    <a:pt x="2105" y="0"/>
                  </a:lnTo>
                  <a:lnTo>
                    <a:pt x="2105" y="786"/>
                  </a:lnTo>
                  <a:lnTo>
                    <a:pt x="1724" y="786"/>
                  </a:lnTo>
                  <a:lnTo>
                    <a:pt x="1724" y="0"/>
                  </a:lnTo>
                  <a:close/>
                  <a:moveTo>
                    <a:pt x="2876" y="381"/>
                  </a:moveTo>
                  <a:lnTo>
                    <a:pt x="3257" y="381"/>
                  </a:lnTo>
                  <a:lnTo>
                    <a:pt x="3257" y="786"/>
                  </a:lnTo>
                  <a:lnTo>
                    <a:pt x="2876" y="786"/>
                  </a:lnTo>
                  <a:lnTo>
                    <a:pt x="2876" y="381"/>
                  </a:lnTo>
                  <a:close/>
                  <a:moveTo>
                    <a:pt x="3448" y="278"/>
                  </a:moveTo>
                  <a:lnTo>
                    <a:pt x="3829" y="278"/>
                  </a:lnTo>
                  <a:lnTo>
                    <a:pt x="3829" y="786"/>
                  </a:lnTo>
                  <a:lnTo>
                    <a:pt x="3448" y="786"/>
                  </a:lnTo>
                  <a:lnTo>
                    <a:pt x="3448" y="278"/>
                  </a:lnTo>
                  <a:close/>
                  <a:moveTo>
                    <a:pt x="4020" y="183"/>
                  </a:moveTo>
                  <a:lnTo>
                    <a:pt x="4401" y="183"/>
                  </a:lnTo>
                  <a:lnTo>
                    <a:pt x="4401" y="786"/>
                  </a:lnTo>
                  <a:lnTo>
                    <a:pt x="4020" y="786"/>
                  </a:lnTo>
                  <a:lnTo>
                    <a:pt x="4020" y="183"/>
                  </a:lnTo>
                  <a:close/>
                  <a:moveTo>
                    <a:pt x="4600" y="0"/>
                  </a:moveTo>
                  <a:lnTo>
                    <a:pt x="4981" y="0"/>
                  </a:lnTo>
                  <a:lnTo>
                    <a:pt x="4981" y="786"/>
                  </a:lnTo>
                  <a:lnTo>
                    <a:pt x="4600" y="786"/>
                  </a:lnTo>
                  <a:lnTo>
                    <a:pt x="4600" y="0"/>
                  </a:lnTo>
                  <a:close/>
                </a:path>
              </a:pathLst>
            </a:custGeom>
            <a:solidFill>
              <a:srgbClr val="005D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15" name="Freeform 9">
              <a:extLst>
                <a:ext uri="{FF2B5EF4-FFF2-40B4-BE49-F238E27FC236}">
                  <a16:creationId xmlns:a16="http://schemas.microsoft.com/office/drawing/2014/main" id="{E2740F3D-7189-47B6-8CEE-2B5226345B03}"/>
                </a:ext>
              </a:extLst>
            </p:cNvPr>
            <p:cNvSpPr>
              <a:spLocks noEditPoints="1"/>
            </p:cNvSpPr>
            <p:nvPr/>
          </p:nvSpPr>
          <p:spPr bwMode="auto">
            <a:xfrm>
              <a:off x="3309" y="2179"/>
              <a:ext cx="2105" cy="516"/>
            </a:xfrm>
            <a:custGeom>
              <a:avLst/>
              <a:gdLst>
                <a:gd name="T0" fmla="*/ 0 w 2105"/>
                <a:gd name="T1" fmla="*/ 429 h 516"/>
                <a:gd name="T2" fmla="*/ 381 w 2105"/>
                <a:gd name="T3" fmla="*/ 429 h 516"/>
                <a:gd name="T4" fmla="*/ 381 w 2105"/>
                <a:gd name="T5" fmla="*/ 516 h 516"/>
                <a:gd name="T6" fmla="*/ 0 w 2105"/>
                <a:gd name="T7" fmla="*/ 516 h 516"/>
                <a:gd name="T8" fmla="*/ 0 w 2105"/>
                <a:gd name="T9" fmla="*/ 429 h 516"/>
                <a:gd name="T10" fmla="*/ 572 w 2105"/>
                <a:gd name="T11" fmla="*/ 302 h 516"/>
                <a:gd name="T12" fmla="*/ 953 w 2105"/>
                <a:gd name="T13" fmla="*/ 302 h 516"/>
                <a:gd name="T14" fmla="*/ 953 w 2105"/>
                <a:gd name="T15" fmla="*/ 413 h 516"/>
                <a:gd name="T16" fmla="*/ 572 w 2105"/>
                <a:gd name="T17" fmla="*/ 413 h 516"/>
                <a:gd name="T18" fmla="*/ 572 w 2105"/>
                <a:gd name="T19" fmla="*/ 302 h 516"/>
                <a:gd name="T20" fmla="*/ 1144 w 2105"/>
                <a:gd name="T21" fmla="*/ 199 h 516"/>
                <a:gd name="T22" fmla="*/ 1525 w 2105"/>
                <a:gd name="T23" fmla="*/ 199 h 516"/>
                <a:gd name="T24" fmla="*/ 1525 w 2105"/>
                <a:gd name="T25" fmla="*/ 318 h 516"/>
                <a:gd name="T26" fmla="*/ 1144 w 2105"/>
                <a:gd name="T27" fmla="*/ 318 h 516"/>
                <a:gd name="T28" fmla="*/ 1144 w 2105"/>
                <a:gd name="T29" fmla="*/ 199 h 516"/>
                <a:gd name="T30" fmla="*/ 1724 w 2105"/>
                <a:gd name="T31" fmla="*/ 0 h 516"/>
                <a:gd name="T32" fmla="*/ 2105 w 2105"/>
                <a:gd name="T33" fmla="*/ 0 h 516"/>
                <a:gd name="T34" fmla="*/ 2105 w 2105"/>
                <a:gd name="T35" fmla="*/ 135 h 516"/>
                <a:gd name="T36" fmla="*/ 1724 w 2105"/>
                <a:gd name="T37" fmla="*/ 135 h 516"/>
                <a:gd name="T38" fmla="*/ 1724 w 2105"/>
                <a:gd name="T39" fmla="*/ 0 h 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105" h="516">
                  <a:moveTo>
                    <a:pt x="0" y="429"/>
                  </a:moveTo>
                  <a:lnTo>
                    <a:pt x="381" y="429"/>
                  </a:lnTo>
                  <a:lnTo>
                    <a:pt x="381" y="516"/>
                  </a:lnTo>
                  <a:lnTo>
                    <a:pt x="0" y="516"/>
                  </a:lnTo>
                  <a:lnTo>
                    <a:pt x="0" y="429"/>
                  </a:lnTo>
                  <a:close/>
                  <a:moveTo>
                    <a:pt x="572" y="302"/>
                  </a:moveTo>
                  <a:lnTo>
                    <a:pt x="953" y="302"/>
                  </a:lnTo>
                  <a:lnTo>
                    <a:pt x="953" y="413"/>
                  </a:lnTo>
                  <a:lnTo>
                    <a:pt x="572" y="413"/>
                  </a:lnTo>
                  <a:lnTo>
                    <a:pt x="572" y="302"/>
                  </a:lnTo>
                  <a:close/>
                  <a:moveTo>
                    <a:pt x="1144" y="199"/>
                  </a:moveTo>
                  <a:lnTo>
                    <a:pt x="1525" y="199"/>
                  </a:lnTo>
                  <a:lnTo>
                    <a:pt x="1525" y="318"/>
                  </a:lnTo>
                  <a:lnTo>
                    <a:pt x="1144" y="318"/>
                  </a:lnTo>
                  <a:lnTo>
                    <a:pt x="1144" y="199"/>
                  </a:lnTo>
                  <a:close/>
                  <a:moveTo>
                    <a:pt x="1724" y="0"/>
                  </a:moveTo>
                  <a:lnTo>
                    <a:pt x="2105" y="0"/>
                  </a:lnTo>
                  <a:lnTo>
                    <a:pt x="2105" y="135"/>
                  </a:lnTo>
                  <a:lnTo>
                    <a:pt x="1724" y="135"/>
                  </a:lnTo>
                  <a:lnTo>
                    <a:pt x="1724" y="0"/>
                  </a:lnTo>
                  <a:close/>
                </a:path>
              </a:pathLst>
            </a:custGeom>
            <a:solidFill>
              <a:srgbClr val="E46C0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16" name="Freeform 10">
              <a:extLst>
                <a:ext uri="{FF2B5EF4-FFF2-40B4-BE49-F238E27FC236}">
                  <a16:creationId xmlns:a16="http://schemas.microsoft.com/office/drawing/2014/main" id="{CF94A202-8217-457C-A295-8481556D3B88}"/>
                </a:ext>
              </a:extLst>
            </p:cNvPr>
            <p:cNvSpPr>
              <a:spLocks noEditPoints="1"/>
            </p:cNvSpPr>
            <p:nvPr/>
          </p:nvSpPr>
          <p:spPr bwMode="auto">
            <a:xfrm>
              <a:off x="433" y="1735"/>
              <a:ext cx="4981" cy="873"/>
            </a:xfrm>
            <a:custGeom>
              <a:avLst/>
              <a:gdLst>
                <a:gd name="T0" fmla="*/ 0 w 4981"/>
                <a:gd name="T1" fmla="*/ 214 h 873"/>
                <a:gd name="T2" fmla="*/ 381 w 4981"/>
                <a:gd name="T3" fmla="*/ 214 h 873"/>
                <a:gd name="T4" fmla="*/ 381 w 4981"/>
                <a:gd name="T5" fmla="*/ 849 h 873"/>
                <a:gd name="T6" fmla="*/ 0 w 4981"/>
                <a:gd name="T7" fmla="*/ 849 h 873"/>
                <a:gd name="T8" fmla="*/ 0 w 4981"/>
                <a:gd name="T9" fmla="*/ 214 h 873"/>
                <a:gd name="T10" fmla="*/ 572 w 4981"/>
                <a:gd name="T11" fmla="*/ 214 h 873"/>
                <a:gd name="T12" fmla="*/ 953 w 4981"/>
                <a:gd name="T13" fmla="*/ 214 h 873"/>
                <a:gd name="T14" fmla="*/ 953 w 4981"/>
                <a:gd name="T15" fmla="*/ 801 h 873"/>
                <a:gd name="T16" fmla="*/ 572 w 4981"/>
                <a:gd name="T17" fmla="*/ 801 h 873"/>
                <a:gd name="T18" fmla="*/ 572 w 4981"/>
                <a:gd name="T19" fmla="*/ 214 h 873"/>
                <a:gd name="T20" fmla="*/ 1152 w 4981"/>
                <a:gd name="T21" fmla="*/ 214 h 873"/>
                <a:gd name="T22" fmla="*/ 1533 w 4981"/>
                <a:gd name="T23" fmla="*/ 214 h 873"/>
                <a:gd name="T24" fmla="*/ 1533 w 4981"/>
                <a:gd name="T25" fmla="*/ 762 h 873"/>
                <a:gd name="T26" fmla="*/ 1152 w 4981"/>
                <a:gd name="T27" fmla="*/ 762 h 873"/>
                <a:gd name="T28" fmla="*/ 1152 w 4981"/>
                <a:gd name="T29" fmla="*/ 214 h 873"/>
                <a:gd name="T30" fmla="*/ 1724 w 4981"/>
                <a:gd name="T31" fmla="*/ 0 h 873"/>
                <a:gd name="T32" fmla="*/ 2105 w 4981"/>
                <a:gd name="T33" fmla="*/ 0 h 873"/>
                <a:gd name="T34" fmla="*/ 2105 w 4981"/>
                <a:gd name="T35" fmla="*/ 579 h 873"/>
                <a:gd name="T36" fmla="*/ 1724 w 4981"/>
                <a:gd name="T37" fmla="*/ 579 h 873"/>
                <a:gd name="T38" fmla="*/ 1724 w 4981"/>
                <a:gd name="T39" fmla="*/ 0 h 873"/>
                <a:gd name="T40" fmla="*/ 2876 w 4981"/>
                <a:gd name="T41" fmla="*/ 643 h 873"/>
                <a:gd name="T42" fmla="*/ 3257 w 4981"/>
                <a:gd name="T43" fmla="*/ 643 h 873"/>
                <a:gd name="T44" fmla="*/ 3257 w 4981"/>
                <a:gd name="T45" fmla="*/ 873 h 873"/>
                <a:gd name="T46" fmla="*/ 2876 w 4981"/>
                <a:gd name="T47" fmla="*/ 873 h 873"/>
                <a:gd name="T48" fmla="*/ 2876 w 4981"/>
                <a:gd name="T49" fmla="*/ 643 h 873"/>
                <a:gd name="T50" fmla="*/ 3448 w 4981"/>
                <a:gd name="T51" fmla="*/ 508 h 873"/>
                <a:gd name="T52" fmla="*/ 3829 w 4981"/>
                <a:gd name="T53" fmla="*/ 508 h 873"/>
                <a:gd name="T54" fmla="*/ 3829 w 4981"/>
                <a:gd name="T55" fmla="*/ 746 h 873"/>
                <a:gd name="T56" fmla="*/ 3448 w 4981"/>
                <a:gd name="T57" fmla="*/ 746 h 873"/>
                <a:gd name="T58" fmla="*/ 3448 w 4981"/>
                <a:gd name="T59" fmla="*/ 508 h 873"/>
                <a:gd name="T60" fmla="*/ 4020 w 4981"/>
                <a:gd name="T61" fmla="*/ 397 h 873"/>
                <a:gd name="T62" fmla="*/ 4401 w 4981"/>
                <a:gd name="T63" fmla="*/ 397 h 873"/>
                <a:gd name="T64" fmla="*/ 4401 w 4981"/>
                <a:gd name="T65" fmla="*/ 643 h 873"/>
                <a:gd name="T66" fmla="*/ 4020 w 4981"/>
                <a:gd name="T67" fmla="*/ 643 h 873"/>
                <a:gd name="T68" fmla="*/ 4020 w 4981"/>
                <a:gd name="T69" fmla="*/ 397 h 873"/>
                <a:gd name="T70" fmla="*/ 4600 w 4981"/>
                <a:gd name="T71" fmla="*/ 174 h 873"/>
                <a:gd name="T72" fmla="*/ 4981 w 4981"/>
                <a:gd name="T73" fmla="*/ 174 h 873"/>
                <a:gd name="T74" fmla="*/ 4981 w 4981"/>
                <a:gd name="T75" fmla="*/ 444 h 873"/>
                <a:gd name="T76" fmla="*/ 4600 w 4981"/>
                <a:gd name="T77" fmla="*/ 444 h 873"/>
                <a:gd name="T78" fmla="*/ 4600 w 4981"/>
                <a:gd name="T79" fmla="*/ 174 h 8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981" h="873">
                  <a:moveTo>
                    <a:pt x="0" y="214"/>
                  </a:moveTo>
                  <a:lnTo>
                    <a:pt x="381" y="214"/>
                  </a:lnTo>
                  <a:lnTo>
                    <a:pt x="381" y="849"/>
                  </a:lnTo>
                  <a:lnTo>
                    <a:pt x="0" y="849"/>
                  </a:lnTo>
                  <a:lnTo>
                    <a:pt x="0" y="214"/>
                  </a:lnTo>
                  <a:close/>
                  <a:moveTo>
                    <a:pt x="572" y="214"/>
                  </a:moveTo>
                  <a:lnTo>
                    <a:pt x="953" y="214"/>
                  </a:lnTo>
                  <a:lnTo>
                    <a:pt x="953" y="801"/>
                  </a:lnTo>
                  <a:lnTo>
                    <a:pt x="572" y="801"/>
                  </a:lnTo>
                  <a:lnTo>
                    <a:pt x="572" y="214"/>
                  </a:lnTo>
                  <a:close/>
                  <a:moveTo>
                    <a:pt x="1152" y="214"/>
                  </a:moveTo>
                  <a:lnTo>
                    <a:pt x="1533" y="214"/>
                  </a:lnTo>
                  <a:lnTo>
                    <a:pt x="1533" y="762"/>
                  </a:lnTo>
                  <a:lnTo>
                    <a:pt x="1152" y="762"/>
                  </a:lnTo>
                  <a:lnTo>
                    <a:pt x="1152" y="214"/>
                  </a:lnTo>
                  <a:close/>
                  <a:moveTo>
                    <a:pt x="1724" y="0"/>
                  </a:moveTo>
                  <a:lnTo>
                    <a:pt x="2105" y="0"/>
                  </a:lnTo>
                  <a:lnTo>
                    <a:pt x="2105" y="579"/>
                  </a:lnTo>
                  <a:lnTo>
                    <a:pt x="1724" y="579"/>
                  </a:lnTo>
                  <a:lnTo>
                    <a:pt x="1724" y="0"/>
                  </a:lnTo>
                  <a:close/>
                  <a:moveTo>
                    <a:pt x="2876" y="643"/>
                  </a:moveTo>
                  <a:lnTo>
                    <a:pt x="3257" y="643"/>
                  </a:lnTo>
                  <a:lnTo>
                    <a:pt x="3257" y="873"/>
                  </a:lnTo>
                  <a:lnTo>
                    <a:pt x="2876" y="873"/>
                  </a:lnTo>
                  <a:lnTo>
                    <a:pt x="2876" y="643"/>
                  </a:lnTo>
                  <a:close/>
                  <a:moveTo>
                    <a:pt x="3448" y="508"/>
                  </a:moveTo>
                  <a:lnTo>
                    <a:pt x="3829" y="508"/>
                  </a:lnTo>
                  <a:lnTo>
                    <a:pt x="3829" y="746"/>
                  </a:lnTo>
                  <a:lnTo>
                    <a:pt x="3448" y="746"/>
                  </a:lnTo>
                  <a:lnTo>
                    <a:pt x="3448" y="508"/>
                  </a:lnTo>
                  <a:close/>
                  <a:moveTo>
                    <a:pt x="4020" y="397"/>
                  </a:moveTo>
                  <a:lnTo>
                    <a:pt x="4401" y="397"/>
                  </a:lnTo>
                  <a:lnTo>
                    <a:pt x="4401" y="643"/>
                  </a:lnTo>
                  <a:lnTo>
                    <a:pt x="4020" y="643"/>
                  </a:lnTo>
                  <a:lnTo>
                    <a:pt x="4020" y="397"/>
                  </a:lnTo>
                  <a:close/>
                  <a:moveTo>
                    <a:pt x="4600" y="174"/>
                  </a:moveTo>
                  <a:lnTo>
                    <a:pt x="4981" y="174"/>
                  </a:lnTo>
                  <a:lnTo>
                    <a:pt x="4981" y="444"/>
                  </a:lnTo>
                  <a:lnTo>
                    <a:pt x="4600" y="444"/>
                  </a:lnTo>
                  <a:lnTo>
                    <a:pt x="4600" y="174"/>
                  </a:lnTo>
                  <a:close/>
                </a:path>
              </a:pathLst>
            </a:custGeom>
            <a:solidFill>
              <a:srgbClr val="3185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17" name="Freeform 11">
              <a:extLst>
                <a:ext uri="{FF2B5EF4-FFF2-40B4-BE49-F238E27FC236}">
                  <a16:creationId xmlns:a16="http://schemas.microsoft.com/office/drawing/2014/main" id="{26E5B967-290E-4F8D-8A83-7DE9F9B1EDBB}"/>
                </a:ext>
              </a:extLst>
            </p:cNvPr>
            <p:cNvSpPr>
              <a:spLocks noEditPoints="1"/>
            </p:cNvSpPr>
            <p:nvPr/>
          </p:nvSpPr>
          <p:spPr bwMode="auto">
            <a:xfrm>
              <a:off x="3309" y="1655"/>
              <a:ext cx="2105" cy="723"/>
            </a:xfrm>
            <a:custGeom>
              <a:avLst/>
              <a:gdLst>
                <a:gd name="T0" fmla="*/ 0 w 2105"/>
                <a:gd name="T1" fmla="*/ 619 h 723"/>
                <a:gd name="T2" fmla="*/ 381 w 2105"/>
                <a:gd name="T3" fmla="*/ 619 h 723"/>
                <a:gd name="T4" fmla="*/ 381 w 2105"/>
                <a:gd name="T5" fmla="*/ 723 h 723"/>
                <a:gd name="T6" fmla="*/ 0 w 2105"/>
                <a:gd name="T7" fmla="*/ 723 h 723"/>
                <a:gd name="T8" fmla="*/ 0 w 2105"/>
                <a:gd name="T9" fmla="*/ 619 h 723"/>
                <a:gd name="T10" fmla="*/ 572 w 2105"/>
                <a:gd name="T11" fmla="*/ 445 h 723"/>
                <a:gd name="T12" fmla="*/ 953 w 2105"/>
                <a:gd name="T13" fmla="*/ 445 h 723"/>
                <a:gd name="T14" fmla="*/ 953 w 2105"/>
                <a:gd name="T15" fmla="*/ 588 h 723"/>
                <a:gd name="T16" fmla="*/ 572 w 2105"/>
                <a:gd name="T17" fmla="*/ 588 h 723"/>
                <a:gd name="T18" fmla="*/ 572 w 2105"/>
                <a:gd name="T19" fmla="*/ 445 h 723"/>
                <a:gd name="T20" fmla="*/ 1144 w 2105"/>
                <a:gd name="T21" fmla="*/ 294 h 723"/>
                <a:gd name="T22" fmla="*/ 1525 w 2105"/>
                <a:gd name="T23" fmla="*/ 294 h 723"/>
                <a:gd name="T24" fmla="*/ 1525 w 2105"/>
                <a:gd name="T25" fmla="*/ 477 h 723"/>
                <a:gd name="T26" fmla="*/ 1144 w 2105"/>
                <a:gd name="T27" fmla="*/ 477 h 723"/>
                <a:gd name="T28" fmla="*/ 1144 w 2105"/>
                <a:gd name="T29" fmla="*/ 294 h 723"/>
                <a:gd name="T30" fmla="*/ 1724 w 2105"/>
                <a:gd name="T31" fmla="*/ 0 h 723"/>
                <a:gd name="T32" fmla="*/ 2105 w 2105"/>
                <a:gd name="T33" fmla="*/ 0 h 723"/>
                <a:gd name="T34" fmla="*/ 2105 w 2105"/>
                <a:gd name="T35" fmla="*/ 254 h 723"/>
                <a:gd name="T36" fmla="*/ 1724 w 2105"/>
                <a:gd name="T37" fmla="*/ 254 h 723"/>
                <a:gd name="T38" fmla="*/ 1724 w 2105"/>
                <a:gd name="T39" fmla="*/ 0 h 7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105" h="723">
                  <a:moveTo>
                    <a:pt x="0" y="619"/>
                  </a:moveTo>
                  <a:lnTo>
                    <a:pt x="381" y="619"/>
                  </a:lnTo>
                  <a:lnTo>
                    <a:pt x="381" y="723"/>
                  </a:lnTo>
                  <a:lnTo>
                    <a:pt x="0" y="723"/>
                  </a:lnTo>
                  <a:lnTo>
                    <a:pt x="0" y="619"/>
                  </a:lnTo>
                  <a:close/>
                  <a:moveTo>
                    <a:pt x="572" y="445"/>
                  </a:moveTo>
                  <a:lnTo>
                    <a:pt x="953" y="445"/>
                  </a:lnTo>
                  <a:lnTo>
                    <a:pt x="953" y="588"/>
                  </a:lnTo>
                  <a:lnTo>
                    <a:pt x="572" y="588"/>
                  </a:lnTo>
                  <a:lnTo>
                    <a:pt x="572" y="445"/>
                  </a:lnTo>
                  <a:close/>
                  <a:moveTo>
                    <a:pt x="1144" y="294"/>
                  </a:moveTo>
                  <a:lnTo>
                    <a:pt x="1525" y="294"/>
                  </a:lnTo>
                  <a:lnTo>
                    <a:pt x="1525" y="477"/>
                  </a:lnTo>
                  <a:lnTo>
                    <a:pt x="1144" y="477"/>
                  </a:lnTo>
                  <a:lnTo>
                    <a:pt x="1144" y="294"/>
                  </a:lnTo>
                  <a:close/>
                  <a:moveTo>
                    <a:pt x="1724" y="0"/>
                  </a:moveTo>
                  <a:lnTo>
                    <a:pt x="2105" y="0"/>
                  </a:lnTo>
                  <a:lnTo>
                    <a:pt x="2105" y="254"/>
                  </a:lnTo>
                  <a:lnTo>
                    <a:pt x="1724" y="254"/>
                  </a:lnTo>
                  <a:lnTo>
                    <a:pt x="1724" y="0"/>
                  </a:lnTo>
                  <a:close/>
                </a:path>
              </a:pathLst>
            </a:custGeom>
            <a:solidFill>
              <a:srgbClr val="A6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23" name="Rectangle 17">
              <a:extLst>
                <a:ext uri="{FF2B5EF4-FFF2-40B4-BE49-F238E27FC236}">
                  <a16:creationId xmlns:a16="http://schemas.microsoft.com/office/drawing/2014/main" id="{6F81186C-4DAB-4D10-A7C0-6D5E5D328043}"/>
                </a:ext>
              </a:extLst>
            </p:cNvPr>
            <p:cNvSpPr>
              <a:spLocks noChangeArrowheads="1"/>
            </p:cNvSpPr>
            <p:nvPr/>
          </p:nvSpPr>
          <p:spPr bwMode="auto">
            <a:xfrm>
              <a:off x="512" y="1739"/>
              <a:ext cx="254"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1" i="0" u="none" strike="noStrike" cap="none" normalizeH="0" baseline="0" dirty="0">
                  <a:ln>
                    <a:noFill/>
                  </a:ln>
                  <a:solidFill>
                    <a:srgbClr val="FF0000"/>
                  </a:solidFill>
                  <a:effectLst/>
                  <a:latin typeface="Calibri" panose="020F0502020204030204" pitchFamily="34" charset="0"/>
                </a:rPr>
                <a:t>52 %</a:t>
              </a:r>
              <a:endParaRPr kumimoji="0" lang="nb-NO" altLang="nb-NO" sz="1600" b="1" i="0" u="none" strike="noStrike" cap="none" normalizeH="0" baseline="0" dirty="0">
                <a:ln>
                  <a:noFill/>
                </a:ln>
                <a:solidFill>
                  <a:schemeClr val="tx1"/>
                </a:solidFill>
                <a:effectLst/>
                <a:latin typeface="Arial" panose="020B0604020202020204" pitchFamily="34" charset="0"/>
              </a:endParaRPr>
            </a:p>
          </p:txBody>
        </p:sp>
        <p:sp>
          <p:nvSpPr>
            <p:cNvPr id="24" name="Rectangle 18">
              <a:extLst>
                <a:ext uri="{FF2B5EF4-FFF2-40B4-BE49-F238E27FC236}">
                  <a16:creationId xmlns:a16="http://schemas.microsoft.com/office/drawing/2014/main" id="{91453864-8117-4F1D-8CB8-D0F5333AD330}"/>
                </a:ext>
              </a:extLst>
            </p:cNvPr>
            <p:cNvSpPr>
              <a:spLocks noChangeArrowheads="1"/>
            </p:cNvSpPr>
            <p:nvPr/>
          </p:nvSpPr>
          <p:spPr bwMode="auto">
            <a:xfrm>
              <a:off x="1086" y="1738"/>
              <a:ext cx="254"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1" i="0" u="none" strike="noStrike" cap="none" normalizeH="0" baseline="0" dirty="0">
                  <a:ln>
                    <a:noFill/>
                  </a:ln>
                  <a:solidFill>
                    <a:srgbClr val="FF0000"/>
                  </a:solidFill>
                  <a:effectLst/>
                  <a:latin typeface="Calibri" panose="020F0502020204030204" pitchFamily="34" charset="0"/>
                </a:rPr>
                <a:t>52 %</a:t>
              </a:r>
              <a:endParaRPr kumimoji="0" lang="nb-NO" altLang="nb-NO" sz="1600" b="1" i="0" u="none" strike="noStrike" cap="none" normalizeH="0" baseline="0" dirty="0">
                <a:ln>
                  <a:noFill/>
                </a:ln>
                <a:solidFill>
                  <a:schemeClr val="tx1"/>
                </a:solidFill>
                <a:effectLst/>
                <a:latin typeface="Arial" panose="020B0604020202020204" pitchFamily="34" charset="0"/>
              </a:endParaRPr>
            </a:p>
          </p:txBody>
        </p:sp>
        <p:sp>
          <p:nvSpPr>
            <p:cNvPr id="25" name="Rectangle 19">
              <a:extLst>
                <a:ext uri="{FF2B5EF4-FFF2-40B4-BE49-F238E27FC236}">
                  <a16:creationId xmlns:a16="http://schemas.microsoft.com/office/drawing/2014/main" id="{3EF441FE-C6D1-4B44-8D17-9D964D2DEF91}"/>
                </a:ext>
              </a:extLst>
            </p:cNvPr>
            <p:cNvSpPr>
              <a:spLocks noChangeArrowheads="1"/>
            </p:cNvSpPr>
            <p:nvPr/>
          </p:nvSpPr>
          <p:spPr bwMode="auto">
            <a:xfrm>
              <a:off x="1661" y="1737"/>
              <a:ext cx="254"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1" i="0" u="none" strike="noStrike" cap="none" normalizeH="0" baseline="0" dirty="0">
                  <a:ln>
                    <a:noFill/>
                  </a:ln>
                  <a:solidFill>
                    <a:srgbClr val="FF0000"/>
                  </a:solidFill>
                  <a:effectLst/>
                  <a:latin typeface="Calibri" panose="020F0502020204030204" pitchFamily="34" charset="0"/>
                </a:rPr>
                <a:t>52 %</a:t>
              </a:r>
              <a:endParaRPr kumimoji="0" lang="nb-NO" altLang="nb-NO" sz="1600" b="1" i="0" u="none" strike="noStrike" cap="none" normalizeH="0" baseline="0" dirty="0">
                <a:ln>
                  <a:noFill/>
                </a:ln>
                <a:solidFill>
                  <a:schemeClr val="tx1"/>
                </a:solidFill>
                <a:effectLst/>
                <a:latin typeface="Arial" panose="020B0604020202020204" pitchFamily="34" charset="0"/>
              </a:endParaRPr>
            </a:p>
          </p:txBody>
        </p:sp>
        <p:sp>
          <p:nvSpPr>
            <p:cNvPr id="26" name="Rectangle 20">
              <a:extLst>
                <a:ext uri="{FF2B5EF4-FFF2-40B4-BE49-F238E27FC236}">
                  <a16:creationId xmlns:a16="http://schemas.microsoft.com/office/drawing/2014/main" id="{EF00F93A-91C2-488E-AEEF-3FA04A55CCED}"/>
                </a:ext>
              </a:extLst>
            </p:cNvPr>
            <p:cNvSpPr>
              <a:spLocks noChangeArrowheads="1"/>
            </p:cNvSpPr>
            <p:nvPr/>
          </p:nvSpPr>
          <p:spPr bwMode="auto">
            <a:xfrm>
              <a:off x="2236" y="1519"/>
              <a:ext cx="254"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1" i="0" u="none" strike="noStrike" cap="none" normalizeH="0" baseline="0" dirty="0">
                  <a:ln>
                    <a:noFill/>
                  </a:ln>
                  <a:solidFill>
                    <a:srgbClr val="FF0000"/>
                  </a:solidFill>
                  <a:effectLst/>
                  <a:latin typeface="Calibri" panose="020F0502020204030204" pitchFamily="34" charset="0"/>
                </a:rPr>
                <a:t>62 %</a:t>
              </a:r>
              <a:endParaRPr kumimoji="0" lang="nb-NO" altLang="nb-NO" sz="1600" b="1" i="0" u="none" strike="noStrike" cap="none" normalizeH="0" baseline="0" dirty="0">
                <a:ln>
                  <a:noFill/>
                </a:ln>
                <a:solidFill>
                  <a:schemeClr val="tx1"/>
                </a:solidFill>
                <a:effectLst/>
                <a:latin typeface="Arial" panose="020B0604020202020204" pitchFamily="34" charset="0"/>
              </a:endParaRPr>
            </a:p>
          </p:txBody>
        </p:sp>
        <p:sp>
          <p:nvSpPr>
            <p:cNvPr id="27" name="Rectangle 21">
              <a:extLst>
                <a:ext uri="{FF2B5EF4-FFF2-40B4-BE49-F238E27FC236}">
                  <a16:creationId xmlns:a16="http://schemas.microsoft.com/office/drawing/2014/main" id="{66579997-31C8-4187-8320-937E58AC847E}"/>
                </a:ext>
              </a:extLst>
            </p:cNvPr>
            <p:cNvSpPr>
              <a:spLocks noChangeArrowheads="1"/>
            </p:cNvSpPr>
            <p:nvPr/>
          </p:nvSpPr>
          <p:spPr bwMode="auto">
            <a:xfrm>
              <a:off x="3386" y="2064"/>
              <a:ext cx="254"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1" i="0" u="none" strike="noStrike" cap="none" normalizeH="0" baseline="0" dirty="0">
                  <a:ln>
                    <a:noFill/>
                  </a:ln>
                  <a:solidFill>
                    <a:srgbClr val="FF0000"/>
                  </a:solidFill>
                  <a:effectLst/>
                  <a:latin typeface="Calibri" panose="020F0502020204030204" pitchFamily="34" charset="0"/>
                </a:rPr>
                <a:t>37 %</a:t>
              </a:r>
              <a:endParaRPr kumimoji="0" lang="nb-NO" altLang="nb-NO" sz="1600" b="1" i="0" u="none" strike="noStrike" cap="none" normalizeH="0" baseline="0" dirty="0">
                <a:ln>
                  <a:noFill/>
                </a:ln>
                <a:solidFill>
                  <a:schemeClr val="tx1"/>
                </a:solidFill>
                <a:effectLst/>
                <a:latin typeface="Arial" panose="020B0604020202020204" pitchFamily="34" charset="0"/>
              </a:endParaRPr>
            </a:p>
          </p:txBody>
        </p:sp>
        <p:sp>
          <p:nvSpPr>
            <p:cNvPr id="28" name="Rectangle 22">
              <a:extLst>
                <a:ext uri="{FF2B5EF4-FFF2-40B4-BE49-F238E27FC236}">
                  <a16:creationId xmlns:a16="http://schemas.microsoft.com/office/drawing/2014/main" id="{9CA7FD3E-CFEC-402A-8689-49FDCBF0419F}"/>
                </a:ext>
              </a:extLst>
            </p:cNvPr>
            <p:cNvSpPr>
              <a:spLocks noChangeArrowheads="1"/>
            </p:cNvSpPr>
            <p:nvPr/>
          </p:nvSpPr>
          <p:spPr bwMode="auto">
            <a:xfrm>
              <a:off x="3961" y="1887"/>
              <a:ext cx="254"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1" i="0" u="none" strike="noStrike" cap="none" normalizeH="0" baseline="0" dirty="0">
                  <a:ln>
                    <a:noFill/>
                  </a:ln>
                  <a:solidFill>
                    <a:srgbClr val="FF0000"/>
                  </a:solidFill>
                  <a:effectLst/>
                  <a:latin typeface="Calibri" panose="020F0502020204030204" pitchFamily="34" charset="0"/>
                </a:rPr>
                <a:t>45 %</a:t>
              </a:r>
              <a:endParaRPr kumimoji="0" lang="nb-NO" altLang="nb-NO" sz="1600" b="1" i="0" u="none" strike="noStrike" cap="none" normalizeH="0" baseline="0" dirty="0">
                <a:ln>
                  <a:noFill/>
                </a:ln>
                <a:solidFill>
                  <a:schemeClr val="tx1"/>
                </a:solidFill>
                <a:effectLst/>
                <a:latin typeface="Arial" panose="020B0604020202020204" pitchFamily="34" charset="0"/>
              </a:endParaRPr>
            </a:p>
          </p:txBody>
        </p:sp>
        <p:sp>
          <p:nvSpPr>
            <p:cNvPr id="29" name="Rectangle 23">
              <a:extLst>
                <a:ext uri="{FF2B5EF4-FFF2-40B4-BE49-F238E27FC236}">
                  <a16:creationId xmlns:a16="http://schemas.microsoft.com/office/drawing/2014/main" id="{51C1F591-0B07-4FFC-8E46-4015739DC5BA}"/>
                </a:ext>
              </a:extLst>
            </p:cNvPr>
            <p:cNvSpPr>
              <a:spLocks noChangeArrowheads="1"/>
            </p:cNvSpPr>
            <p:nvPr/>
          </p:nvSpPr>
          <p:spPr bwMode="auto">
            <a:xfrm>
              <a:off x="4535" y="1735"/>
              <a:ext cx="254"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1" i="0" u="none" strike="noStrike" cap="none" normalizeH="0" baseline="0" dirty="0">
                  <a:ln>
                    <a:noFill/>
                  </a:ln>
                  <a:solidFill>
                    <a:srgbClr val="FF0000"/>
                  </a:solidFill>
                  <a:effectLst/>
                  <a:latin typeface="Calibri" panose="020F0502020204030204" pitchFamily="34" charset="0"/>
                </a:rPr>
                <a:t>52 %</a:t>
              </a:r>
              <a:endParaRPr kumimoji="0" lang="nb-NO" altLang="nb-NO" sz="1600" b="1" i="0" u="none" strike="noStrike" cap="none" normalizeH="0" baseline="0" dirty="0">
                <a:ln>
                  <a:noFill/>
                </a:ln>
                <a:solidFill>
                  <a:schemeClr val="tx1"/>
                </a:solidFill>
                <a:effectLst/>
                <a:latin typeface="Arial" panose="020B0604020202020204" pitchFamily="34" charset="0"/>
              </a:endParaRPr>
            </a:p>
          </p:txBody>
        </p:sp>
        <p:sp>
          <p:nvSpPr>
            <p:cNvPr id="30" name="Rectangle 24">
              <a:extLst>
                <a:ext uri="{FF2B5EF4-FFF2-40B4-BE49-F238E27FC236}">
                  <a16:creationId xmlns:a16="http://schemas.microsoft.com/office/drawing/2014/main" id="{21A3AC3A-C875-41C5-9C18-D2505DD7100B}"/>
                </a:ext>
              </a:extLst>
            </p:cNvPr>
            <p:cNvSpPr>
              <a:spLocks noChangeArrowheads="1"/>
            </p:cNvSpPr>
            <p:nvPr/>
          </p:nvSpPr>
          <p:spPr bwMode="auto">
            <a:xfrm>
              <a:off x="5110" y="1442"/>
              <a:ext cx="254"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1" i="0" u="none" strike="noStrike" cap="none" normalizeH="0" baseline="0" dirty="0">
                  <a:ln>
                    <a:noFill/>
                  </a:ln>
                  <a:solidFill>
                    <a:srgbClr val="FF0000"/>
                  </a:solidFill>
                  <a:effectLst/>
                  <a:latin typeface="Calibri" panose="020F0502020204030204" pitchFamily="34" charset="0"/>
                </a:rPr>
                <a:t>65 %</a:t>
              </a:r>
              <a:endParaRPr kumimoji="0" lang="nb-NO" altLang="nb-NO" sz="1600" b="1" i="0" u="none" strike="noStrike" cap="none" normalizeH="0" baseline="0" dirty="0">
                <a:ln>
                  <a:noFill/>
                </a:ln>
                <a:solidFill>
                  <a:schemeClr val="tx1"/>
                </a:solidFill>
                <a:effectLst/>
                <a:latin typeface="Arial" panose="020B0604020202020204" pitchFamily="34" charset="0"/>
              </a:endParaRPr>
            </a:p>
          </p:txBody>
        </p:sp>
        <p:sp>
          <p:nvSpPr>
            <p:cNvPr id="21514" name="Rectangle 33">
              <a:extLst>
                <a:ext uri="{FF2B5EF4-FFF2-40B4-BE49-F238E27FC236}">
                  <a16:creationId xmlns:a16="http://schemas.microsoft.com/office/drawing/2014/main" id="{08546A0B-BBB2-4ACB-B900-64FB71D85262}"/>
                </a:ext>
              </a:extLst>
            </p:cNvPr>
            <p:cNvSpPr>
              <a:spLocks noChangeArrowheads="1"/>
            </p:cNvSpPr>
            <p:nvPr/>
          </p:nvSpPr>
          <p:spPr bwMode="auto">
            <a:xfrm>
              <a:off x="507" y="3179"/>
              <a:ext cx="271"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1" i="0" u="none" strike="noStrike" cap="none" normalizeH="0" baseline="0" dirty="0">
                  <a:ln>
                    <a:noFill/>
                  </a:ln>
                  <a:solidFill>
                    <a:srgbClr val="000000"/>
                  </a:solidFill>
                  <a:effectLst/>
                  <a:latin typeface="Calibri" panose="020F0502020204030204" pitchFamily="34" charset="0"/>
                </a:rPr>
                <a:t>62 år</a:t>
              </a:r>
              <a:endParaRPr kumimoji="0" lang="nb-NO" altLang="nb-NO" sz="1600" b="1" i="0" u="none" strike="noStrike" cap="none" normalizeH="0" baseline="0" dirty="0">
                <a:ln>
                  <a:noFill/>
                </a:ln>
                <a:solidFill>
                  <a:schemeClr val="tx1"/>
                </a:solidFill>
                <a:effectLst/>
                <a:latin typeface="Arial" panose="020B0604020202020204" pitchFamily="34" charset="0"/>
              </a:endParaRPr>
            </a:p>
          </p:txBody>
        </p:sp>
        <p:sp>
          <p:nvSpPr>
            <p:cNvPr id="21515" name="Rectangle 34">
              <a:extLst>
                <a:ext uri="{FF2B5EF4-FFF2-40B4-BE49-F238E27FC236}">
                  <a16:creationId xmlns:a16="http://schemas.microsoft.com/office/drawing/2014/main" id="{B76178DA-0FA1-4E38-9322-89A55E16A48A}"/>
                </a:ext>
              </a:extLst>
            </p:cNvPr>
            <p:cNvSpPr>
              <a:spLocks noChangeArrowheads="1"/>
            </p:cNvSpPr>
            <p:nvPr/>
          </p:nvSpPr>
          <p:spPr bwMode="auto">
            <a:xfrm>
              <a:off x="1081" y="3179"/>
              <a:ext cx="271"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1" i="0" u="none" strike="noStrike" cap="none" normalizeH="0" baseline="0" dirty="0">
                  <a:ln>
                    <a:noFill/>
                  </a:ln>
                  <a:solidFill>
                    <a:srgbClr val="000000"/>
                  </a:solidFill>
                  <a:effectLst/>
                  <a:latin typeface="Calibri" panose="020F0502020204030204" pitchFamily="34" charset="0"/>
                </a:rPr>
                <a:t>65 år</a:t>
              </a:r>
              <a:endParaRPr kumimoji="0" lang="nb-NO" altLang="nb-NO" sz="1600" b="1" i="0" u="none" strike="noStrike" cap="none" normalizeH="0" baseline="0" dirty="0">
                <a:ln>
                  <a:noFill/>
                </a:ln>
                <a:solidFill>
                  <a:schemeClr val="tx1"/>
                </a:solidFill>
                <a:effectLst/>
                <a:latin typeface="Arial" panose="020B0604020202020204" pitchFamily="34" charset="0"/>
              </a:endParaRPr>
            </a:p>
          </p:txBody>
        </p:sp>
        <p:sp>
          <p:nvSpPr>
            <p:cNvPr id="21516" name="Rectangle 35">
              <a:extLst>
                <a:ext uri="{FF2B5EF4-FFF2-40B4-BE49-F238E27FC236}">
                  <a16:creationId xmlns:a16="http://schemas.microsoft.com/office/drawing/2014/main" id="{3665B1A1-A1C8-4CEC-AF9F-4D395C0C3A5F}"/>
                </a:ext>
              </a:extLst>
            </p:cNvPr>
            <p:cNvSpPr>
              <a:spLocks noChangeArrowheads="1"/>
            </p:cNvSpPr>
            <p:nvPr/>
          </p:nvSpPr>
          <p:spPr bwMode="auto">
            <a:xfrm>
              <a:off x="1656" y="3179"/>
              <a:ext cx="271"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1" i="0" u="none" strike="noStrike" cap="none" normalizeH="0" baseline="0" dirty="0">
                  <a:ln>
                    <a:noFill/>
                  </a:ln>
                  <a:solidFill>
                    <a:srgbClr val="000000"/>
                  </a:solidFill>
                  <a:effectLst/>
                  <a:latin typeface="Calibri" panose="020F0502020204030204" pitchFamily="34" charset="0"/>
                </a:rPr>
                <a:t>67 år</a:t>
              </a:r>
              <a:endParaRPr kumimoji="0" lang="nb-NO" altLang="nb-NO" sz="1600" b="1" i="0" u="none" strike="noStrike" cap="none" normalizeH="0" baseline="0" dirty="0">
                <a:ln>
                  <a:noFill/>
                </a:ln>
                <a:solidFill>
                  <a:schemeClr val="tx1"/>
                </a:solidFill>
                <a:effectLst/>
                <a:latin typeface="Arial" panose="020B0604020202020204" pitchFamily="34" charset="0"/>
              </a:endParaRPr>
            </a:p>
          </p:txBody>
        </p:sp>
        <p:sp>
          <p:nvSpPr>
            <p:cNvPr id="21517" name="Rectangle 36">
              <a:extLst>
                <a:ext uri="{FF2B5EF4-FFF2-40B4-BE49-F238E27FC236}">
                  <a16:creationId xmlns:a16="http://schemas.microsoft.com/office/drawing/2014/main" id="{B1FC323F-F431-41D8-B17F-3423E38F4BD1}"/>
                </a:ext>
              </a:extLst>
            </p:cNvPr>
            <p:cNvSpPr>
              <a:spLocks noChangeArrowheads="1"/>
            </p:cNvSpPr>
            <p:nvPr/>
          </p:nvSpPr>
          <p:spPr bwMode="auto">
            <a:xfrm>
              <a:off x="2231" y="3179"/>
              <a:ext cx="271"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1" i="0" u="none" strike="noStrike" cap="none" normalizeH="0" baseline="0" dirty="0">
                  <a:ln>
                    <a:noFill/>
                  </a:ln>
                  <a:solidFill>
                    <a:srgbClr val="000000"/>
                  </a:solidFill>
                  <a:effectLst/>
                  <a:latin typeface="Calibri" panose="020F0502020204030204" pitchFamily="34" charset="0"/>
                </a:rPr>
                <a:t>70 år</a:t>
              </a:r>
              <a:endParaRPr kumimoji="0" lang="nb-NO" altLang="nb-NO" sz="1600" b="1" i="0" u="none" strike="noStrike" cap="none" normalizeH="0" baseline="0" dirty="0">
                <a:ln>
                  <a:noFill/>
                </a:ln>
                <a:solidFill>
                  <a:schemeClr val="tx1"/>
                </a:solidFill>
                <a:effectLst/>
                <a:latin typeface="Arial" panose="020B0604020202020204" pitchFamily="34" charset="0"/>
              </a:endParaRPr>
            </a:p>
          </p:txBody>
        </p:sp>
        <p:sp>
          <p:nvSpPr>
            <p:cNvPr id="21518" name="Rectangle 37">
              <a:extLst>
                <a:ext uri="{FF2B5EF4-FFF2-40B4-BE49-F238E27FC236}">
                  <a16:creationId xmlns:a16="http://schemas.microsoft.com/office/drawing/2014/main" id="{752C5214-AA40-49F7-B0FA-64501C02C183}"/>
                </a:ext>
              </a:extLst>
            </p:cNvPr>
            <p:cNvSpPr>
              <a:spLocks noChangeArrowheads="1"/>
            </p:cNvSpPr>
            <p:nvPr/>
          </p:nvSpPr>
          <p:spPr bwMode="auto">
            <a:xfrm>
              <a:off x="3381" y="3179"/>
              <a:ext cx="271"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1" i="0" u="none" strike="noStrike" cap="none" normalizeH="0" baseline="0" dirty="0">
                  <a:ln>
                    <a:noFill/>
                  </a:ln>
                  <a:solidFill>
                    <a:srgbClr val="000000"/>
                  </a:solidFill>
                  <a:effectLst/>
                  <a:latin typeface="Calibri" panose="020F0502020204030204" pitchFamily="34" charset="0"/>
                </a:rPr>
                <a:t>62 år</a:t>
              </a:r>
              <a:endParaRPr kumimoji="0" lang="nb-NO" altLang="nb-NO" sz="1600" b="1" i="0" u="none" strike="noStrike" cap="none" normalizeH="0" baseline="0" dirty="0">
                <a:ln>
                  <a:noFill/>
                </a:ln>
                <a:solidFill>
                  <a:schemeClr val="tx1"/>
                </a:solidFill>
                <a:effectLst/>
                <a:latin typeface="Arial" panose="020B0604020202020204" pitchFamily="34" charset="0"/>
              </a:endParaRPr>
            </a:p>
          </p:txBody>
        </p:sp>
        <p:sp>
          <p:nvSpPr>
            <p:cNvPr id="21519" name="Rectangle 38">
              <a:extLst>
                <a:ext uri="{FF2B5EF4-FFF2-40B4-BE49-F238E27FC236}">
                  <a16:creationId xmlns:a16="http://schemas.microsoft.com/office/drawing/2014/main" id="{08BCDE2C-7D31-4602-B708-F9D1B760F47C}"/>
                </a:ext>
              </a:extLst>
            </p:cNvPr>
            <p:cNvSpPr>
              <a:spLocks noChangeArrowheads="1"/>
            </p:cNvSpPr>
            <p:nvPr/>
          </p:nvSpPr>
          <p:spPr bwMode="auto">
            <a:xfrm>
              <a:off x="3955" y="3179"/>
              <a:ext cx="271"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1" i="0" u="none" strike="noStrike" cap="none" normalizeH="0" baseline="0" dirty="0">
                  <a:ln>
                    <a:noFill/>
                  </a:ln>
                  <a:solidFill>
                    <a:srgbClr val="000000"/>
                  </a:solidFill>
                  <a:effectLst/>
                  <a:latin typeface="Calibri" panose="020F0502020204030204" pitchFamily="34" charset="0"/>
                </a:rPr>
                <a:t>65 år</a:t>
              </a:r>
              <a:endParaRPr kumimoji="0" lang="nb-NO" altLang="nb-NO" sz="1600" b="1" i="0" u="none" strike="noStrike" cap="none" normalizeH="0" baseline="0" dirty="0">
                <a:ln>
                  <a:noFill/>
                </a:ln>
                <a:solidFill>
                  <a:schemeClr val="tx1"/>
                </a:solidFill>
                <a:effectLst/>
                <a:latin typeface="Arial" panose="020B0604020202020204" pitchFamily="34" charset="0"/>
              </a:endParaRPr>
            </a:p>
          </p:txBody>
        </p:sp>
        <p:sp>
          <p:nvSpPr>
            <p:cNvPr id="21520" name="Rectangle 39">
              <a:extLst>
                <a:ext uri="{FF2B5EF4-FFF2-40B4-BE49-F238E27FC236}">
                  <a16:creationId xmlns:a16="http://schemas.microsoft.com/office/drawing/2014/main" id="{2F2204B8-19E2-45FB-88EA-C9B7C656B62C}"/>
                </a:ext>
              </a:extLst>
            </p:cNvPr>
            <p:cNvSpPr>
              <a:spLocks noChangeArrowheads="1"/>
            </p:cNvSpPr>
            <p:nvPr/>
          </p:nvSpPr>
          <p:spPr bwMode="auto">
            <a:xfrm>
              <a:off x="4530" y="3179"/>
              <a:ext cx="271"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1" i="0" u="none" strike="noStrike" cap="none" normalizeH="0" baseline="0" dirty="0">
                  <a:ln>
                    <a:noFill/>
                  </a:ln>
                  <a:solidFill>
                    <a:srgbClr val="000000"/>
                  </a:solidFill>
                  <a:effectLst/>
                  <a:latin typeface="Calibri" panose="020F0502020204030204" pitchFamily="34" charset="0"/>
                </a:rPr>
                <a:t>67 år</a:t>
              </a:r>
              <a:endParaRPr kumimoji="0" lang="nb-NO" altLang="nb-NO" sz="1600" b="1" i="0" u="none" strike="noStrike" cap="none" normalizeH="0" baseline="0" dirty="0">
                <a:ln>
                  <a:noFill/>
                </a:ln>
                <a:solidFill>
                  <a:schemeClr val="tx1"/>
                </a:solidFill>
                <a:effectLst/>
                <a:latin typeface="Arial" panose="020B0604020202020204" pitchFamily="34" charset="0"/>
              </a:endParaRPr>
            </a:p>
          </p:txBody>
        </p:sp>
        <p:sp>
          <p:nvSpPr>
            <p:cNvPr id="21521" name="Rectangle 40">
              <a:extLst>
                <a:ext uri="{FF2B5EF4-FFF2-40B4-BE49-F238E27FC236}">
                  <a16:creationId xmlns:a16="http://schemas.microsoft.com/office/drawing/2014/main" id="{641C3CA9-800A-4254-BA81-6543D250462D}"/>
                </a:ext>
              </a:extLst>
            </p:cNvPr>
            <p:cNvSpPr>
              <a:spLocks noChangeArrowheads="1"/>
            </p:cNvSpPr>
            <p:nvPr/>
          </p:nvSpPr>
          <p:spPr bwMode="auto">
            <a:xfrm>
              <a:off x="5105" y="3179"/>
              <a:ext cx="271"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1" i="0" u="none" strike="noStrike" cap="none" normalizeH="0" baseline="0" dirty="0">
                  <a:ln>
                    <a:noFill/>
                  </a:ln>
                  <a:solidFill>
                    <a:srgbClr val="000000"/>
                  </a:solidFill>
                  <a:effectLst/>
                  <a:latin typeface="Calibri" panose="020F0502020204030204" pitchFamily="34" charset="0"/>
                </a:rPr>
                <a:t>70 år</a:t>
              </a:r>
              <a:endParaRPr kumimoji="0" lang="nb-NO" altLang="nb-NO" sz="1600" b="1" i="0" u="none" strike="noStrike" cap="none" normalizeH="0" baseline="0" dirty="0">
                <a:ln>
                  <a:noFill/>
                </a:ln>
                <a:solidFill>
                  <a:schemeClr val="tx1"/>
                </a:solidFill>
                <a:effectLst/>
                <a:latin typeface="Arial" panose="020B0604020202020204" pitchFamily="34" charset="0"/>
              </a:endParaRPr>
            </a:p>
          </p:txBody>
        </p:sp>
        <p:sp>
          <p:nvSpPr>
            <p:cNvPr id="21522" name="Rectangle 41">
              <a:extLst>
                <a:ext uri="{FF2B5EF4-FFF2-40B4-BE49-F238E27FC236}">
                  <a16:creationId xmlns:a16="http://schemas.microsoft.com/office/drawing/2014/main" id="{DAC139FF-A40D-44CD-A1D4-428F8DA177B9}"/>
                </a:ext>
              </a:extLst>
            </p:cNvPr>
            <p:cNvSpPr>
              <a:spLocks noChangeArrowheads="1"/>
            </p:cNvSpPr>
            <p:nvPr/>
          </p:nvSpPr>
          <p:spPr bwMode="auto">
            <a:xfrm>
              <a:off x="1406" y="3403"/>
              <a:ext cx="837"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1" i="0" u="none" strike="noStrike" cap="none" normalizeH="0" baseline="0" dirty="0">
                  <a:ln>
                    <a:noFill/>
                  </a:ln>
                  <a:solidFill>
                    <a:srgbClr val="000000"/>
                  </a:solidFill>
                  <a:effectLst/>
                  <a:latin typeface="Calibri" panose="020F0502020204030204" pitchFamily="34" charset="0"/>
                </a:rPr>
                <a:t>Dagens ordning</a:t>
              </a:r>
              <a:endParaRPr kumimoji="0" lang="nb-NO" altLang="nb-NO" sz="1600" b="1" i="0" u="none" strike="noStrike" cap="none" normalizeH="0" baseline="0" dirty="0">
                <a:ln>
                  <a:noFill/>
                </a:ln>
                <a:solidFill>
                  <a:schemeClr val="tx1"/>
                </a:solidFill>
                <a:effectLst/>
                <a:latin typeface="Arial" panose="020B0604020202020204" pitchFamily="34" charset="0"/>
              </a:endParaRPr>
            </a:p>
          </p:txBody>
        </p:sp>
        <p:sp>
          <p:nvSpPr>
            <p:cNvPr id="21523" name="Rectangle 42">
              <a:extLst>
                <a:ext uri="{FF2B5EF4-FFF2-40B4-BE49-F238E27FC236}">
                  <a16:creationId xmlns:a16="http://schemas.microsoft.com/office/drawing/2014/main" id="{7F1FB151-5937-445C-96C5-F0C84A8FE221}"/>
                </a:ext>
              </a:extLst>
            </p:cNvPr>
            <p:cNvSpPr>
              <a:spLocks noChangeArrowheads="1"/>
            </p:cNvSpPr>
            <p:nvPr/>
          </p:nvSpPr>
          <p:spPr bwMode="auto">
            <a:xfrm>
              <a:off x="4102" y="3403"/>
              <a:ext cx="592"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600" b="1" i="0" u="none" strike="noStrike" cap="none" normalizeH="0" baseline="0" dirty="0">
                  <a:ln>
                    <a:noFill/>
                  </a:ln>
                  <a:solidFill>
                    <a:srgbClr val="000000"/>
                  </a:solidFill>
                  <a:effectLst/>
                  <a:latin typeface="Calibri" panose="020F0502020204030204" pitchFamily="34" charset="0"/>
                </a:rPr>
                <a:t>Ny ordning</a:t>
              </a:r>
              <a:endParaRPr kumimoji="0" lang="nb-NO" altLang="nb-NO" sz="1600" b="1" i="0" u="none" strike="noStrike" cap="none" normalizeH="0" baseline="0" dirty="0">
                <a:ln>
                  <a:noFill/>
                </a:ln>
                <a:solidFill>
                  <a:schemeClr val="tx1"/>
                </a:solidFill>
                <a:effectLst/>
                <a:latin typeface="Arial" panose="020B0604020202020204" pitchFamily="34" charset="0"/>
              </a:endParaRPr>
            </a:p>
          </p:txBody>
        </p:sp>
        <p:sp>
          <p:nvSpPr>
            <p:cNvPr id="21525" name="Rectangle 44">
              <a:extLst>
                <a:ext uri="{FF2B5EF4-FFF2-40B4-BE49-F238E27FC236}">
                  <a16:creationId xmlns:a16="http://schemas.microsoft.com/office/drawing/2014/main" id="{BDEFA896-562E-44DC-A240-4D1D1E92E7F1}"/>
                </a:ext>
              </a:extLst>
            </p:cNvPr>
            <p:cNvSpPr>
              <a:spLocks noChangeArrowheads="1"/>
            </p:cNvSpPr>
            <p:nvPr/>
          </p:nvSpPr>
          <p:spPr bwMode="auto">
            <a:xfrm>
              <a:off x="1442" y="3719"/>
              <a:ext cx="63" cy="64"/>
            </a:xfrm>
            <a:prstGeom prst="rect">
              <a:avLst/>
            </a:prstGeom>
            <a:solidFill>
              <a:srgbClr val="005D3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21526" name="Rectangle 45">
              <a:extLst>
                <a:ext uri="{FF2B5EF4-FFF2-40B4-BE49-F238E27FC236}">
                  <a16:creationId xmlns:a16="http://schemas.microsoft.com/office/drawing/2014/main" id="{4E4F0B56-3A8C-4C65-89B3-21DBB94D4552}"/>
                </a:ext>
              </a:extLst>
            </p:cNvPr>
            <p:cNvSpPr>
              <a:spLocks noChangeArrowheads="1"/>
            </p:cNvSpPr>
            <p:nvPr/>
          </p:nvSpPr>
          <p:spPr bwMode="auto">
            <a:xfrm>
              <a:off x="1540" y="3674"/>
              <a:ext cx="174" cy="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500" b="0" i="0" u="none" strike="noStrike" cap="none" normalizeH="0" baseline="0">
                  <a:ln>
                    <a:noFill/>
                  </a:ln>
                  <a:solidFill>
                    <a:srgbClr val="000000"/>
                  </a:solidFill>
                  <a:effectLst/>
                  <a:latin typeface="Calibri" panose="020F0502020204030204" pitchFamily="34" charset="0"/>
                </a:rPr>
                <a:t>FT</a:t>
              </a:r>
              <a:endParaRPr kumimoji="0" lang="nb-NO" altLang="nb-NO" sz="1800" b="0" i="0" u="none" strike="noStrike" cap="none" normalizeH="0" baseline="0">
                <a:ln>
                  <a:noFill/>
                </a:ln>
                <a:solidFill>
                  <a:schemeClr val="tx1"/>
                </a:solidFill>
                <a:effectLst/>
                <a:latin typeface="Arial" panose="020B0604020202020204" pitchFamily="34" charset="0"/>
              </a:endParaRPr>
            </a:p>
          </p:txBody>
        </p:sp>
        <p:sp>
          <p:nvSpPr>
            <p:cNvPr id="21527" name="Rectangle 46">
              <a:extLst>
                <a:ext uri="{FF2B5EF4-FFF2-40B4-BE49-F238E27FC236}">
                  <a16:creationId xmlns:a16="http://schemas.microsoft.com/office/drawing/2014/main" id="{38B36106-4B81-41E9-B8EE-4051EB9BEC80}"/>
                </a:ext>
              </a:extLst>
            </p:cNvPr>
            <p:cNvSpPr>
              <a:spLocks noChangeArrowheads="1"/>
            </p:cNvSpPr>
            <p:nvPr/>
          </p:nvSpPr>
          <p:spPr bwMode="auto">
            <a:xfrm>
              <a:off x="1768" y="3719"/>
              <a:ext cx="63" cy="64"/>
            </a:xfrm>
            <a:prstGeom prst="rect">
              <a:avLst/>
            </a:prstGeom>
            <a:solidFill>
              <a:srgbClr val="E46C0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21528" name="Rectangle 47">
              <a:extLst>
                <a:ext uri="{FF2B5EF4-FFF2-40B4-BE49-F238E27FC236}">
                  <a16:creationId xmlns:a16="http://schemas.microsoft.com/office/drawing/2014/main" id="{97F0B1E1-1C0A-47AF-8093-B532C0DED37C}"/>
                </a:ext>
              </a:extLst>
            </p:cNvPr>
            <p:cNvSpPr>
              <a:spLocks noChangeArrowheads="1"/>
            </p:cNvSpPr>
            <p:nvPr/>
          </p:nvSpPr>
          <p:spPr bwMode="auto">
            <a:xfrm>
              <a:off x="1862" y="3674"/>
              <a:ext cx="246" cy="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500" b="0" i="0" u="none" strike="noStrike" cap="none" normalizeH="0" baseline="0">
                  <a:ln>
                    <a:noFill/>
                  </a:ln>
                  <a:solidFill>
                    <a:srgbClr val="000000"/>
                  </a:solidFill>
                  <a:effectLst/>
                  <a:latin typeface="Calibri" panose="020F0502020204030204" pitchFamily="34" charset="0"/>
                </a:rPr>
                <a:t>AFP</a:t>
              </a:r>
              <a:endParaRPr kumimoji="0" lang="nb-NO" altLang="nb-NO" sz="1800" b="0" i="0" u="none" strike="noStrike" cap="none" normalizeH="0" baseline="0">
                <a:ln>
                  <a:noFill/>
                </a:ln>
                <a:solidFill>
                  <a:schemeClr val="tx1"/>
                </a:solidFill>
                <a:effectLst/>
                <a:latin typeface="Arial" panose="020B0604020202020204" pitchFamily="34" charset="0"/>
              </a:endParaRPr>
            </a:p>
          </p:txBody>
        </p:sp>
        <p:sp>
          <p:nvSpPr>
            <p:cNvPr id="21529" name="Rectangle 48">
              <a:extLst>
                <a:ext uri="{FF2B5EF4-FFF2-40B4-BE49-F238E27FC236}">
                  <a16:creationId xmlns:a16="http://schemas.microsoft.com/office/drawing/2014/main" id="{AD4973AC-F898-4E0C-9AD2-D8292C1B2BB5}"/>
                </a:ext>
              </a:extLst>
            </p:cNvPr>
            <p:cNvSpPr>
              <a:spLocks noChangeArrowheads="1"/>
            </p:cNvSpPr>
            <p:nvPr/>
          </p:nvSpPr>
          <p:spPr bwMode="auto">
            <a:xfrm>
              <a:off x="2157" y="3719"/>
              <a:ext cx="63" cy="64"/>
            </a:xfrm>
            <a:prstGeom prst="rect">
              <a:avLst/>
            </a:prstGeom>
            <a:solidFill>
              <a:srgbClr val="31859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21530" name="Rectangle 49">
              <a:extLst>
                <a:ext uri="{FF2B5EF4-FFF2-40B4-BE49-F238E27FC236}">
                  <a16:creationId xmlns:a16="http://schemas.microsoft.com/office/drawing/2014/main" id="{EB9C42C6-1A69-4775-A650-6249961CA5D1}"/>
                </a:ext>
              </a:extLst>
            </p:cNvPr>
            <p:cNvSpPr>
              <a:spLocks noChangeArrowheads="1"/>
            </p:cNvSpPr>
            <p:nvPr/>
          </p:nvSpPr>
          <p:spPr bwMode="auto">
            <a:xfrm>
              <a:off x="2255" y="3674"/>
              <a:ext cx="374" cy="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500" b="0" i="0" u="none" strike="noStrike" cap="none" normalizeH="0" baseline="0">
                  <a:ln>
                    <a:noFill/>
                  </a:ln>
                  <a:solidFill>
                    <a:srgbClr val="000000"/>
                  </a:solidFill>
                  <a:effectLst/>
                  <a:latin typeface="Calibri" panose="020F0502020204030204" pitchFamily="34" charset="0"/>
                </a:rPr>
                <a:t>Brutto</a:t>
              </a:r>
              <a:endParaRPr kumimoji="0" lang="nb-NO" altLang="nb-NO" sz="1800" b="0" i="0" u="none" strike="noStrike" cap="none" normalizeH="0" baseline="0">
                <a:ln>
                  <a:noFill/>
                </a:ln>
                <a:solidFill>
                  <a:schemeClr val="tx1"/>
                </a:solidFill>
                <a:effectLst/>
                <a:latin typeface="Arial" panose="020B0604020202020204" pitchFamily="34" charset="0"/>
              </a:endParaRPr>
            </a:p>
          </p:txBody>
        </p:sp>
        <p:sp>
          <p:nvSpPr>
            <p:cNvPr id="21531" name="Rectangle 50">
              <a:extLst>
                <a:ext uri="{FF2B5EF4-FFF2-40B4-BE49-F238E27FC236}">
                  <a16:creationId xmlns:a16="http://schemas.microsoft.com/office/drawing/2014/main" id="{051A302E-4301-4EE2-B21D-F45148CDDBD7}"/>
                </a:ext>
              </a:extLst>
            </p:cNvPr>
            <p:cNvSpPr>
              <a:spLocks noChangeArrowheads="1"/>
            </p:cNvSpPr>
            <p:nvPr/>
          </p:nvSpPr>
          <p:spPr bwMode="auto">
            <a:xfrm>
              <a:off x="2673" y="3719"/>
              <a:ext cx="64" cy="64"/>
            </a:xfrm>
            <a:prstGeom prst="rect">
              <a:avLst/>
            </a:prstGeom>
            <a:solidFill>
              <a:srgbClr val="A6A6A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21532" name="Rectangle 51">
              <a:extLst>
                <a:ext uri="{FF2B5EF4-FFF2-40B4-BE49-F238E27FC236}">
                  <a16:creationId xmlns:a16="http://schemas.microsoft.com/office/drawing/2014/main" id="{2D4059CD-5C27-480E-B85C-B92C9185C1F2}"/>
                </a:ext>
              </a:extLst>
            </p:cNvPr>
            <p:cNvSpPr>
              <a:spLocks noChangeArrowheads="1"/>
            </p:cNvSpPr>
            <p:nvPr/>
          </p:nvSpPr>
          <p:spPr bwMode="auto">
            <a:xfrm>
              <a:off x="2772" y="3674"/>
              <a:ext cx="342" cy="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500" b="0" i="0" u="none" strike="noStrike" cap="none" normalizeH="0" baseline="0">
                  <a:ln>
                    <a:noFill/>
                  </a:ln>
                  <a:solidFill>
                    <a:srgbClr val="000000"/>
                  </a:solidFill>
                  <a:effectLst/>
                  <a:latin typeface="Calibri" panose="020F0502020204030204" pitchFamily="34" charset="0"/>
                </a:rPr>
                <a:t>Netto</a:t>
              </a:r>
              <a:endParaRPr kumimoji="0" lang="nb-NO" altLang="nb-NO" sz="1800" b="0" i="0" u="none" strike="noStrike" cap="none" normalizeH="0" baseline="0">
                <a:ln>
                  <a:noFill/>
                </a:ln>
                <a:solidFill>
                  <a:schemeClr val="tx1"/>
                </a:solidFill>
                <a:effectLst/>
                <a:latin typeface="Arial" panose="020B0604020202020204" pitchFamily="34" charset="0"/>
              </a:endParaRPr>
            </a:p>
          </p:txBody>
        </p:sp>
        <p:sp>
          <p:nvSpPr>
            <p:cNvPr id="21533" name="Rectangle 52">
              <a:extLst>
                <a:ext uri="{FF2B5EF4-FFF2-40B4-BE49-F238E27FC236}">
                  <a16:creationId xmlns:a16="http://schemas.microsoft.com/office/drawing/2014/main" id="{1320D40F-6D15-4074-95E8-68C69444BE62}"/>
                </a:ext>
              </a:extLst>
            </p:cNvPr>
            <p:cNvSpPr>
              <a:spLocks noChangeArrowheads="1"/>
            </p:cNvSpPr>
            <p:nvPr/>
          </p:nvSpPr>
          <p:spPr bwMode="auto">
            <a:xfrm>
              <a:off x="3158" y="3719"/>
              <a:ext cx="64" cy="64"/>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21534" name="Rectangle 53">
              <a:extLst>
                <a:ext uri="{FF2B5EF4-FFF2-40B4-BE49-F238E27FC236}">
                  <a16:creationId xmlns:a16="http://schemas.microsoft.com/office/drawing/2014/main" id="{D6E057C2-06D7-4919-AEB0-606C62616DE4}"/>
                </a:ext>
              </a:extLst>
            </p:cNvPr>
            <p:cNvSpPr>
              <a:spLocks noChangeArrowheads="1"/>
            </p:cNvSpPr>
            <p:nvPr/>
          </p:nvSpPr>
          <p:spPr bwMode="auto">
            <a:xfrm>
              <a:off x="3257" y="3674"/>
              <a:ext cx="619" cy="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b-NO" altLang="nb-NO" sz="1500" b="0" i="0" u="none" strike="noStrike" cap="none" normalizeH="0" baseline="0">
                  <a:ln>
                    <a:noFill/>
                  </a:ln>
                  <a:solidFill>
                    <a:srgbClr val="000000"/>
                  </a:solidFill>
                  <a:effectLst/>
                  <a:latin typeface="Calibri" panose="020F0502020204030204" pitchFamily="34" charset="0"/>
                </a:rPr>
                <a:t>Ind. garanti</a:t>
              </a:r>
              <a:endParaRPr kumimoji="0" lang="nb-NO" altLang="nb-NO" sz="1800" b="0" i="0" u="none" strike="noStrike" cap="none" normalizeH="0" baseline="0">
                <a:ln>
                  <a:noFill/>
                </a:ln>
                <a:solidFill>
                  <a:schemeClr val="tx1"/>
                </a:solidFill>
                <a:effectLst/>
                <a:latin typeface="Arial" panose="020B0604020202020204" pitchFamily="34" charset="0"/>
              </a:endParaRPr>
            </a:p>
          </p:txBody>
        </p:sp>
      </p:grpSp>
      <p:sp>
        <p:nvSpPr>
          <p:cNvPr id="41" name="Rectangle 5">
            <a:extLst>
              <a:ext uri="{FF2B5EF4-FFF2-40B4-BE49-F238E27FC236}">
                <a16:creationId xmlns:a16="http://schemas.microsoft.com/office/drawing/2014/main" id="{32F67B4A-9CBC-47E3-BA49-AB5DF0B43DE3}"/>
              </a:ext>
            </a:extLst>
          </p:cNvPr>
          <p:cNvSpPr>
            <a:spLocks noChangeArrowheads="1"/>
          </p:cNvSpPr>
          <p:nvPr/>
        </p:nvSpPr>
        <p:spPr bwMode="auto">
          <a:xfrm>
            <a:off x="5252094" y="360219"/>
            <a:ext cx="3604620" cy="1669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defTabSz="685800" eaLnBrk="0" hangingPunct="0"/>
            <a:r>
              <a:rPr lang="nb-NO" altLang="nb-NO" sz="2000" b="1" dirty="0">
                <a:solidFill>
                  <a:schemeClr val="bg1"/>
                </a:solidFill>
                <a:ea typeface="Calibri" panose="020F0502020204030204" pitchFamily="34" charset="0"/>
                <a:cs typeface="Times New Roman" panose="02020603050405020304" pitchFamily="18" charset="0"/>
              </a:rPr>
              <a:t>årlig pensjon v/67 år </a:t>
            </a:r>
          </a:p>
          <a:p>
            <a:pPr defTabSz="685800" eaLnBrk="0" hangingPunct="0"/>
            <a:r>
              <a:rPr lang="nb-NO" altLang="nb-NO" sz="2000" b="1" dirty="0">
                <a:solidFill>
                  <a:schemeClr val="bg1"/>
                </a:solidFill>
                <a:ea typeface="Calibri" panose="020F0502020204030204" pitchFamily="34" charset="0"/>
                <a:cs typeface="Times New Roman" panose="02020603050405020304" pitchFamily="18" charset="0"/>
              </a:rPr>
              <a:t>dagens ordning: 	421.200</a:t>
            </a:r>
          </a:p>
          <a:p>
            <a:pPr defTabSz="685800" eaLnBrk="0" hangingPunct="0"/>
            <a:r>
              <a:rPr lang="nb-NO" altLang="nb-NO" sz="2000" b="1" dirty="0">
                <a:solidFill>
                  <a:schemeClr val="bg1"/>
                </a:solidFill>
                <a:ea typeface="Calibri" panose="020F0502020204030204" pitchFamily="34" charset="0"/>
                <a:cs typeface="Times New Roman" panose="02020603050405020304" pitchFamily="18" charset="0"/>
              </a:rPr>
              <a:t>ny ordning:		</a:t>
            </a:r>
            <a:r>
              <a:rPr lang="nb-NO" altLang="nb-NO" sz="2000" b="1" u="sng" dirty="0">
                <a:solidFill>
                  <a:schemeClr val="bg1"/>
                </a:solidFill>
                <a:ea typeface="Calibri" panose="020F0502020204030204" pitchFamily="34" charset="0"/>
                <a:cs typeface="Times New Roman" panose="02020603050405020304" pitchFamily="18" charset="0"/>
              </a:rPr>
              <a:t>421.200</a:t>
            </a:r>
          </a:p>
          <a:p>
            <a:pPr defTabSz="685800" eaLnBrk="0" hangingPunct="0"/>
            <a:r>
              <a:rPr lang="nb-NO" altLang="nb-NO" sz="2000" b="1" dirty="0">
                <a:solidFill>
                  <a:schemeClr val="bg1"/>
                </a:solidFill>
                <a:ea typeface="Calibri" panose="020F0502020204030204" pitchFamily="34" charset="0"/>
                <a:cs typeface="Times New Roman" panose="02020603050405020304" pitchFamily="18" charset="0"/>
              </a:rPr>
              <a:t>			    0</a:t>
            </a:r>
            <a:endParaRPr lang="nb-NO" altLang="nb-NO" sz="2000" dirty="0">
              <a:solidFill>
                <a:schemeClr val="bg1"/>
              </a:solidFill>
              <a:ea typeface="Calibri" panose="020F0502020204030204" pitchFamily="34" charset="0"/>
              <a:cs typeface="Times New Roman" panose="02020603050405020304" pitchFamily="18" charset="0"/>
            </a:endParaRPr>
          </a:p>
          <a:p>
            <a:pPr defTabSz="685800" eaLnBrk="0" hangingPunct="0"/>
            <a:endParaRPr lang="nb-NO" altLang="nb-NO" sz="2400" i="1" dirty="0">
              <a:ea typeface="Calibri" panose="020F0502020204030204" pitchFamily="34" charset="0"/>
              <a:cs typeface="Times New Roman" panose="02020603050405020304" pitchFamily="18" charset="0"/>
            </a:endParaRPr>
          </a:p>
        </p:txBody>
      </p:sp>
      <p:sp>
        <p:nvSpPr>
          <p:cNvPr id="42" name="Rektangel 41">
            <a:extLst>
              <a:ext uri="{FF2B5EF4-FFF2-40B4-BE49-F238E27FC236}">
                <a16:creationId xmlns:a16="http://schemas.microsoft.com/office/drawing/2014/main" id="{0E90D6AA-80DD-4C09-B205-75B90137C131}"/>
              </a:ext>
            </a:extLst>
          </p:cNvPr>
          <p:cNvSpPr/>
          <p:nvPr/>
        </p:nvSpPr>
        <p:spPr>
          <a:xfrm>
            <a:off x="946965" y="6279293"/>
            <a:ext cx="7622238" cy="461665"/>
          </a:xfrm>
          <a:prstGeom prst="rect">
            <a:avLst/>
          </a:prstGeom>
        </p:spPr>
        <p:txBody>
          <a:bodyPr wrap="square">
            <a:spAutoFit/>
          </a:bodyPr>
          <a:lstStyle/>
          <a:p>
            <a:pPr lvl="0" eaLnBrk="0" hangingPunct="0">
              <a:spcBef>
                <a:spcPct val="30000"/>
              </a:spcBef>
              <a:defRPr/>
            </a:pPr>
            <a:r>
              <a:rPr lang="nb-NO" altLang="nb-NO" sz="2400" b="1" i="1" dirty="0">
                <a:solidFill>
                  <a:schemeClr val="tx1">
                    <a:lumMod val="50000"/>
                    <a:lumOff val="50000"/>
                  </a:schemeClr>
                </a:solidFill>
                <a:ea typeface="Calibri" panose="020F0502020204030204" pitchFamily="34" charset="0"/>
                <a:cs typeface="Times New Roman" panose="02020603050405020304" pitchFamily="18" charset="0"/>
              </a:rPr>
              <a:t>Livsvarig pensjon avgang 62-70 år, i prosent av sluttlønn</a:t>
            </a:r>
          </a:p>
        </p:txBody>
      </p:sp>
    </p:spTree>
    <p:extLst>
      <p:ext uri="{BB962C8B-B14F-4D97-AF65-F5344CB8AC3E}">
        <p14:creationId xmlns:p14="http://schemas.microsoft.com/office/powerpoint/2010/main" val="140966719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pic>
        <p:nvPicPr>
          <p:cNvPr id="5" name="Plassholder for innhold 4">
            <a:extLst>
              <a:ext uri="{FF2B5EF4-FFF2-40B4-BE49-F238E27FC236}">
                <a16:creationId xmlns:a16="http://schemas.microsoft.com/office/drawing/2014/main" id="{A5357475-D1F1-43EE-889B-C05EC953487A}"/>
              </a:ext>
            </a:extLst>
          </p:cNvPr>
          <p:cNvPicPr>
            <a:picLocks noGrp="1" noChangeAspect="1"/>
          </p:cNvPicPr>
          <p:nvPr>
            <p:ph sz="quarter" idx="4"/>
          </p:nvPr>
        </p:nvPicPr>
        <p:blipFill>
          <a:blip r:embed="rId3"/>
          <a:stretch>
            <a:fillRect/>
          </a:stretch>
        </p:blipFill>
        <p:spPr>
          <a:xfrm>
            <a:off x="622301" y="231772"/>
            <a:ext cx="7929033" cy="6647923"/>
          </a:xfrm>
        </p:spPr>
      </p:pic>
      <p:sp>
        <p:nvSpPr>
          <p:cNvPr id="17410" name="Plassholder for lysbildenummer 4">
            <a:extLst>
              <a:ext uri="{FF2B5EF4-FFF2-40B4-BE49-F238E27FC236}">
                <a16:creationId xmlns:a16="http://schemas.microsoft.com/office/drawing/2014/main" id="{BEADAD33-35D0-4D4F-8ABE-46D21BECE8E2}"/>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anose="020F0502020204030204" pitchFamily="34" charset="0"/>
                <a:ea typeface="Geneva"/>
                <a:cs typeface="Geneva"/>
              </a:defRPr>
            </a:lvl1pPr>
            <a:lvl2pPr marL="742950" indent="-285750" eaLnBrk="0" hangingPunct="0">
              <a:defRPr>
                <a:solidFill>
                  <a:schemeClr val="tx1"/>
                </a:solidFill>
                <a:latin typeface="Calibri" panose="020F0502020204030204" pitchFamily="34" charset="0"/>
                <a:ea typeface="Geneva"/>
                <a:cs typeface="Geneva"/>
              </a:defRPr>
            </a:lvl2pPr>
            <a:lvl3pPr marL="1143000" indent="-228600" eaLnBrk="0" hangingPunct="0">
              <a:defRPr>
                <a:solidFill>
                  <a:schemeClr val="tx1"/>
                </a:solidFill>
                <a:latin typeface="Calibri" panose="020F0502020204030204" pitchFamily="34" charset="0"/>
                <a:ea typeface="Geneva"/>
                <a:cs typeface="Geneva"/>
              </a:defRPr>
            </a:lvl3pPr>
            <a:lvl4pPr marL="1600200" indent="-228600" eaLnBrk="0" hangingPunct="0">
              <a:defRPr>
                <a:solidFill>
                  <a:schemeClr val="tx1"/>
                </a:solidFill>
                <a:latin typeface="Calibri" panose="020F0502020204030204" pitchFamily="34" charset="0"/>
                <a:ea typeface="Geneva"/>
                <a:cs typeface="Geneva"/>
              </a:defRPr>
            </a:lvl4pPr>
            <a:lvl5pPr marL="2057400" indent="-228600" eaLnBrk="0" hangingPunct="0">
              <a:defRPr>
                <a:solidFill>
                  <a:schemeClr val="tx1"/>
                </a:solidFill>
                <a:latin typeface="Calibri" panose="020F0502020204030204" pitchFamily="34" charset="0"/>
                <a:ea typeface="Geneva"/>
                <a:cs typeface="Geneva"/>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Geneva"/>
                <a:cs typeface="Geneva"/>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Geneva"/>
                <a:cs typeface="Geneva"/>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Geneva"/>
                <a:cs typeface="Geneva"/>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Geneva"/>
                <a:cs typeface="Geneva"/>
              </a:defRPr>
            </a:lvl9pPr>
          </a:lstStyle>
          <a:p>
            <a:pPr eaLnBrk="1" hangingPunct="1"/>
            <a:fld id="{04E8C8B8-08A4-448E-967E-C498B630954B}" type="slidenum">
              <a:rPr lang="en-US" altLang="nb-NO">
                <a:solidFill>
                  <a:srgbClr val="F2F2F2"/>
                </a:solidFill>
                <a:latin typeface="Verdana" panose="020B0604030504040204" pitchFamily="34" charset="0"/>
              </a:rPr>
              <a:pPr eaLnBrk="1" hangingPunct="1"/>
              <a:t>31</a:t>
            </a:fld>
            <a:endParaRPr lang="en-US" altLang="nb-NO">
              <a:solidFill>
                <a:srgbClr val="F2F2F2"/>
              </a:solidFill>
              <a:latin typeface="Verdana" panose="020B0604030504040204" pitchFamily="34" charset="0"/>
            </a:endParaRPr>
          </a:p>
        </p:txBody>
      </p:sp>
      <p:sp>
        <p:nvSpPr>
          <p:cNvPr id="17411" name="Plassholder for dato 4">
            <a:extLst>
              <a:ext uri="{FF2B5EF4-FFF2-40B4-BE49-F238E27FC236}">
                <a16:creationId xmlns:a16="http://schemas.microsoft.com/office/drawing/2014/main" id="{F29BB61A-F3F1-4B6B-8E1C-9E0DD41BF41B}"/>
              </a:ext>
            </a:extLst>
          </p:cNvPr>
          <p:cNvSpPr txBox="1">
            <a:spLocks/>
          </p:cNvSpPr>
          <p:nvPr/>
        </p:nvSpPr>
        <p:spPr bwMode="auto">
          <a:xfrm>
            <a:off x="6500813" y="6337300"/>
            <a:ext cx="1157287" cy="47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Calibri" panose="020F0502020204030204" pitchFamily="34" charset="0"/>
                <a:ea typeface="Geneva"/>
                <a:cs typeface="Geneva"/>
              </a:defRPr>
            </a:lvl1pPr>
            <a:lvl2pPr marL="742950" indent="-285750" eaLnBrk="0" hangingPunct="0">
              <a:defRPr>
                <a:solidFill>
                  <a:schemeClr val="tx1"/>
                </a:solidFill>
                <a:latin typeface="Calibri" panose="020F0502020204030204" pitchFamily="34" charset="0"/>
                <a:ea typeface="Geneva"/>
                <a:cs typeface="Geneva"/>
              </a:defRPr>
            </a:lvl2pPr>
            <a:lvl3pPr marL="1143000" indent="-228600" eaLnBrk="0" hangingPunct="0">
              <a:defRPr>
                <a:solidFill>
                  <a:schemeClr val="tx1"/>
                </a:solidFill>
                <a:latin typeface="Calibri" panose="020F0502020204030204" pitchFamily="34" charset="0"/>
                <a:ea typeface="Geneva"/>
                <a:cs typeface="Geneva"/>
              </a:defRPr>
            </a:lvl3pPr>
            <a:lvl4pPr marL="1600200" indent="-228600" eaLnBrk="0" hangingPunct="0">
              <a:defRPr>
                <a:solidFill>
                  <a:schemeClr val="tx1"/>
                </a:solidFill>
                <a:latin typeface="Calibri" panose="020F0502020204030204" pitchFamily="34" charset="0"/>
                <a:ea typeface="Geneva"/>
                <a:cs typeface="Geneva"/>
              </a:defRPr>
            </a:lvl4pPr>
            <a:lvl5pPr marL="2057400" indent="-228600" eaLnBrk="0" hangingPunct="0">
              <a:defRPr>
                <a:solidFill>
                  <a:schemeClr val="tx1"/>
                </a:solidFill>
                <a:latin typeface="Calibri" panose="020F0502020204030204" pitchFamily="34" charset="0"/>
                <a:ea typeface="Geneva"/>
                <a:cs typeface="Geneva"/>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Geneva"/>
                <a:cs typeface="Geneva"/>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Geneva"/>
                <a:cs typeface="Geneva"/>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Geneva"/>
                <a:cs typeface="Geneva"/>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Geneva"/>
                <a:cs typeface="Geneva"/>
              </a:defRPr>
            </a:lvl9pPr>
          </a:lstStyle>
          <a:p>
            <a:pPr algn="r" eaLnBrk="1" hangingPunct="1"/>
            <a:endParaRPr lang="nb-NO" altLang="nb-NO" sz="1100">
              <a:solidFill>
                <a:schemeClr val="bg1"/>
              </a:solidFill>
              <a:latin typeface="Verdana" panose="020B0604030504040204" pitchFamily="34" charset="0"/>
            </a:endParaRPr>
          </a:p>
        </p:txBody>
      </p:sp>
      <p:sp>
        <p:nvSpPr>
          <p:cNvPr id="17412" name="Plassholder for bunntekst 5">
            <a:extLst>
              <a:ext uri="{FF2B5EF4-FFF2-40B4-BE49-F238E27FC236}">
                <a16:creationId xmlns:a16="http://schemas.microsoft.com/office/drawing/2014/main" id="{AE348F59-BD56-483E-8850-9565A385AA6B}"/>
              </a:ext>
            </a:extLst>
          </p:cNvPr>
          <p:cNvSpPr txBox="1">
            <a:spLocks/>
          </p:cNvSpPr>
          <p:nvPr/>
        </p:nvSpPr>
        <p:spPr bwMode="auto">
          <a:xfrm>
            <a:off x="3001963" y="6337300"/>
            <a:ext cx="2660650" cy="449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Calibri" panose="020F0502020204030204" pitchFamily="34" charset="0"/>
                <a:ea typeface="Geneva"/>
                <a:cs typeface="Geneva"/>
              </a:defRPr>
            </a:lvl1pPr>
            <a:lvl2pPr marL="742950" indent="-285750" eaLnBrk="0" hangingPunct="0">
              <a:defRPr>
                <a:solidFill>
                  <a:schemeClr val="tx1"/>
                </a:solidFill>
                <a:latin typeface="Calibri" panose="020F0502020204030204" pitchFamily="34" charset="0"/>
                <a:ea typeface="Geneva"/>
                <a:cs typeface="Geneva"/>
              </a:defRPr>
            </a:lvl2pPr>
            <a:lvl3pPr marL="1143000" indent="-228600" eaLnBrk="0" hangingPunct="0">
              <a:defRPr>
                <a:solidFill>
                  <a:schemeClr val="tx1"/>
                </a:solidFill>
                <a:latin typeface="Calibri" panose="020F0502020204030204" pitchFamily="34" charset="0"/>
                <a:ea typeface="Geneva"/>
                <a:cs typeface="Geneva"/>
              </a:defRPr>
            </a:lvl3pPr>
            <a:lvl4pPr marL="1600200" indent="-228600" eaLnBrk="0" hangingPunct="0">
              <a:defRPr>
                <a:solidFill>
                  <a:schemeClr val="tx1"/>
                </a:solidFill>
                <a:latin typeface="Calibri" panose="020F0502020204030204" pitchFamily="34" charset="0"/>
                <a:ea typeface="Geneva"/>
                <a:cs typeface="Geneva"/>
              </a:defRPr>
            </a:lvl4pPr>
            <a:lvl5pPr marL="2057400" indent="-228600" eaLnBrk="0" hangingPunct="0">
              <a:defRPr>
                <a:solidFill>
                  <a:schemeClr val="tx1"/>
                </a:solidFill>
                <a:latin typeface="Calibri" panose="020F0502020204030204" pitchFamily="34" charset="0"/>
                <a:ea typeface="Geneva"/>
                <a:cs typeface="Geneva"/>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Geneva"/>
                <a:cs typeface="Geneva"/>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Geneva"/>
                <a:cs typeface="Geneva"/>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Geneva"/>
                <a:cs typeface="Geneva"/>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Geneva"/>
                <a:cs typeface="Geneva"/>
              </a:defRPr>
            </a:lvl9pPr>
          </a:lstStyle>
          <a:p>
            <a:pPr eaLnBrk="1" hangingPunct="1"/>
            <a:endParaRPr lang="nb-NO" altLang="nb-NO" sz="1100">
              <a:solidFill>
                <a:schemeClr val="bg1"/>
              </a:solidFill>
              <a:latin typeface="Verdana" panose="020B0604030504040204" pitchFamily="34" charset="0"/>
            </a:endParaRPr>
          </a:p>
        </p:txBody>
      </p:sp>
    </p:spTree>
    <p:extLst>
      <p:ext uri="{BB962C8B-B14F-4D97-AF65-F5344CB8AC3E}">
        <p14:creationId xmlns:p14="http://schemas.microsoft.com/office/powerpoint/2010/main" val="183921506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4" name="Plassholder for lysbildenummer 3">
            <a:extLst>
              <a:ext uri="{FF2B5EF4-FFF2-40B4-BE49-F238E27FC236}">
                <a16:creationId xmlns:a16="http://schemas.microsoft.com/office/drawing/2014/main" id="{1158209E-695B-4C3C-9E15-2C56365EF737}"/>
              </a:ext>
            </a:extLst>
          </p:cNvPr>
          <p:cNvSpPr>
            <a:spLocks noGrp="1"/>
          </p:cNvSpPr>
          <p:nvPr>
            <p:ph type="sldNum" sz="quarter" idx="12"/>
          </p:nvPr>
        </p:nvSpPr>
        <p:spPr/>
        <p:txBody>
          <a:bodyPr/>
          <a:lstStyle/>
          <a:p>
            <a:fld id="{493237DE-1117-4B24-AA64-29AC8EB8CC7D}" type="slidenum">
              <a:rPr lang="en-US" altLang="nb-NO" smtClean="0"/>
              <a:pPr/>
              <a:t>32</a:t>
            </a:fld>
            <a:endParaRPr lang="en-US" altLang="nb-NO"/>
          </a:p>
        </p:txBody>
      </p:sp>
      <p:pic>
        <p:nvPicPr>
          <p:cNvPr id="3" name="Bilde 2">
            <a:extLst>
              <a:ext uri="{FF2B5EF4-FFF2-40B4-BE49-F238E27FC236}">
                <a16:creationId xmlns:a16="http://schemas.microsoft.com/office/drawing/2014/main" id="{83995B3E-5657-44FA-9E54-80D25BB0E154}"/>
              </a:ext>
            </a:extLst>
          </p:cNvPr>
          <p:cNvPicPr>
            <a:picLocks noChangeAspect="1"/>
          </p:cNvPicPr>
          <p:nvPr/>
        </p:nvPicPr>
        <p:blipFill>
          <a:blip r:embed="rId3"/>
          <a:stretch>
            <a:fillRect/>
          </a:stretch>
        </p:blipFill>
        <p:spPr>
          <a:xfrm>
            <a:off x="489529" y="0"/>
            <a:ext cx="8180863" cy="6858000"/>
          </a:xfrm>
          <a:prstGeom prst="rect">
            <a:avLst/>
          </a:prstGeom>
        </p:spPr>
      </p:pic>
    </p:spTree>
    <p:extLst>
      <p:ext uri="{BB962C8B-B14F-4D97-AF65-F5344CB8AC3E}">
        <p14:creationId xmlns:p14="http://schemas.microsoft.com/office/powerpoint/2010/main" val="192063468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DF24D3B6-8F43-463C-A003-776E0E690FF0}"/>
              </a:ext>
            </a:extLst>
          </p:cNvPr>
          <p:cNvSpPr>
            <a:spLocks noChangeArrowheads="1"/>
          </p:cNvSpPr>
          <p:nvPr/>
        </p:nvSpPr>
        <p:spPr bwMode="auto">
          <a:xfrm flipV="1">
            <a:off x="2395470" y="5921689"/>
            <a:ext cx="9177271"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defTabSz="685800" eaLnBrk="0" hangingPunct="0"/>
            <a:br>
              <a:rPr lang="nb-NO" altLang="nb-NO" sz="900">
                <a:ea typeface="Times New Roman" panose="02020603050405020304" pitchFamily="18" charset="0"/>
                <a:cs typeface="Times New Roman" panose="02020603050405020304" pitchFamily="18" charset="0"/>
              </a:rPr>
            </a:br>
            <a:endParaRPr lang="nb-NO" altLang="nb-NO" sz="1350">
              <a:latin typeface="Arial" panose="020B0604020202020204" pitchFamily="34" charset="0"/>
            </a:endParaRPr>
          </a:p>
        </p:txBody>
      </p:sp>
      <p:pic>
        <p:nvPicPr>
          <p:cNvPr id="3" name="Bilde 2">
            <a:extLst>
              <a:ext uri="{FF2B5EF4-FFF2-40B4-BE49-F238E27FC236}">
                <a16:creationId xmlns:a16="http://schemas.microsoft.com/office/drawing/2014/main" id="{6BFC6CF7-A0C0-4B89-89D8-4CE1CE8D1FB2}"/>
              </a:ext>
            </a:extLst>
          </p:cNvPr>
          <p:cNvPicPr>
            <a:picLocks noChangeAspect="1"/>
          </p:cNvPicPr>
          <p:nvPr/>
        </p:nvPicPr>
        <p:blipFill>
          <a:blip r:embed="rId3"/>
          <a:stretch>
            <a:fillRect/>
          </a:stretch>
        </p:blipFill>
        <p:spPr>
          <a:xfrm>
            <a:off x="481568" y="423364"/>
            <a:ext cx="8033306" cy="6434636"/>
          </a:xfrm>
          <a:prstGeom prst="rect">
            <a:avLst/>
          </a:prstGeom>
        </p:spPr>
      </p:pic>
      <p:pic>
        <p:nvPicPr>
          <p:cNvPr id="4" name="Bilde 3">
            <a:extLst>
              <a:ext uri="{FF2B5EF4-FFF2-40B4-BE49-F238E27FC236}">
                <a16:creationId xmlns:a16="http://schemas.microsoft.com/office/drawing/2014/main" id="{4A8DF90F-2246-4054-9C79-05965A958E50}"/>
              </a:ext>
            </a:extLst>
          </p:cNvPr>
          <p:cNvPicPr>
            <a:picLocks noChangeAspect="1"/>
          </p:cNvPicPr>
          <p:nvPr/>
        </p:nvPicPr>
        <p:blipFill>
          <a:blip r:embed="rId4"/>
          <a:stretch>
            <a:fillRect/>
          </a:stretch>
        </p:blipFill>
        <p:spPr>
          <a:xfrm>
            <a:off x="481568" y="0"/>
            <a:ext cx="8180863" cy="6858000"/>
          </a:xfrm>
          <a:prstGeom prst="rect">
            <a:avLst/>
          </a:prstGeom>
        </p:spPr>
      </p:pic>
    </p:spTree>
    <p:extLst>
      <p:ext uri="{BB962C8B-B14F-4D97-AF65-F5344CB8AC3E}">
        <p14:creationId xmlns:p14="http://schemas.microsoft.com/office/powerpoint/2010/main" val="114730638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Plassholder for lysbildenummer 1">
            <a:extLst>
              <a:ext uri="{FF2B5EF4-FFF2-40B4-BE49-F238E27FC236}">
                <a16:creationId xmlns:a16="http://schemas.microsoft.com/office/drawing/2014/main" id="{8DA2FC72-A5E1-4DC3-9771-155D8B123152}"/>
              </a:ext>
            </a:extLst>
          </p:cNvPr>
          <p:cNvSpPr>
            <a:spLocks noGrp="1"/>
          </p:cNvSpPr>
          <p:nvPr>
            <p:ph type="sldNum" sz="quarter" idx="12"/>
          </p:nvPr>
        </p:nvSpPr>
        <p:spPr/>
        <p:txBody>
          <a:bodyPr/>
          <a:lstStyle/>
          <a:p>
            <a:pPr>
              <a:defRPr/>
            </a:pPr>
            <a:fld id="{3A469326-EB75-48B2-8EB3-8810D4BE5435}" type="slidenum">
              <a:rPr lang="en-US" smtClean="0"/>
              <a:pPr>
                <a:defRPr/>
              </a:pPr>
              <a:t>34</a:t>
            </a:fld>
            <a:endParaRPr lang="en-US"/>
          </a:p>
        </p:txBody>
      </p:sp>
      <p:pic>
        <p:nvPicPr>
          <p:cNvPr id="3" name="Bilde 2">
            <a:extLst>
              <a:ext uri="{FF2B5EF4-FFF2-40B4-BE49-F238E27FC236}">
                <a16:creationId xmlns:a16="http://schemas.microsoft.com/office/drawing/2014/main" id="{8E24910F-C36D-4150-9AF4-1EC3D5ED84A9}"/>
              </a:ext>
            </a:extLst>
          </p:cNvPr>
          <p:cNvPicPr>
            <a:picLocks noChangeAspect="1"/>
          </p:cNvPicPr>
          <p:nvPr/>
        </p:nvPicPr>
        <p:blipFill>
          <a:blip r:embed="rId3"/>
          <a:stretch>
            <a:fillRect/>
          </a:stretch>
        </p:blipFill>
        <p:spPr>
          <a:xfrm>
            <a:off x="430769" y="-63013"/>
            <a:ext cx="8256031" cy="6921013"/>
          </a:xfrm>
          <a:prstGeom prst="rect">
            <a:avLst/>
          </a:prstGeom>
        </p:spPr>
      </p:pic>
    </p:spTree>
    <p:extLst>
      <p:ext uri="{BB962C8B-B14F-4D97-AF65-F5344CB8AC3E}">
        <p14:creationId xmlns:p14="http://schemas.microsoft.com/office/powerpoint/2010/main" val="10677868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lassholder for innhold 2"/>
          <p:cNvSpPr>
            <a:spLocks noGrp="1"/>
          </p:cNvSpPr>
          <p:nvPr>
            <p:ph idx="1"/>
          </p:nvPr>
        </p:nvSpPr>
        <p:spPr>
          <a:xfrm>
            <a:off x="673894" y="1771605"/>
            <a:ext cx="7391400" cy="4114800"/>
          </a:xfrm>
        </p:spPr>
        <p:txBody>
          <a:bodyPr/>
          <a:lstStyle/>
          <a:p>
            <a:r>
              <a:rPr lang="nb-NO" sz="2400" dirty="0"/>
              <a:t>Har den den nye ordningen de kvalitetene våre medlemmer trenger? Ja</a:t>
            </a:r>
          </a:p>
          <a:p>
            <a:r>
              <a:rPr lang="nb-NO" sz="2400" dirty="0"/>
              <a:t>Gir den god pensjon til de unge? Ja</a:t>
            </a:r>
          </a:p>
          <a:p>
            <a:r>
              <a:rPr lang="nb-NO" sz="2400" dirty="0"/>
              <a:t>Er det alternativer? Kan vi få et bedre tilbud ved å si nei og vente? Nei!</a:t>
            </a:r>
          </a:p>
          <a:p>
            <a:endParaRPr lang="nb-NO" dirty="0"/>
          </a:p>
          <a:p>
            <a:endParaRPr lang="nb-NO" dirty="0"/>
          </a:p>
        </p:txBody>
      </p:sp>
      <p:sp>
        <p:nvSpPr>
          <p:cNvPr id="5" name="Tittel 1">
            <a:extLst>
              <a:ext uri="{FF2B5EF4-FFF2-40B4-BE49-F238E27FC236}">
                <a16:creationId xmlns:a16="http://schemas.microsoft.com/office/drawing/2014/main" id="{B986AC97-0421-4D64-976C-E6E3955585F0}"/>
              </a:ext>
            </a:extLst>
          </p:cNvPr>
          <p:cNvSpPr txBox="1">
            <a:spLocks/>
          </p:cNvSpPr>
          <p:nvPr/>
        </p:nvSpPr>
        <p:spPr bwMode="auto">
          <a:xfrm>
            <a:off x="509587" y="682647"/>
            <a:ext cx="8058679" cy="598970"/>
          </a:xfrm>
          <a:prstGeom prst="rect">
            <a:avLst/>
          </a:prstGeom>
          <a:solidFill>
            <a:schemeClr val="tx1">
              <a:lumMod val="75000"/>
              <a:lumOff val="25000"/>
            </a:schemeClr>
          </a:solidFill>
          <a:ln w="9525">
            <a:noFill/>
            <a:miter lim="800000"/>
            <a:headEnd/>
            <a:tailEnd/>
          </a:ln>
        </p:spPr>
        <p:txBody>
          <a:bodyPr vert="horz" wrap="square" lIns="91440" tIns="45720" rIns="91440" bIns="45720" numCol="1" anchor="ctr" anchorCtr="0" compatLnSpc="1">
            <a:prstTxWarp prst="textNoShape">
              <a:avLst/>
            </a:prstTxWarp>
            <a:normAutofit/>
          </a:bodyPr>
          <a:lstStyle>
            <a:lvl1pPr algn="l" defTabSz="457200" rtl="0" eaLnBrk="1" fontAlgn="base" hangingPunct="1">
              <a:spcBef>
                <a:spcPct val="0"/>
              </a:spcBef>
              <a:spcAft>
                <a:spcPct val="0"/>
              </a:spcAft>
              <a:defRPr sz="2000" b="1" kern="1200">
                <a:solidFill>
                  <a:schemeClr val="tx1"/>
                </a:solidFill>
                <a:latin typeface="Verdana"/>
                <a:ea typeface="Geneva" charset="0"/>
                <a:cs typeface="Verdana"/>
              </a:defRPr>
            </a:lvl1pPr>
            <a:lvl2pPr algn="ctr" defTabSz="457200" rtl="0" eaLnBrk="1" fontAlgn="base" hangingPunct="1">
              <a:spcBef>
                <a:spcPct val="0"/>
              </a:spcBef>
              <a:spcAft>
                <a:spcPct val="0"/>
              </a:spcAft>
              <a:defRPr sz="3200">
                <a:solidFill>
                  <a:schemeClr val="tx1"/>
                </a:solidFill>
                <a:latin typeface="Verdana" charset="0"/>
                <a:ea typeface="Geneva" charset="0"/>
                <a:cs typeface="Verdana" pitchFamily="34" charset="0"/>
              </a:defRPr>
            </a:lvl2pPr>
            <a:lvl3pPr algn="ctr" defTabSz="457200" rtl="0" eaLnBrk="1" fontAlgn="base" hangingPunct="1">
              <a:spcBef>
                <a:spcPct val="0"/>
              </a:spcBef>
              <a:spcAft>
                <a:spcPct val="0"/>
              </a:spcAft>
              <a:defRPr sz="3200">
                <a:solidFill>
                  <a:schemeClr val="tx1"/>
                </a:solidFill>
                <a:latin typeface="Verdana" charset="0"/>
                <a:ea typeface="Geneva" charset="0"/>
                <a:cs typeface="Verdana" pitchFamily="34" charset="0"/>
              </a:defRPr>
            </a:lvl3pPr>
            <a:lvl4pPr algn="ctr" defTabSz="457200" rtl="0" eaLnBrk="1" fontAlgn="base" hangingPunct="1">
              <a:spcBef>
                <a:spcPct val="0"/>
              </a:spcBef>
              <a:spcAft>
                <a:spcPct val="0"/>
              </a:spcAft>
              <a:defRPr sz="3200">
                <a:solidFill>
                  <a:schemeClr val="tx1"/>
                </a:solidFill>
                <a:latin typeface="Verdana" charset="0"/>
                <a:ea typeface="Geneva" charset="0"/>
                <a:cs typeface="Verdana" pitchFamily="34" charset="0"/>
              </a:defRPr>
            </a:lvl4pPr>
            <a:lvl5pPr algn="ctr" defTabSz="457200" rtl="0" eaLnBrk="1" fontAlgn="base" hangingPunct="1">
              <a:spcBef>
                <a:spcPct val="0"/>
              </a:spcBef>
              <a:spcAft>
                <a:spcPct val="0"/>
              </a:spcAft>
              <a:defRPr sz="3200">
                <a:solidFill>
                  <a:schemeClr val="tx1"/>
                </a:solidFill>
                <a:latin typeface="Verdana" charset="0"/>
                <a:ea typeface="Geneva" charset="0"/>
                <a:cs typeface="Verdana" pitchFamily="34" charset="0"/>
              </a:defRPr>
            </a:lvl5pPr>
            <a:lvl6pPr marL="457200" algn="ctr" defTabSz="457200" rtl="0" eaLnBrk="1" fontAlgn="base" hangingPunct="1">
              <a:spcBef>
                <a:spcPct val="0"/>
              </a:spcBef>
              <a:spcAft>
                <a:spcPct val="0"/>
              </a:spcAft>
              <a:defRPr sz="3200">
                <a:solidFill>
                  <a:schemeClr val="tx1"/>
                </a:solidFill>
                <a:latin typeface="Verdana" charset="0"/>
                <a:ea typeface="Geneva" charset="0"/>
              </a:defRPr>
            </a:lvl6pPr>
            <a:lvl7pPr marL="914400" algn="ctr" defTabSz="457200" rtl="0" eaLnBrk="1" fontAlgn="base" hangingPunct="1">
              <a:spcBef>
                <a:spcPct val="0"/>
              </a:spcBef>
              <a:spcAft>
                <a:spcPct val="0"/>
              </a:spcAft>
              <a:defRPr sz="3200">
                <a:solidFill>
                  <a:schemeClr val="tx1"/>
                </a:solidFill>
                <a:latin typeface="Verdana" charset="0"/>
                <a:ea typeface="Geneva" charset="0"/>
              </a:defRPr>
            </a:lvl7pPr>
            <a:lvl8pPr marL="1371600" algn="ctr" defTabSz="457200" rtl="0" eaLnBrk="1" fontAlgn="base" hangingPunct="1">
              <a:spcBef>
                <a:spcPct val="0"/>
              </a:spcBef>
              <a:spcAft>
                <a:spcPct val="0"/>
              </a:spcAft>
              <a:defRPr sz="3200">
                <a:solidFill>
                  <a:schemeClr val="tx1"/>
                </a:solidFill>
                <a:latin typeface="Verdana" charset="0"/>
                <a:ea typeface="Geneva" charset="0"/>
              </a:defRPr>
            </a:lvl8pPr>
            <a:lvl9pPr marL="1828800" algn="ctr" defTabSz="457200" rtl="0" eaLnBrk="1" fontAlgn="base" hangingPunct="1">
              <a:spcBef>
                <a:spcPct val="0"/>
              </a:spcBef>
              <a:spcAft>
                <a:spcPct val="0"/>
              </a:spcAft>
              <a:defRPr sz="3200">
                <a:solidFill>
                  <a:schemeClr val="tx1"/>
                </a:solidFill>
                <a:latin typeface="Verdana" charset="0"/>
                <a:ea typeface="Geneva" charset="0"/>
              </a:defRPr>
            </a:lvl9pPr>
          </a:lstStyle>
          <a:p>
            <a:pPr algn="ctr"/>
            <a:r>
              <a:rPr lang="nb-NO" sz="2400" dirty="0">
                <a:solidFill>
                  <a:schemeClr val="bg1"/>
                </a:solidFill>
              </a:rPr>
              <a:t>Vurdering av forhandlingsresultatet</a:t>
            </a:r>
          </a:p>
        </p:txBody>
      </p:sp>
    </p:spTree>
    <p:extLst>
      <p:ext uri="{BB962C8B-B14F-4D97-AF65-F5344CB8AC3E}">
        <p14:creationId xmlns:p14="http://schemas.microsoft.com/office/powerpoint/2010/main" val="13001217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pic>
        <p:nvPicPr>
          <p:cNvPr id="15362" name="Picture 4"/>
          <p:cNvPicPr>
            <a:picLocks noChangeAspect="1" noChangeArrowheads="1"/>
          </p:cNvPicPr>
          <p:nvPr/>
        </p:nvPicPr>
        <p:blipFill>
          <a:blip r:embed="rId3" cstate="print"/>
          <a:srcRect/>
          <a:stretch>
            <a:fillRect/>
          </a:stretch>
        </p:blipFill>
        <p:spPr bwMode="auto">
          <a:xfrm>
            <a:off x="0" y="1424026"/>
            <a:ext cx="8424863" cy="4303713"/>
          </a:xfrm>
          <a:prstGeom prst="rect">
            <a:avLst/>
          </a:prstGeom>
          <a:noFill/>
          <a:ln w="9525">
            <a:noFill/>
            <a:miter lim="800000"/>
            <a:headEnd/>
            <a:tailEnd/>
          </a:ln>
        </p:spPr>
      </p:pic>
      <p:sp>
        <p:nvSpPr>
          <p:cNvPr id="15363" name="Line 5"/>
          <p:cNvSpPr>
            <a:spLocks noChangeShapeType="1"/>
          </p:cNvSpPr>
          <p:nvPr/>
        </p:nvSpPr>
        <p:spPr bwMode="auto">
          <a:xfrm>
            <a:off x="1042988" y="2565400"/>
            <a:ext cx="7272337" cy="0"/>
          </a:xfrm>
          <a:prstGeom prst="line">
            <a:avLst/>
          </a:prstGeom>
          <a:noFill/>
          <a:ln w="9525">
            <a:solidFill>
              <a:schemeClr val="tx1"/>
            </a:solidFill>
            <a:round/>
            <a:headEnd/>
            <a:tailEnd/>
          </a:ln>
        </p:spPr>
        <p:txBody>
          <a:bodyPr/>
          <a:lstStyle/>
          <a:p>
            <a:endParaRPr lang="nb-NO"/>
          </a:p>
        </p:txBody>
      </p:sp>
      <p:sp>
        <p:nvSpPr>
          <p:cNvPr id="15364" name="Rectangle 6"/>
          <p:cNvSpPr>
            <a:spLocks noChangeArrowheads="1"/>
          </p:cNvSpPr>
          <p:nvPr/>
        </p:nvSpPr>
        <p:spPr bwMode="auto">
          <a:xfrm>
            <a:off x="652463" y="495300"/>
            <a:ext cx="7772400" cy="752376"/>
          </a:xfrm>
          <a:prstGeom prst="rect">
            <a:avLst/>
          </a:prstGeom>
          <a:noFill/>
          <a:ln w="9525">
            <a:noFill/>
            <a:miter lim="800000"/>
            <a:headEnd/>
            <a:tailEnd/>
          </a:ln>
        </p:spPr>
        <p:txBody>
          <a:bodyPr anchor="ctr"/>
          <a:lstStyle/>
          <a:p>
            <a:r>
              <a:rPr lang="nb-NO" sz="2400" b="1" dirty="0">
                <a:latin typeface="Verdana" panose="020B0604030504040204" pitchFamily="34" charset="0"/>
                <a:ea typeface="Verdana" panose="020B0604030504040204" pitchFamily="34" charset="0"/>
                <a:cs typeface="Verdana" panose="020B0604030504040204" pitchFamily="34" charset="0"/>
              </a:rPr>
              <a:t>Statens Pensjonskasse – tradisjonell modell</a:t>
            </a:r>
          </a:p>
          <a:p>
            <a:endParaRPr lang="nb-NO" sz="2000" b="1"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486396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9" name="Tittel 8"/>
          <p:cNvSpPr>
            <a:spLocks noGrp="1"/>
          </p:cNvSpPr>
          <p:nvPr>
            <p:ph type="title"/>
          </p:nvPr>
        </p:nvSpPr>
        <p:spPr>
          <a:xfrm>
            <a:off x="652461" y="152820"/>
            <a:ext cx="7772400" cy="1143000"/>
          </a:xfrm>
        </p:spPr>
        <p:txBody>
          <a:bodyPr>
            <a:normAutofit/>
          </a:bodyPr>
          <a:lstStyle/>
          <a:p>
            <a:r>
              <a:rPr lang="nb-NO" sz="2400" dirty="0"/>
              <a:t>Dagens SPK i for yngre årskull</a:t>
            </a:r>
          </a:p>
        </p:txBody>
      </p:sp>
      <p:pic>
        <p:nvPicPr>
          <p:cNvPr id="4" name="Picture 4"/>
          <p:cNvPicPr>
            <a:picLocks noChangeAspect="1" noChangeArrowheads="1"/>
          </p:cNvPicPr>
          <p:nvPr/>
        </p:nvPicPr>
        <p:blipFill>
          <a:blip r:embed="rId3" cstate="print"/>
          <a:srcRect/>
          <a:stretch>
            <a:fillRect/>
          </a:stretch>
        </p:blipFill>
        <p:spPr bwMode="auto">
          <a:xfrm>
            <a:off x="-2" y="1412875"/>
            <a:ext cx="8424863" cy="4303713"/>
          </a:xfrm>
          <a:prstGeom prst="rect">
            <a:avLst/>
          </a:prstGeom>
          <a:noFill/>
          <a:ln w="9525">
            <a:noFill/>
            <a:miter lim="800000"/>
            <a:headEnd/>
            <a:tailEnd/>
          </a:ln>
        </p:spPr>
      </p:pic>
      <p:sp>
        <p:nvSpPr>
          <p:cNvPr id="5" name="Pil høyre 4"/>
          <p:cNvSpPr/>
          <p:nvPr/>
        </p:nvSpPr>
        <p:spPr>
          <a:xfrm>
            <a:off x="4716014" y="3501008"/>
            <a:ext cx="3708847" cy="614435"/>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6" name="Multipliser 5"/>
          <p:cNvSpPr/>
          <p:nvPr/>
        </p:nvSpPr>
        <p:spPr>
          <a:xfrm>
            <a:off x="5889103" y="2448358"/>
            <a:ext cx="1800199" cy="1359867"/>
          </a:xfrm>
          <a:prstGeom prst="mathMultiply">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7" name="Pil ned 6"/>
          <p:cNvSpPr/>
          <p:nvPr/>
        </p:nvSpPr>
        <p:spPr>
          <a:xfrm>
            <a:off x="4716014" y="2522600"/>
            <a:ext cx="484632" cy="978408"/>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8" name="TekstSylinder 7"/>
          <p:cNvSpPr txBox="1"/>
          <p:nvPr/>
        </p:nvSpPr>
        <p:spPr>
          <a:xfrm>
            <a:off x="5148065" y="3666510"/>
            <a:ext cx="2304255" cy="338554"/>
          </a:xfrm>
          <a:prstGeom prst="rect">
            <a:avLst/>
          </a:prstGeom>
          <a:noFill/>
        </p:spPr>
        <p:txBody>
          <a:bodyPr wrap="square" rtlCol="0">
            <a:spAutoFit/>
          </a:bodyPr>
          <a:lstStyle/>
          <a:p>
            <a:r>
              <a:rPr lang="nb-NO" sz="1600" b="1" dirty="0"/>
              <a:t>TJENESTEPENSJON</a:t>
            </a:r>
          </a:p>
        </p:txBody>
      </p:sp>
    </p:spTree>
    <p:extLst>
      <p:ext uri="{BB962C8B-B14F-4D97-AF65-F5344CB8AC3E}">
        <p14:creationId xmlns:p14="http://schemas.microsoft.com/office/powerpoint/2010/main" val="3057192069"/>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Levealdersjustering for alle årskull – videreført brutto</a:t>
            </a:r>
          </a:p>
        </p:txBody>
      </p:sp>
      <p:sp>
        <p:nvSpPr>
          <p:cNvPr id="3" name="Oval 2"/>
          <p:cNvSpPr/>
          <p:nvPr/>
        </p:nvSpPr>
        <p:spPr bwMode="auto">
          <a:xfrm>
            <a:off x="6849207" y="1424354"/>
            <a:ext cx="1416513" cy="702434"/>
          </a:xfrm>
          <a:prstGeom prst="ellipse">
            <a:avLst/>
          </a:prstGeom>
          <a:noFill/>
          <a:ln w="31750" cap="flat" cmpd="sng" algn="ctr">
            <a:solidFill>
              <a:schemeClr val="tx1"/>
            </a:solidFill>
            <a:prstDash val="solid"/>
            <a:round/>
            <a:headEnd type="none" w="med" len="med"/>
            <a:tailEnd type="none" w="med" len="med"/>
          </a:ln>
          <a:effectLst/>
        </p:spPr>
        <p:txBody>
          <a:bodyPr vert="horz" wrap="square" lIns="84406" tIns="42203" rIns="84406" bIns="42203" numCol="1" rtlCol="0" anchor="ctr" anchorCtr="0" compatLnSpc="1">
            <a:prstTxWarp prst="textNoShape">
              <a:avLst/>
            </a:prstTxWarp>
          </a:bodyPr>
          <a:lstStyle/>
          <a:p>
            <a:pPr defTabSz="844083" eaLnBrk="0" hangingPunct="0"/>
            <a:r>
              <a:rPr lang="nb-NO" sz="1292" dirty="0"/>
              <a:t>Født 1985 </a:t>
            </a:r>
          </a:p>
          <a:p>
            <a:pPr defTabSz="844083" eaLnBrk="0" hangingPunct="0"/>
            <a:r>
              <a:rPr lang="nb-NO" sz="1292" dirty="0"/>
              <a:t>49 %</a:t>
            </a:r>
            <a:endParaRPr lang="en-US" sz="1292" dirty="0"/>
          </a:p>
        </p:txBody>
      </p:sp>
      <p:cxnSp>
        <p:nvCxnSpPr>
          <p:cNvPr id="7" name="Straight Arrow Connector 6"/>
          <p:cNvCxnSpPr>
            <a:stCxn id="3" idx="3"/>
          </p:cNvCxnSpPr>
          <p:nvPr/>
        </p:nvCxnSpPr>
        <p:spPr bwMode="auto">
          <a:xfrm flipH="1">
            <a:off x="6676451" y="2023919"/>
            <a:ext cx="380200" cy="1433597"/>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0" name="Straight Arrow Connector 9"/>
          <p:cNvCxnSpPr/>
          <p:nvPr/>
        </p:nvCxnSpPr>
        <p:spPr bwMode="auto">
          <a:xfrm flipV="1">
            <a:off x="3376246" y="2347546"/>
            <a:ext cx="0" cy="296300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12" name="TextBox 11"/>
          <p:cNvSpPr txBox="1"/>
          <p:nvPr/>
        </p:nvSpPr>
        <p:spPr>
          <a:xfrm>
            <a:off x="1929912" y="3106405"/>
            <a:ext cx="1107830" cy="688843"/>
          </a:xfrm>
          <a:prstGeom prst="rect">
            <a:avLst/>
          </a:prstGeom>
          <a:noFill/>
        </p:spPr>
        <p:txBody>
          <a:bodyPr wrap="square" rtlCol="0">
            <a:spAutoFit/>
          </a:bodyPr>
          <a:lstStyle/>
          <a:p>
            <a:r>
              <a:rPr lang="nb-NO" sz="1292" dirty="0"/>
              <a:t>66 % garanti tom 1958 kullet</a:t>
            </a:r>
            <a:endParaRPr lang="en-US" sz="1292" dirty="0"/>
          </a:p>
        </p:txBody>
      </p:sp>
      <p:sp>
        <p:nvSpPr>
          <p:cNvPr id="13" name="Oval 12"/>
          <p:cNvSpPr/>
          <p:nvPr/>
        </p:nvSpPr>
        <p:spPr bwMode="auto">
          <a:xfrm>
            <a:off x="1591408" y="2656018"/>
            <a:ext cx="1784838" cy="1582615"/>
          </a:xfrm>
          <a:prstGeom prst="ellipse">
            <a:avLst/>
          </a:prstGeom>
          <a:noFill/>
          <a:ln w="31750" cap="flat" cmpd="sng" algn="ctr">
            <a:solidFill>
              <a:schemeClr val="tx1"/>
            </a:solidFill>
            <a:prstDash val="solid"/>
            <a:round/>
            <a:headEnd type="none" w="med" len="med"/>
            <a:tailEnd type="none" w="med" len="med"/>
          </a:ln>
          <a:effectLst/>
        </p:spPr>
        <p:txBody>
          <a:bodyPr vert="horz" wrap="square" lIns="84406" tIns="42203" rIns="84406" bIns="42203" numCol="1" rtlCol="0" anchor="t" anchorCtr="0" compatLnSpc="1">
            <a:prstTxWarp prst="textNoShape">
              <a:avLst/>
            </a:prstTxWarp>
          </a:bodyPr>
          <a:lstStyle/>
          <a:p>
            <a:pPr defTabSz="844083" eaLnBrk="0" hangingPunct="0"/>
            <a:endParaRPr lang="en-US" sz="1292" dirty="0"/>
          </a:p>
        </p:txBody>
      </p:sp>
      <p:pic>
        <p:nvPicPr>
          <p:cNvPr id="8" name="Bilde 7"/>
          <p:cNvPicPr>
            <a:picLocks noChangeAspect="1"/>
          </p:cNvPicPr>
          <p:nvPr/>
        </p:nvPicPr>
        <p:blipFill>
          <a:blip r:embed="rId3"/>
          <a:stretch>
            <a:fillRect/>
          </a:stretch>
        </p:blipFill>
        <p:spPr>
          <a:xfrm>
            <a:off x="455437" y="1335546"/>
            <a:ext cx="8233127" cy="4186908"/>
          </a:xfrm>
          <a:prstGeom prst="rect">
            <a:avLst/>
          </a:prstGeom>
        </p:spPr>
      </p:pic>
    </p:spTree>
    <p:extLst>
      <p:ext uri="{BB962C8B-B14F-4D97-AF65-F5344CB8AC3E}">
        <p14:creationId xmlns:p14="http://schemas.microsoft.com/office/powerpoint/2010/main" val="11879963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ittel 1"/>
          <p:cNvSpPr>
            <a:spLocks noGrp="1"/>
          </p:cNvSpPr>
          <p:nvPr>
            <p:ph type="title"/>
          </p:nvPr>
        </p:nvSpPr>
        <p:spPr>
          <a:xfrm>
            <a:off x="509588" y="705511"/>
            <a:ext cx="8177212" cy="861747"/>
          </a:xfrm>
        </p:spPr>
        <p:txBody>
          <a:bodyPr>
            <a:normAutofit fontScale="90000"/>
          </a:bodyPr>
          <a:lstStyle/>
          <a:p>
            <a:r>
              <a:rPr lang="nb-NO" sz="2600" dirty="0"/>
              <a:t>Hvor lenge må en jobbe for å kompensere for effekten av levealdersjusteringen?</a:t>
            </a:r>
          </a:p>
        </p:txBody>
      </p:sp>
      <p:graphicFrame>
        <p:nvGraphicFramePr>
          <p:cNvPr id="4" name="Plassholder for innhold 3"/>
          <p:cNvGraphicFramePr>
            <a:graphicFrameLocks noGrp="1"/>
          </p:cNvGraphicFramePr>
          <p:nvPr>
            <p:ph idx="1"/>
            <p:extLst>
              <p:ext uri="{D42A27DB-BD31-4B8C-83A1-F6EECF244321}">
                <p14:modId xmlns:p14="http://schemas.microsoft.com/office/powerpoint/2010/main" val="3843876495"/>
              </p:ext>
            </p:extLst>
          </p:nvPr>
        </p:nvGraphicFramePr>
        <p:xfrm>
          <a:off x="0" y="2314575"/>
          <a:ext cx="9143999" cy="2542898"/>
        </p:xfrm>
        <a:graphic>
          <a:graphicData uri="http://schemas.openxmlformats.org/drawingml/2006/table">
            <a:tbl>
              <a:tblPr firstRow="1" firstCol="1" bandRow="1">
                <a:tableStyleId>{21E4AEA4-8DFA-4A89-87EB-49C32662AFE0}</a:tableStyleId>
              </a:tblPr>
              <a:tblGrid>
                <a:gridCol w="1305857">
                  <a:extLst>
                    <a:ext uri="{9D8B030D-6E8A-4147-A177-3AD203B41FA5}">
                      <a16:colId xmlns:a16="http://schemas.microsoft.com/office/drawing/2014/main" val="20000"/>
                    </a:ext>
                  </a:extLst>
                </a:gridCol>
                <a:gridCol w="1305857">
                  <a:extLst>
                    <a:ext uri="{9D8B030D-6E8A-4147-A177-3AD203B41FA5}">
                      <a16:colId xmlns:a16="http://schemas.microsoft.com/office/drawing/2014/main" val="20001"/>
                    </a:ext>
                  </a:extLst>
                </a:gridCol>
                <a:gridCol w="1305857">
                  <a:extLst>
                    <a:ext uri="{9D8B030D-6E8A-4147-A177-3AD203B41FA5}">
                      <a16:colId xmlns:a16="http://schemas.microsoft.com/office/drawing/2014/main" val="20002"/>
                    </a:ext>
                  </a:extLst>
                </a:gridCol>
                <a:gridCol w="1305857">
                  <a:extLst>
                    <a:ext uri="{9D8B030D-6E8A-4147-A177-3AD203B41FA5}">
                      <a16:colId xmlns:a16="http://schemas.microsoft.com/office/drawing/2014/main" val="20003"/>
                    </a:ext>
                  </a:extLst>
                </a:gridCol>
                <a:gridCol w="1306857">
                  <a:extLst>
                    <a:ext uri="{9D8B030D-6E8A-4147-A177-3AD203B41FA5}">
                      <a16:colId xmlns:a16="http://schemas.microsoft.com/office/drawing/2014/main" val="20004"/>
                    </a:ext>
                  </a:extLst>
                </a:gridCol>
                <a:gridCol w="1306857">
                  <a:extLst>
                    <a:ext uri="{9D8B030D-6E8A-4147-A177-3AD203B41FA5}">
                      <a16:colId xmlns:a16="http://schemas.microsoft.com/office/drawing/2014/main" val="20005"/>
                    </a:ext>
                  </a:extLst>
                </a:gridCol>
                <a:gridCol w="1306857">
                  <a:extLst>
                    <a:ext uri="{9D8B030D-6E8A-4147-A177-3AD203B41FA5}">
                      <a16:colId xmlns:a16="http://schemas.microsoft.com/office/drawing/2014/main" val="20006"/>
                    </a:ext>
                  </a:extLst>
                </a:gridCol>
              </a:tblGrid>
              <a:tr h="782419">
                <a:tc>
                  <a:txBody>
                    <a:bodyPr/>
                    <a:lstStyle/>
                    <a:p>
                      <a:pPr>
                        <a:lnSpc>
                          <a:spcPct val="115000"/>
                        </a:lnSpc>
                        <a:spcAft>
                          <a:spcPts val="0"/>
                        </a:spcAft>
                      </a:pPr>
                      <a:r>
                        <a:rPr lang="nb-NO" sz="1800" dirty="0">
                          <a:effectLst/>
                        </a:rPr>
                        <a:t> </a:t>
                      </a:r>
                      <a:endParaRPr lang="nb-NO"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nb-NO" sz="1800" dirty="0">
                          <a:effectLst/>
                        </a:rPr>
                        <a:t>1960-kullet</a:t>
                      </a:r>
                      <a:endParaRPr lang="nb-NO"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nb-NO" sz="1800" dirty="0">
                          <a:effectLst/>
                        </a:rPr>
                        <a:t>1970-kullet</a:t>
                      </a:r>
                      <a:endParaRPr lang="nb-NO"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nb-NO" sz="1800">
                          <a:effectLst/>
                        </a:rPr>
                        <a:t>1975-kullet</a:t>
                      </a:r>
                      <a:endParaRPr lang="nb-NO"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nb-NO" sz="1800" dirty="0">
                          <a:effectLst/>
                        </a:rPr>
                        <a:t>1980-kullet</a:t>
                      </a:r>
                      <a:endParaRPr lang="nb-NO"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nb-NO" sz="1800">
                          <a:effectLst/>
                        </a:rPr>
                        <a:t>1985-kullet</a:t>
                      </a:r>
                      <a:endParaRPr lang="nb-NO"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nb-NO" sz="1800">
                          <a:effectLst/>
                        </a:rPr>
                        <a:t>1990-kullet</a:t>
                      </a:r>
                      <a:endParaRPr lang="nb-NO"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0"/>
                  </a:ext>
                </a:extLst>
              </a:tr>
              <a:tr h="814075">
                <a:tc>
                  <a:txBody>
                    <a:bodyPr/>
                    <a:lstStyle/>
                    <a:p>
                      <a:pPr>
                        <a:lnSpc>
                          <a:spcPct val="115000"/>
                        </a:lnSpc>
                        <a:spcAft>
                          <a:spcPts val="0"/>
                        </a:spcAft>
                      </a:pPr>
                      <a:r>
                        <a:rPr lang="nb-NO" sz="1800" dirty="0">
                          <a:effectLst/>
                        </a:rPr>
                        <a:t>Folke-trygden</a:t>
                      </a:r>
                      <a:endParaRPr lang="nb-NO"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nb-NO" sz="1800" dirty="0">
                          <a:effectLst/>
                        </a:rPr>
                        <a:t>69 år</a:t>
                      </a:r>
                      <a:endParaRPr lang="nb-NO"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nb-NO" sz="1800" dirty="0">
                          <a:effectLst/>
                        </a:rPr>
                        <a:t>69 år og 10 </a:t>
                      </a:r>
                      <a:r>
                        <a:rPr lang="nb-NO" sz="1800" dirty="0" err="1">
                          <a:effectLst/>
                        </a:rPr>
                        <a:t>mnd</a:t>
                      </a:r>
                      <a:endParaRPr lang="nb-NO"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nb-NO" sz="1800" dirty="0">
                          <a:effectLst/>
                        </a:rPr>
                        <a:t>70 år og </a:t>
                      </a:r>
                    </a:p>
                    <a:p>
                      <a:pPr>
                        <a:lnSpc>
                          <a:spcPct val="115000"/>
                        </a:lnSpc>
                        <a:spcAft>
                          <a:spcPts val="0"/>
                        </a:spcAft>
                      </a:pPr>
                      <a:r>
                        <a:rPr lang="nb-NO" sz="1800" dirty="0">
                          <a:effectLst/>
                        </a:rPr>
                        <a:t>3 </a:t>
                      </a:r>
                      <a:r>
                        <a:rPr lang="nb-NO" sz="1800" dirty="0" err="1">
                          <a:effectLst/>
                        </a:rPr>
                        <a:t>mnd</a:t>
                      </a:r>
                      <a:endParaRPr lang="nb-NO"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nb-NO" sz="1800" dirty="0">
                          <a:effectLst/>
                        </a:rPr>
                        <a:t>70 år og </a:t>
                      </a:r>
                    </a:p>
                    <a:p>
                      <a:pPr>
                        <a:lnSpc>
                          <a:spcPct val="115000"/>
                        </a:lnSpc>
                        <a:spcAft>
                          <a:spcPts val="0"/>
                        </a:spcAft>
                      </a:pPr>
                      <a:r>
                        <a:rPr lang="nb-NO" sz="1800" dirty="0">
                          <a:effectLst/>
                        </a:rPr>
                        <a:t>8 </a:t>
                      </a:r>
                      <a:r>
                        <a:rPr lang="nb-NO" sz="1800" dirty="0" err="1">
                          <a:effectLst/>
                        </a:rPr>
                        <a:t>mnd</a:t>
                      </a:r>
                      <a:endParaRPr lang="nb-NO"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nb-NO" sz="1800" dirty="0">
                          <a:effectLst/>
                        </a:rPr>
                        <a:t>71 år og </a:t>
                      </a:r>
                    </a:p>
                    <a:p>
                      <a:pPr>
                        <a:lnSpc>
                          <a:spcPct val="115000"/>
                        </a:lnSpc>
                        <a:spcAft>
                          <a:spcPts val="0"/>
                        </a:spcAft>
                      </a:pPr>
                      <a:r>
                        <a:rPr lang="nb-NO" sz="1800" dirty="0">
                          <a:effectLst/>
                        </a:rPr>
                        <a:t>1 </a:t>
                      </a:r>
                      <a:r>
                        <a:rPr lang="nb-NO" sz="1800" dirty="0" err="1">
                          <a:effectLst/>
                        </a:rPr>
                        <a:t>mnd</a:t>
                      </a:r>
                      <a:endParaRPr lang="nb-NO"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nb-NO" sz="1800" dirty="0">
                          <a:effectLst/>
                        </a:rPr>
                        <a:t>71 år og </a:t>
                      </a:r>
                    </a:p>
                    <a:p>
                      <a:pPr>
                        <a:lnSpc>
                          <a:spcPct val="115000"/>
                        </a:lnSpc>
                        <a:spcAft>
                          <a:spcPts val="0"/>
                        </a:spcAft>
                      </a:pPr>
                      <a:r>
                        <a:rPr lang="nb-NO" sz="1800" dirty="0">
                          <a:effectLst/>
                        </a:rPr>
                        <a:t>6 </a:t>
                      </a:r>
                      <a:r>
                        <a:rPr lang="nb-NO" sz="1800" dirty="0" err="1">
                          <a:effectLst/>
                        </a:rPr>
                        <a:t>mnd</a:t>
                      </a:r>
                      <a:endParaRPr lang="nb-NO"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1"/>
                  </a:ext>
                </a:extLst>
              </a:tr>
              <a:tr h="814075">
                <a:tc>
                  <a:txBody>
                    <a:bodyPr/>
                    <a:lstStyle/>
                    <a:p>
                      <a:pPr>
                        <a:lnSpc>
                          <a:spcPct val="115000"/>
                        </a:lnSpc>
                        <a:spcAft>
                          <a:spcPts val="0"/>
                        </a:spcAft>
                      </a:pPr>
                      <a:r>
                        <a:rPr lang="nb-NO" sz="1800" dirty="0">
                          <a:effectLst/>
                        </a:rPr>
                        <a:t>Offentlig tjeneste-pensjon</a:t>
                      </a:r>
                      <a:endParaRPr lang="nb-NO"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nb-NO" sz="1800">
                          <a:effectLst/>
                        </a:rPr>
                        <a:t>69 år og 11 mnd</a:t>
                      </a:r>
                      <a:endParaRPr lang="nb-NO"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nb-NO" sz="1800" dirty="0">
                          <a:effectLst/>
                        </a:rPr>
                        <a:t>71 år og </a:t>
                      </a:r>
                    </a:p>
                    <a:p>
                      <a:pPr>
                        <a:lnSpc>
                          <a:spcPct val="115000"/>
                        </a:lnSpc>
                        <a:spcAft>
                          <a:spcPts val="0"/>
                        </a:spcAft>
                      </a:pPr>
                      <a:r>
                        <a:rPr lang="nb-NO" sz="1800" dirty="0">
                          <a:effectLst/>
                        </a:rPr>
                        <a:t>2 </a:t>
                      </a:r>
                      <a:r>
                        <a:rPr lang="nb-NO" sz="1800" dirty="0" err="1">
                          <a:effectLst/>
                        </a:rPr>
                        <a:t>mnd</a:t>
                      </a:r>
                      <a:endParaRPr lang="nb-NO"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nb-NO" sz="1800" dirty="0">
                          <a:effectLst/>
                        </a:rPr>
                        <a:t>71 år og </a:t>
                      </a:r>
                    </a:p>
                    <a:p>
                      <a:pPr>
                        <a:lnSpc>
                          <a:spcPct val="115000"/>
                        </a:lnSpc>
                        <a:spcAft>
                          <a:spcPts val="0"/>
                        </a:spcAft>
                      </a:pPr>
                      <a:r>
                        <a:rPr lang="nb-NO" sz="1800" dirty="0">
                          <a:effectLst/>
                        </a:rPr>
                        <a:t>9 </a:t>
                      </a:r>
                      <a:r>
                        <a:rPr lang="nb-NO" sz="1800" dirty="0" err="1">
                          <a:effectLst/>
                        </a:rPr>
                        <a:t>mnd</a:t>
                      </a:r>
                      <a:endParaRPr lang="nb-NO"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nb-NO" sz="1800" dirty="0">
                          <a:effectLst/>
                        </a:rPr>
                        <a:t>72 år og </a:t>
                      </a:r>
                    </a:p>
                    <a:p>
                      <a:pPr>
                        <a:lnSpc>
                          <a:spcPct val="115000"/>
                        </a:lnSpc>
                        <a:spcAft>
                          <a:spcPts val="0"/>
                        </a:spcAft>
                      </a:pPr>
                      <a:r>
                        <a:rPr lang="nb-NO" sz="1800" dirty="0">
                          <a:effectLst/>
                        </a:rPr>
                        <a:t>4 </a:t>
                      </a:r>
                      <a:r>
                        <a:rPr lang="nb-NO" sz="1800" dirty="0" err="1">
                          <a:effectLst/>
                        </a:rPr>
                        <a:t>mnd</a:t>
                      </a:r>
                      <a:endParaRPr lang="nb-NO"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nb-NO" sz="1800" dirty="0">
                          <a:effectLst/>
                        </a:rPr>
                        <a:t>72 år og 11 </a:t>
                      </a:r>
                      <a:r>
                        <a:rPr lang="nb-NO" sz="1800" dirty="0" err="1">
                          <a:effectLst/>
                        </a:rPr>
                        <a:t>mnd</a:t>
                      </a:r>
                      <a:endParaRPr lang="nb-NO"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nb-NO" sz="1800" dirty="0">
                          <a:effectLst/>
                        </a:rPr>
                        <a:t>73 år og</a:t>
                      </a:r>
                    </a:p>
                    <a:p>
                      <a:pPr>
                        <a:lnSpc>
                          <a:spcPct val="115000"/>
                        </a:lnSpc>
                        <a:spcAft>
                          <a:spcPts val="0"/>
                        </a:spcAft>
                      </a:pPr>
                      <a:r>
                        <a:rPr lang="nb-NO" sz="1800" dirty="0">
                          <a:effectLst/>
                        </a:rPr>
                        <a:t> 5 </a:t>
                      </a:r>
                      <a:r>
                        <a:rPr lang="nb-NO" sz="1800" dirty="0" err="1">
                          <a:effectLst/>
                        </a:rPr>
                        <a:t>mnd</a:t>
                      </a:r>
                      <a:endParaRPr lang="nb-NO"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37671906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CD9601BA-E703-4B2F-B38D-654A9C709B03}"/>
              </a:ext>
            </a:extLst>
          </p:cNvPr>
          <p:cNvSpPr>
            <a:spLocks noGrp="1"/>
          </p:cNvSpPr>
          <p:nvPr>
            <p:ph type="title"/>
          </p:nvPr>
        </p:nvSpPr>
        <p:spPr/>
        <p:txBody>
          <a:bodyPr/>
          <a:lstStyle/>
          <a:p>
            <a:r>
              <a:rPr lang="nb-NO" dirty="0"/>
              <a:t>Regjeringens forslag til nye samordningsregler 2017</a:t>
            </a:r>
          </a:p>
        </p:txBody>
      </p:sp>
      <p:pic>
        <p:nvPicPr>
          <p:cNvPr id="5" name="Plassholder for innhold 4">
            <a:extLst>
              <a:ext uri="{FF2B5EF4-FFF2-40B4-BE49-F238E27FC236}">
                <a16:creationId xmlns:a16="http://schemas.microsoft.com/office/drawing/2014/main" id="{58DA1263-2680-4C2E-A8C4-D8E39025FE2E}"/>
              </a:ext>
            </a:extLst>
          </p:cNvPr>
          <p:cNvPicPr>
            <a:picLocks noGrp="1" noChangeAspect="1"/>
          </p:cNvPicPr>
          <p:nvPr>
            <p:ph idx="1"/>
          </p:nvPr>
        </p:nvPicPr>
        <p:blipFill rotWithShape="1">
          <a:blip r:embed="rId3">
            <a:extLst>
              <a:ext uri="{BEBA8EAE-BF5A-486C-A8C5-ECC9F3942E4B}">
                <a14:imgProps xmlns:a14="http://schemas.microsoft.com/office/drawing/2010/main">
                  <a14:imgLayer r:embed="rId4">
                    <a14:imgEffect>
                      <a14:sharpenSoften amount="49000"/>
                    </a14:imgEffect>
                    <a14:imgEffect>
                      <a14:saturation sat="249000"/>
                    </a14:imgEffect>
                  </a14:imgLayer>
                </a14:imgProps>
              </a:ext>
            </a:extLst>
          </a:blip>
          <a:srcRect l="20373" t="29647" r="25515" b="19042"/>
          <a:stretch/>
        </p:blipFill>
        <p:spPr>
          <a:xfrm>
            <a:off x="110169" y="1136384"/>
            <a:ext cx="8925622" cy="4940155"/>
          </a:xfrm>
          <a:prstGeom prst="rect">
            <a:avLst/>
          </a:prstGeom>
        </p:spPr>
      </p:pic>
      <p:sp>
        <p:nvSpPr>
          <p:cNvPr id="4" name="Plassholder for lysbildenummer 3">
            <a:extLst>
              <a:ext uri="{FF2B5EF4-FFF2-40B4-BE49-F238E27FC236}">
                <a16:creationId xmlns:a16="http://schemas.microsoft.com/office/drawing/2014/main" id="{4D8B5DB3-3013-4D42-89C3-3E79E966DF72}"/>
              </a:ext>
            </a:extLst>
          </p:cNvPr>
          <p:cNvSpPr>
            <a:spLocks noGrp="1"/>
          </p:cNvSpPr>
          <p:nvPr>
            <p:ph type="sldNum" sz="quarter" idx="10"/>
          </p:nvPr>
        </p:nvSpPr>
        <p:spPr/>
        <p:txBody>
          <a:bodyPr/>
          <a:lstStyle/>
          <a:p>
            <a:pPr>
              <a:defRPr/>
            </a:pPr>
            <a:fld id="{3BFC99D4-62F9-4C3A-B91A-2D15C6067740}" type="slidenum">
              <a:rPr lang="en-US" smtClean="0"/>
              <a:pPr>
                <a:defRPr/>
              </a:pPr>
              <a:t>8</a:t>
            </a:fld>
            <a:endParaRPr lang="en-US"/>
          </a:p>
        </p:txBody>
      </p:sp>
    </p:spTree>
    <p:extLst>
      <p:ext uri="{BB962C8B-B14F-4D97-AF65-F5344CB8AC3E}">
        <p14:creationId xmlns:p14="http://schemas.microsoft.com/office/powerpoint/2010/main" val="42914597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lumMod val="85000"/>
            <a:lumOff val="15000"/>
          </a:schemeClr>
        </a:solidFill>
        <a:effectLst/>
      </p:bgPr>
    </p:bg>
    <p:spTree>
      <p:nvGrpSpPr>
        <p:cNvPr id="1" name=""/>
        <p:cNvGrpSpPr/>
        <p:nvPr/>
      </p:nvGrpSpPr>
      <p:grpSpPr>
        <a:xfrm>
          <a:off x="0" y="0"/>
          <a:ext cx="0" cy="0"/>
          <a:chOff x="0" y="0"/>
          <a:chExt cx="0" cy="0"/>
        </a:xfrm>
      </p:grpSpPr>
      <p:sp>
        <p:nvSpPr>
          <p:cNvPr id="4" name="Plassholder for lysbildenummer 3">
            <a:extLst>
              <a:ext uri="{FF2B5EF4-FFF2-40B4-BE49-F238E27FC236}">
                <a16:creationId xmlns:a16="http://schemas.microsoft.com/office/drawing/2014/main" id="{B860626F-BDE1-490A-BBA9-D17B739D59E9}"/>
              </a:ext>
            </a:extLst>
          </p:cNvPr>
          <p:cNvSpPr>
            <a:spLocks noGrp="1"/>
          </p:cNvSpPr>
          <p:nvPr>
            <p:ph type="sldNum" sz="quarter" idx="12"/>
          </p:nvPr>
        </p:nvSpPr>
        <p:spPr/>
        <p:txBody>
          <a:bodyPr/>
          <a:lstStyle/>
          <a:p>
            <a:pPr>
              <a:defRPr/>
            </a:pPr>
            <a:fld id="{3BFC99D4-62F9-4C3A-B91A-2D15C6067740}" type="slidenum">
              <a:rPr lang="en-US" smtClean="0"/>
              <a:pPr>
                <a:defRPr/>
              </a:pPr>
              <a:t>9</a:t>
            </a:fld>
            <a:endParaRPr lang="en-US"/>
          </a:p>
        </p:txBody>
      </p:sp>
      <p:sp>
        <p:nvSpPr>
          <p:cNvPr id="2" name="Tittel 1">
            <a:extLst>
              <a:ext uri="{FF2B5EF4-FFF2-40B4-BE49-F238E27FC236}">
                <a16:creationId xmlns:a16="http://schemas.microsoft.com/office/drawing/2014/main" id="{53A28E9E-4123-4955-9756-003B026BD5EE}"/>
              </a:ext>
            </a:extLst>
          </p:cNvPr>
          <p:cNvSpPr>
            <a:spLocks noGrp="1"/>
          </p:cNvSpPr>
          <p:nvPr>
            <p:ph type="ctrTitle" idx="4294967295"/>
          </p:nvPr>
        </p:nvSpPr>
        <p:spPr>
          <a:xfrm>
            <a:off x="704850" y="2400300"/>
            <a:ext cx="8439150" cy="1016000"/>
          </a:xfrm>
        </p:spPr>
        <p:txBody>
          <a:bodyPr>
            <a:noAutofit/>
          </a:bodyPr>
          <a:lstStyle/>
          <a:p>
            <a:r>
              <a:rPr lang="nb-NO" sz="4000" dirty="0">
                <a:solidFill>
                  <a:schemeClr val="bg1"/>
                </a:solidFill>
              </a:rPr>
              <a:t>Hva har NTL og LO </a:t>
            </a:r>
            <a:br>
              <a:rPr lang="nb-NO" sz="4000" dirty="0">
                <a:solidFill>
                  <a:schemeClr val="bg1"/>
                </a:solidFill>
              </a:rPr>
            </a:br>
            <a:r>
              <a:rPr lang="nb-NO" sz="4000" dirty="0">
                <a:solidFill>
                  <a:schemeClr val="bg1"/>
                </a:solidFill>
              </a:rPr>
              <a:t>vedtatt om offentlig tjenestepensjon?</a:t>
            </a:r>
          </a:p>
        </p:txBody>
      </p:sp>
    </p:spTree>
    <p:extLst>
      <p:ext uri="{BB962C8B-B14F-4D97-AF65-F5344CB8AC3E}">
        <p14:creationId xmlns:p14="http://schemas.microsoft.com/office/powerpoint/2010/main" val="2993427555"/>
      </p:ext>
    </p:extLst>
  </p:cSld>
  <p:clrMapOvr>
    <a:masterClrMapping/>
  </p:clrMapOvr>
</p:sld>
</file>

<file path=ppt/theme/theme1.xml><?xml version="1.0" encoding="utf-8"?>
<a:theme xmlns:a="http://schemas.openxmlformats.org/drawingml/2006/main" name="hvitpresentasjo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NTL_PP_Negativ">
  <a:themeElements>
    <a:clrScheme name="Custom 5">
      <a:dk1>
        <a:sysClr val="windowText" lastClr="000000"/>
      </a:dk1>
      <a:lt1>
        <a:sysClr val="window" lastClr="FFFFFF"/>
      </a:lt1>
      <a:dk2>
        <a:srgbClr val="2C2C2D"/>
      </a:dk2>
      <a:lt2>
        <a:srgbClr val="6C6C69"/>
      </a:lt2>
      <a:accent1>
        <a:srgbClr val="D5D5D5"/>
      </a:accent1>
      <a:accent2>
        <a:srgbClr val="393A3C"/>
      </a:accent2>
      <a:accent3>
        <a:srgbClr val="AA2A24"/>
      </a:accent3>
      <a:accent4>
        <a:srgbClr val="B94A33"/>
      </a:accent4>
      <a:accent5>
        <a:srgbClr val="C86A4F"/>
      </a:accent5>
      <a:accent6>
        <a:srgbClr val="D89176"/>
      </a:accent6>
      <a:hlink>
        <a:srgbClr val="B2190D"/>
      </a:hlink>
      <a:folHlink>
        <a:srgbClr val="00467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hvitpresentasjon</Template>
  <TotalTime>3592</TotalTime>
  <Words>5918</Words>
  <Application>Microsoft Office PowerPoint</Application>
  <PresentationFormat>Skjermfremvisning (4:3)</PresentationFormat>
  <Paragraphs>604</Paragraphs>
  <Slides>35</Slides>
  <Notes>31</Notes>
  <HiddenSlides>1</HiddenSlides>
  <MMClips>0</MMClips>
  <ScaleCrop>false</ScaleCrop>
  <HeadingPairs>
    <vt:vector size="6" baseType="variant">
      <vt:variant>
        <vt:lpstr>Brukte skrifter</vt:lpstr>
      </vt:variant>
      <vt:variant>
        <vt:i4>7</vt:i4>
      </vt:variant>
      <vt:variant>
        <vt:lpstr>Tema</vt:lpstr>
      </vt:variant>
      <vt:variant>
        <vt:i4>2</vt:i4>
      </vt:variant>
      <vt:variant>
        <vt:lpstr>Lysbildetitler</vt:lpstr>
      </vt:variant>
      <vt:variant>
        <vt:i4>35</vt:i4>
      </vt:variant>
    </vt:vector>
  </HeadingPairs>
  <TitlesOfParts>
    <vt:vector size="44" baseType="lpstr">
      <vt:lpstr>ＭＳ Ｐゴシック</vt:lpstr>
      <vt:lpstr>Arial</vt:lpstr>
      <vt:lpstr>Calibri</vt:lpstr>
      <vt:lpstr>Cambria</vt:lpstr>
      <vt:lpstr>Geneva</vt:lpstr>
      <vt:lpstr>Times New Roman</vt:lpstr>
      <vt:lpstr>Verdana</vt:lpstr>
      <vt:lpstr>hvitpresentasjon</vt:lpstr>
      <vt:lpstr>NTL_PP_Negativ</vt:lpstr>
      <vt:lpstr>Pensjonsforhandlingene i offentlig sektor 2018</vt:lpstr>
      <vt:lpstr>PowerPoint-presentasjon</vt:lpstr>
      <vt:lpstr>PowerPoint-presentasjon</vt:lpstr>
      <vt:lpstr>PowerPoint-presentasjon</vt:lpstr>
      <vt:lpstr>Dagens SPK i for yngre årskull</vt:lpstr>
      <vt:lpstr>Levealdersjustering for alle årskull – videreført brutto</vt:lpstr>
      <vt:lpstr>Hvor lenge må en jobbe for å kompensere for effekten av levealdersjusteringen?</vt:lpstr>
      <vt:lpstr>Regjeringens forslag til nye samordningsregler 2017</vt:lpstr>
      <vt:lpstr>Hva har NTL og LO  vedtatt om offentlig tjenestepensjon?</vt:lpstr>
      <vt:lpstr>PowerPoint-presentasjon</vt:lpstr>
      <vt:lpstr> </vt:lpstr>
      <vt:lpstr>PowerPoint-presentasjon</vt:lpstr>
      <vt:lpstr>PowerPoint-presentasjon</vt:lpstr>
      <vt:lpstr>Vurdering av elementene  og anbefaling  Oppsummering av de viktigste elementene forslaget til ny pensjonsavtale Har den de kvalitetene våre medlemmer trenger? Hvordan er den sosial profilen og fordelingen mellom grupper? Gir den god nok pensjon til de unge? </vt:lpstr>
      <vt:lpstr>PowerPoint-presentasjon</vt:lpstr>
      <vt:lpstr>PowerPoint-presentasjon</vt:lpstr>
      <vt:lpstr>Felles ansiennitet i AFP</vt:lpstr>
      <vt:lpstr>Verdifullt for utsatte grupper</vt:lpstr>
      <vt:lpstr>Sikrer flere AFP</vt:lpstr>
      <vt:lpstr>PowerPoint-presentasjon</vt:lpstr>
      <vt:lpstr>PowerPoint-presentasjon</vt:lpstr>
      <vt:lpstr>Noen typeeksempler </vt:lpstr>
      <vt:lpstr>Tidligpensjon/Overgangstillegg </vt:lpstr>
      <vt:lpstr>PowerPoint-presentasjon</vt:lpstr>
      <vt:lpstr>PowerPoint-presentasjon</vt:lpstr>
      <vt:lpstr>PowerPoint-presentasjon</vt:lpstr>
      <vt:lpstr>PowerPoint-presentasjon</vt:lpstr>
      <vt:lpstr>PowerPoint-presentasjon</vt:lpstr>
      <vt:lpstr>PowerPoint-presentasjon</vt:lpstr>
      <vt:lpstr>PowerPoint-presentasjon</vt:lpstr>
      <vt:lpstr>PowerPoint-presentasjon</vt:lpstr>
      <vt:lpstr>PowerPoint-presentasjon</vt:lpstr>
      <vt:lpstr>PowerPoint-presentasjon</vt:lpstr>
      <vt:lpstr>PowerPoint-presentasjon</vt:lpstr>
      <vt:lpstr>PowerPoint-presentasjon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Pensjon  Gjennomgang av  - offentlig tjenestepensjon,  - ny og gammel folketrygd,  - AFP i offentlig sektor - offentlig tjenestepensjon framover  NTL Forsvaret – Sessvollmoen 31. mai 2016   Ragnar Bøe Elgsaas,  forbundssekretær NTL</dc:title>
  <dc:creator>Ragnar Bøe Elgsaas</dc:creator>
  <cp:lastModifiedBy>Lisbet Bjone</cp:lastModifiedBy>
  <cp:revision>154</cp:revision>
  <cp:lastPrinted>2018-03-20T11:38:22Z</cp:lastPrinted>
  <dcterms:created xsi:type="dcterms:W3CDTF">2016-05-30T09:00:42Z</dcterms:created>
  <dcterms:modified xsi:type="dcterms:W3CDTF">2018-04-04T07:09:08Z</dcterms:modified>
</cp:coreProperties>
</file>