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</p:sldMasterIdLst>
  <p:notesMasterIdLst>
    <p:notesMasterId r:id="rId22"/>
  </p:notesMasterIdLst>
  <p:handoutMasterIdLst>
    <p:handoutMasterId r:id="rId23"/>
  </p:handoutMasterIdLst>
  <p:sldIdLst>
    <p:sldId id="277" r:id="rId3"/>
    <p:sldId id="356" r:id="rId4"/>
    <p:sldId id="282" r:id="rId5"/>
    <p:sldId id="359" r:id="rId6"/>
    <p:sldId id="286" r:id="rId7"/>
    <p:sldId id="289" r:id="rId8"/>
    <p:sldId id="284" r:id="rId9"/>
    <p:sldId id="278" r:id="rId10"/>
    <p:sldId id="279" r:id="rId11"/>
    <p:sldId id="280" r:id="rId12"/>
    <p:sldId id="281" r:id="rId13"/>
    <p:sldId id="285" r:id="rId14"/>
    <p:sldId id="287" r:id="rId15"/>
    <p:sldId id="357" r:id="rId16"/>
    <p:sldId id="297" r:id="rId17"/>
    <p:sldId id="288" r:id="rId18"/>
    <p:sldId id="295" r:id="rId19"/>
    <p:sldId id="296" r:id="rId20"/>
    <p:sldId id="358" r:id="rId21"/>
  </p:sldIdLst>
  <p:sldSz cx="9144000" cy="6858000" type="screen4x3"/>
  <p:notesSz cx="6735763" cy="986631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Genev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Genev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Genev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Genev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Genev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Genev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Genev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Genev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Genev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 snapToGrid="0" snapToObjects="1">
      <p:cViewPr varScale="1">
        <p:scale>
          <a:sx n="84" d="100"/>
          <a:sy n="84" d="100"/>
        </p:scale>
        <p:origin x="76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Geneva" pitchFamily="123" charset="-128"/>
                <a:cs typeface="+mn-cs"/>
              </a:defRPr>
            </a:lvl1pPr>
          </a:lstStyle>
          <a:p>
            <a:pPr>
              <a:defRPr/>
            </a:pPr>
            <a:fld id="{CBED7808-F25D-449D-9725-E80500578B9D}" type="datetimeFigureOut">
              <a:rPr lang="en-US"/>
              <a:pPr>
                <a:defRPr/>
              </a:pPr>
              <a:t>1/9/2019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Geneva" pitchFamily="123" charset="-128"/>
                <a:cs typeface="+mn-cs"/>
              </a:defRPr>
            </a:lvl1pPr>
          </a:lstStyle>
          <a:p>
            <a:pPr>
              <a:defRPr/>
            </a:pPr>
            <a:fld id="{A873292E-F88D-4FB0-8084-EF19BCCAC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Geneva" pitchFamily="123" charset="-128"/>
                <a:cs typeface="+mn-cs"/>
              </a:defRPr>
            </a:lvl1pPr>
          </a:lstStyle>
          <a:p>
            <a:pPr>
              <a:defRPr/>
            </a:pPr>
            <a:fld id="{8E60B70D-6590-47A7-81B6-9C70F57D9FD5}" type="datetimeFigureOut">
              <a:rPr lang="en-US"/>
              <a:pPr>
                <a:defRPr/>
              </a:pPr>
              <a:t>1/9/2019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noProof="0"/>
              <a:t>Click to edit Master text styles</a:t>
            </a:r>
          </a:p>
          <a:p>
            <a:pPr lvl="1"/>
            <a:r>
              <a:rPr lang="nb-NO" noProof="0"/>
              <a:t>Second level</a:t>
            </a:r>
          </a:p>
          <a:p>
            <a:pPr lvl="2"/>
            <a:r>
              <a:rPr lang="nb-NO" noProof="0"/>
              <a:t>Third level</a:t>
            </a:r>
          </a:p>
          <a:p>
            <a:pPr lvl="3"/>
            <a:r>
              <a:rPr lang="nb-NO" noProof="0"/>
              <a:t>Fourth level</a:t>
            </a:r>
          </a:p>
          <a:p>
            <a:pPr lvl="4"/>
            <a:r>
              <a:rPr lang="nb-NO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Geneva" pitchFamily="123" charset="-128"/>
                <a:cs typeface="+mn-cs"/>
              </a:defRPr>
            </a:lvl1pPr>
          </a:lstStyle>
          <a:p>
            <a:pPr>
              <a:defRPr/>
            </a:pPr>
            <a:fld id="{5D77FFCE-729B-4D82-8A35-F7B7BCA4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Bruke HA som redskap</a:t>
            </a:r>
            <a:r>
              <a:rPr lang="nb-NO" baseline="0" dirty="0"/>
              <a:t> ved omstilling.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77FFCE-729B-4D82-8A35-F7B7BCA4BD5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35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Bruke HA som redskap</a:t>
            </a:r>
            <a:r>
              <a:rPr lang="nb-NO" baseline="0" dirty="0"/>
              <a:t> ved omstilling.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77FFCE-729B-4D82-8A35-F7B7BCA4BD5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D4D436-4556-4FF2-9410-0D7084A71F45}" type="slidenum">
              <a:rPr lang="nb-NO" smtClean="0">
                <a:cs typeface="Times New Roman" pitchFamily="18" charset="0"/>
              </a:rPr>
              <a:pPr/>
              <a:t>4</a:t>
            </a:fld>
            <a:endParaRPr lang="nb-NO">
              <a:cs typeface="Times New Roman" pitchFamily="18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8188"/>
            <a:ext cx="4933950" cy="3702050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b-NO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131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HA: egentlig bare skrive</a:t>
            </a:r>
            <a:r>
              <a:rPr lang="nb-NO" baseline="0" dirty="0"/>
              <a:t> omstillingsavtale dersom det er omstilling i flere virksomheter – HA § 2 nr 2. </a:t>
            </a:r>
          </a:p>
          <a:p>
            <a:r>
              <a:rPr lang="nb-NO" baseline="0" dirty="0"/>
              <a:t>Bruk malen!</a:t>
            </a:r>
          </a:p>
          <a:p>
            <a:r>
              <a:rPr lang="nb-NO" baseline="0" dirty="0"/>
              <a:t>Bruk alle virkemidlene! Og ansiennitet er eneste objektive kriteriet ved utvelgelse. 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77FFCE-729B-4D82-8A35-F7B7BCA4BD5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Informasjon også til</a:t>
            </a:r>
            <a:r>
              <a:rPr lang="nb-NO" baseline="0" dirty="0"/>
              <a:t> landsforeninger, forbundskontor – vi vet ingenting før dere sier i fra…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77FFCE-729B-4D82-8A35-F7B7BCA4BD5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HA § 11</a:t>
            </a:r>
            <a:r>
              <a:rPr lang="nb-NO" baseline="0" dirty="0"/>
              <a:t> nr 5: Informasjonsopplegg – arbeidsgiver spesielt ansvar for at alle tilsatte blir særlig godt orientert. Slike orienteringer planlegges sammen med de tillitsvalgte.. 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77FFCE-729B-4D82-8A35-F7B7BCA4BD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NTL har godt tillitsvalgte!</a:t>
            </a:r>
          </a:p>
          <a:p>
            <a:r>
              <a:rPr lang="nb-NO" dirty="0"/>
              <a:t>Sørge for at man</a:t>
            </a:r>
            <a:r>
              <a:rPr lang="nb-NO" baseline="0" dirty="0"/>
              <a:t> har rom til å utføre vervet. </a:t>
            </a:r>
          </a:p>
          <a:p>
            <a:r>
              <a:rPr lang="nb-NO" baseline="0" dirty="0"/>
              <a:t>Skolering – HA § 34</a:t>
            </a:r>
          </a:p>
          <a:p>
            <a:r>
              <a:rPr lang="nb-NO" baseline="0" dirty="0"/>
              <a:t>Husk mulighet for frikjøp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77FFCE-729B-4D82-8A35-F7B7BCA4BD5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Sørge for at det ikke kun er øverste leder/ ledelse som</a:t>
            </a:r>
            <a:r>
              <a:rPr lang="nb-NO" baseline="0" dirty="0"/>
              <a:t> har de gode intensjonene… </a:t>
            </a:r>
          </a:p>
          <a:p>
            <a:r>
              <a:rPr lang="nb-NO" baseline="0" dirty="0"/>
              <a:t>Det må gjennomsyre hele organisasjonen.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77FFCE-729B-4D82-8A35-F7B7BCA4BD5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t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519113"/>
            <a:ext cx="3219450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1466" y="2400350"/>
            <a:ext cx="6591687" cy="1015236"/>
          </a:xfrm>
        </p:spPr>
        <p:txBody>
          <a:bodyPr anchor="b"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4360" y="3484315"/>
            <a:ext cx="5975378" cy="792887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235575" y="6278563"/>
            <a:ext cx="923925" cy="498475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1650" y="6278563"/>
            <a:ext cx="2895600" cy="498475"/>
          </a:xfrm>
        </p:spPr>
        <p:txBody>
          <a:bodyPr/>
          <a:lstStyle>
            <a:lvl1pPr algn="l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Delt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/>
          <p:nvPr/>
        </p:nvSpPr>
        <p:spPr>
          <a:xfrm>
            <a:off x="0" y="0"/>
            <a:ext cx="9142413" cy="6108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8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282700"/>
            <a:ext cx="3986212" cy="441166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600"/>
            </a:lvl1pPr>
            <a:lvl2pPr>
              <a:lnSpc>
                <a:spcPct val="120000"/>
              </a:lnSpc>
              <a:defRPr sz="1400"/>
            </a:lvl2pPr>
            <a:lvl3pPr>
              <a:lnSpc>
                <a:spcPct val="120000"/>
              </a:lnSpc>
              <a:defRPr sz="1200"/>
            </a:lvl3pPr>
            <a:lvl4pPr>
              <a:lnSpc>
                <a:spcPct val="120000"/>
              </a:lnSpc>
              <a:defRPr sz="1100"/>
            </a:lvl4pPr>
            <a:lvl5pPr>
              <a:lnSpc>
                <a:spcPct val="120000"/>
              </a:lnSpc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text</a:t>
            </a:r>
            <a:r>
              <a:rPr lang="nb-NO" dirty="0"/>
              <a:t> styles</a:t>
            </a:r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/>
              <a:t>Fifth </a:t>
            </a:r>
            <a:r>
              <a:rPr lang="nb-NO" dirty="0" err="1"/>
              <a:t>level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09588" y="274638"/>
            <a:ext cx="8181975" cy="861747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3"/>
          </p:nvPr>
        </p:nvSpPr>
        <p:spPr>
          <a:xfrm>
            <a:off x="4670699" y="1282700"/>
            <a:ext cx="4020864" cy="441166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600"/>
            </a:lvl1pPr>
            <a:lvl2pPr>
              <a:lnSpc>
                <a:spcPct val="120000"/>
              </a:lnSpc>
              <a:defRPr sz="1400"/>
            </a:lvl2pPr>
            <a:lvl3pPr>
              <a:lnSpc>
                <a:spcPct val="120000"/>
              </a:lnSpc>
              <a:defRPr sz="1200"/>
            </a:lvl3pPr>
            <a:lvl4pPr>
              <a:lnSpc>
                <a:spcPct val="120000"/>
              </a:lnSpc>
              <a:defRPr sz="1100"/>
            </a:lvl4pPr>
            <a:lvl5pPr>
              <a:lnSpc>
                <a:spcPct val="120000"/>
              </a:lnSpc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>
          <a:xfrm>
            <a:off x="6453188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2954338" y="6280150"/>
            <a:ext cx="2660650" cy="4492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D0D0D"/>
                </a:solidFill>
                <a:latin typeface="Verdana" pitchFamily="34" charset="0"/>
                <a:ea typeface="Geneva" pitchFamily="12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DDC20EBC-BE5D-42C0-95AE-583F5CD5E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t Innh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/>
          <p:nvPr/>
        </p:nvSpPr>
        <p:spPr>
          <a:xfrm>
            <a:off x="0" y="0"/>
            <a:ext cx="9142413" cy="6108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8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588" y="271463"/>
            <a:ext cx="8181975" cy="862012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588" y="1282700"/>
            <a:ext cx="8181975" cy="44116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453188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4338" y="6280150"/>
            <a:ext cx="2660650" cy="4492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D0D0D"/>
                </a:solidFill>
                <a:latin typeface="Verdana" pitchFamily="34" charset="0"/>
                <a:ea typeface="Geneva" pitchFamily="12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947D7DD3-D7B6-458F-B177-DB0DAB966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Slide, St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7"/>
          <p:cNvSpPr/>
          <p:nvPr/>
        </p:nvSpPr>
        <p:spPr>
          <a:xfrm>
            <a:off x="0" y="0"/>
            <a:ext cx="9142413" cy="6108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8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5"/>
          <p:cNvSpPr>
            <a:spLocks noGrp="1"/>
          </p:cNvSpPr>
          <p:nvPr>
            <p:ph sz="quarter" idx="4"/>
          </p:nvPr>
        </p:nvSpPr>
        <p:spPr>
          <a:xfrm>
            <a:off x="2" y="0"/>
            <a:ext cx="9142411" cy="60997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53188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4338" y="6280150"/>
            <a:ext cx="2660650" cy="4492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D0D0D"/>
                </a:solidFill>
                <a:latin typeface="Verdana" pitchFamily="34" charset="0"/>
                <a:ea typeface="Geneva" pitchFamily="12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B687E1BC-954E-470A-9A5F-1EFBB8CA0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/>
          <p:nvPr/>
        </p:nvSpPr>
        <p:spPr>
          <a:xfrm>
            <a:off x="0" y="0"/>
            <a:ext cx="9142413" cy="6108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8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588" y="271463"/>
            <a:ext cx="8255000" cy="862012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3"/>
          </p:nvPr>
        </p:nvSpPr>
        <p:spPr>
          <a:xfrm>
            <a:off x="509588" y="1293495"/>
            <a:ext cx="8270875" cy="4400868"/>
          </a:xfrm>
        </p:spPr>
        <p:txBody>
          <a:bodyPr rtlCol="0">
            <a:normAutofit/>
          </a:bodyPr>
          <a:lstStyle/>
          <a:p>
            <a:pPr lvl="0"/>
            <a:r>
              <a:rPr lang="nb-NO" noProof="0"/>
              <a:t>Click icon to add chart</a:t>
            </a:r>
            <a:endParaRPr lang="en-US" noProof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164ACCC0-921D-4D06-A2BF-B789DF7250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5"/>
          </p:nvPr>
        </p:nvSpPr>
        <p:spPr>
          <a:xfrm>
            <a:off x="6453188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954338" y="6280150"/>
            <a:ext cx="2660650" cy="4492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D0D0D"/>
                </a:solidFill>
                <a:latin typeface="Verdana" pitchFamily="34" charset="0"/>
                <a:ea typeface="Geneva" pitchFamily="123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7"/>
          <p:cNvSpPr/>
          <p:nvPr/>
        </p:nvSpPr>
        <p:spPr>
          <a:xfrm>
            <a:off x="0" y="0"/>
            <a:ext cx="9142413" cy="6108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Picture 8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453188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4338" y="6280150"/>
            <a:ext cx="2660650" cy="4492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D0D0D"/>
                </a:solidFill>
                <a:latin typeface="Verdana" pitchFamily="34" charset="0"/>
                <a:ea typeface="Geneva" pitchFamily="12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DADCC626-D1CF-436D-B124-6D69F892E6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unktliste /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588" y="274638"/>
            <a:ext cx="8177212" cy="861747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295820"/>
            <a:ext cx="8177211" cy="439854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lnSpc>
                <a:spcPct val="12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45D27DC1-91DE-49A0-B201-6ADF6ADEB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1"/>
          </p:nvPr>
        </p:nvSpPr>
        <p:spPr>
          <a:xfrm>
            <a:off x="6453188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954338" y="6280150"/>
            <a:ext cx="2660650" cy="449263"/>
          </a:xfrm>
        </p:spPr>
        <p:txBody>
          <a:bodyPr/>
          <a:lstStyle>
            <a:lvl1pPr algn="l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l Kapp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519113"/>
            <a:ext cx="3219450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5113550" y="2400350"/>
            <a:ext cx="3796509" cy="1015236"/>
          </a:xfrm>
        </p:spPr>
        <p:txBody>
          <a:bodyPr anchor="b"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5113549" y="3484315"/>
            <a:ext cx="3796510" cy="792887"/>
          </a:xfrm>
        </p:spPr>
        <p:txBody>
          <a:bodyPr/>
          <a:lstStyle>
            <a:lvl1pPr marL="0" indent="0" algn="l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Delt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282700"/>
            <a:ext cx="3986212" cy="441166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600"/>
            </a:lvl1pPr>
            <a:lvl2pPr>
              <a:lnSpc>
                <a:spcPct val="120000"/>
              </a:lnSpc>
              <a:defRPr sz="1400"/>
            </a:lvl2pPr>
            <a:lvl3pPr>
              <a:lnSpc>
                <a:spcPct val="120000"/>
              </a:lnSpc>
              <a:defRPr sz="1200"/>
            </a:lvl3pPr>
            <a:lvl4pPr>
              <a:lnSpc>
                <a:spcPct val="120000"/>
              </a:lnSpc>
              <a:defRPr sz="1100"/>
            </a:lvl4pPr>
            <a:lvl5pPr>
              <a:lnSpc>
                <a:spcPct val="120000"/>
              </a:lnSpc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09588" y="274638"/>
            <a:ext cx="8181975" cy="861747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3"/>
          </p:nvPr>
        </p:nvSpPr>
        <p:spPr>
          <a:xfrm>
            <a:off x="4670699" y="1282700"/>
            <a:ext cx="4020864" cy="441166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600"/>
            </a:lvl1pPr>
            <a:lvl2pPr>
              <a:lnSpc>
                <a:spcPct val="120000"/>
              </a:lnSpc>
              <a:defRPr sz="1400"/>
            </a:lvl2pPr>
            <a:lvl3pPr>
              <a:lnSpc>
                <a:spcPct val="120000"/>
              </a:lnSpc>
              <a:defRPr sz="1200"/>
            </a:lvl3pPr>
            <a:lvl4pPr>
              <a:lnSpc>
                <a:spcPct val="120000"/>
              </a:lnSpc>
              <a:defRPr sz="1100"/>
            </a:lvl4pPr>
            <a:lvl5pPr>
              <a:lnSpc>
                <a:spcPct val="120000"/>
              </a:lnSpc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453188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2954338" y="6280150"/>
            <a:ext cx="2660650" cy="449263"/>
          </a:xfrm>
        </p:spPr>
        <p:txBody>
          <a:bodyPr/>
          <a:lstStyle>
            <a:lvl1pPr algn="l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B8878990-A6E7-4A6F-A155-55AFA3CF90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t Innh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588" y="271463"/>
            <a:ext cx="8181975" cy="862012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588" y="1282700"/>
            <a:ext cx="8181975" cy="44116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3188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4338" y="6280150"/>
            <a:ext cx="2660650" cy="449263"/>
          </a:xfrm>
        </p:spPr>
        <p:txBody>
          <a:bodyPr/>
          <a:lstStyle>
            <a:lvl1pPr algn="l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86B16EEF-2B80-4029-91DB-5418D1BF7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Slide, St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5"/>
          <p:cNvSpPr>
            <a:spLocks noGrp="1"/>
          </p:cNvSpPr>
          <p:nvPr>
            <p:ph sz="quarter" idx="4"/>
          </p:nvPr>
        </p:nvSpPr>
        <p:spPr>
          <a:xfrm>
            <a:off x="2" y="0"/>
            <a:ext cx="9142411" cy="60997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453188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4338" y="6280150"/>
            <a:ext cx="2660650" cy="449263"/>
          </a:xfrm>
        </p:spPr>
        <p:txBody>
          <a:bodyPr/>
          <a:lstStyle>
            <a:lvl1pPr algn="l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336EB0ED-1DAC-4086-85FD-837F572D2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588" y="271463"/>
            <a:ext cx="8255000" cy="862012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3"/>
          </p:nvPr>
        </p:nvSpPr>
        <p:spPr>
          <a:xfrm>
            <a:off x="509588" y="1293495"/>
            <a:ext cx="8270875" cy="4400868"/>
          </a:xfrm>
        </p:spPr>
        <p:txBody>
          <a:bodyPr rtlCol="0">
            <a:normAutofit/>
          </a:bodyPr>
          <a:lstStyle/>
          <a:p>
            <a:pPr lvl="0"/>
            <a:r>
              <a:rPr lang="nb-NO" noProof="0"/>
              <a:t>Klikk ikonet for å legge til et diagram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C9AD775A-2032-4912-913A-EB5C29A4D9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>
          <a:xfrm>
            <a:off x="6453188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954338" y="6280150"/>
            <a:ext cx="2660650" cy="449263"/>
          </a:xfrm>
        </p:spPr>
        <p:txBody>
          <a:bodyPr/>
          <a:lstStyle>
            <a:lvl1pPr algn="l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3188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4338" y="6280150"/>
            <a:ext cx="2660650" cy="449263"/>
          </a:xfrm>
        </p:spPr>
        <p:txBody>
          <a:bodyPr/>
          <a:lstStyle>
            <a:lvl1pPr algn="l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D808FC42-3DE4-46C2-9CCE-A4094FF51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unktliste /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3727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/>
          <p:nvPr/>
        </p:nvSpPr>
        <p:spPr>
          <a:xfrm>
            <a:off x="0" y="0"/>
            <a:ext cx="9142413" cy="6108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8" descr="NTL_Logo_N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6246813"/>
            <a:ext cx="185578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588" y="274638"/>
            <a:ext cx="8177212" cy="861747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295820"/>
            <a:ext cx="8177211" cy="439854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lnSpc>
                <a:spcPct val="120000"/>
              </a:lnSpc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text</a:t>
            </a:r>
            <a:r>
              <a:rPr lang="nb-NO" dirty="0"/>
              <a:t> styles</a:t>
            </a:r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/>
              <a:t>Fifth </a:t>
            </a:r>
            <a:r>
              <a:rPr lang="nb-NO" dirty="0" err="1"/>
              <a:t>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277225" y="6364288"/>
            <a:ext cx="738188" cy="365125"/>
          </a:xfr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D188829D-90BE-457E-BD96-99FCA9788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6372225" y="6280150"/>
            <a:ext cx="923925" cy="474663"/>
          </a:xfrm>
        </p:spPr>
        <p:txBody>
          <a:bodyPr/>
          <a:lstStyle>
            <a:lvl1pPr algn="r">
              <a:defRPr sz="1100">
                <a:solidFill>
                  <a:srgbClr val="0D0D0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954338" y="6280150"/>
            <a:ext cx="2660650" cy="4492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D0D0D"/>
                </a:solidFill>
                <a:latin typeface="Verdana" pitchFamily="34" charset="0"/>
                <a:ea typeface="Geneva" pitchFamily="123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C4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9D9D9"/>
                </a:solidFill>
                <a:latin typeface="Verdana" pitchFamily="34" charset="0"/>
                <a:ea typeface="Geneva" pitchFamily="12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D9D9D9"/>
                </a:solidFill>
                <a:latin typeface="Verdana" pitchFamily="34" charset="0"/>
                <a:ea typeface="Geneva" pitchFamily="12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9D9D9"/>
                </a:solidFill>
                <a:ea typeface="Geneva" pitchFamily="123" charset="-128"/>
                <a:cs typeface="+mn-cs"/>
              </a:defRPr>
            </a:lvl1pPr>
          </a:lstStyle>
          <a:p>
            <a:pPr>
              <a:defRPr/>
            </a:pPr>
            <a:fld id="{6C507C23-2E5B-4A8F-906D-7287321B7D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/>
          <a:ea typeface="Geneva" charset="0"/>
          <a:cs typeface="Verdana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Geneva" charset="0"/>
          <a:cs typeface="Verdana" pitchFamily="34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Geneva" charset="0"/>
          <a:cs typeface="Verdana" pitchFamily="34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Geneva" charset="0"/>
          <a:cs typeface="Verdana" pitchFamily="34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Geneva" charset="0"/>
          <a:cs typeface="Verdana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charset="0"/>
          <a:ea typeface="Geneva" charset="0"/>
        </a:defRPr>
      </a:lvl9pPr>
    </p:titleStyle>
    <p:bodyStyle>
      <a:lvl1pPr marL="342900" indent="-342900" algn="l" defTabSz="457200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2"/>
          </a:solidFill>
          <a:latin typeface="Verdana"/>
          <a:ea typeface="Geneva" charset="0"/>
          <a:cs typeface="Verdana"/>
        </a:defRPr>
      </a:lvl1pPr>
      <a:lvl2pPr marL="742950" indent="-285750" algn="l" defTabSz="457200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chemeClr val="bg2"/>
          </a:solidFill>
          <a:latin typeface="Verdana"/>
          <a:ea typeface="Geneva" charset="0"/>
          <a:cs typeface="Verdana"/>
        </a:defRPr>
      </a:lvl2pPr>
      <a:lvl3pPr marL="1143000" indent="-228600" algn="l" defTabSz="457200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Arial" pitchFamily="34" charset="0"/>
        <a:buChar char="•"/>
        <a:defRPr sz="1200" kern="1200">
          <a:solidFill>
            <a:srgbClr val="AA2A24"/>
          </a:solidFill>
          <a:latin typeface="Verdana"/>
          <a:ea typeface="Geneva" charset="0"/>
          <a:cs typeface="Verdana"/>
        </a:defRPr>
      </a:lvl3pPr>
      <a:lvl4pPr marL="1600200" indent="-228600" algn="l" defTabSz="457200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Arial" pitchFamily="34" charset="0"/>
        <a:buChar char="–"/>
        <a:defRPr sz="1100" kern="1200">
          <a:solidFill>
            <a:schemeClr val="tx2"/>
          </a:solidFill>
          <a:latin typeface="Verdana"/>
          <a:ea typeface="Geneva" charset="0"/>
          <a:cs typeface="Verdana"/>
        </a:defRPr>
      </a:lvl4pPr>
      <a:lvl5pPr marL="2057400" indent="-228600" algn="l" defTabSz="457200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Arial" pitchFamily="34" charset="0"/>
        <a:buChar char="»"/>
        <a:defRPr sz="1100" kern="1200">
          <a:solidFill>
            <a:schemeClr val="tx2"/>
          </a:solidFill>
          <a:latin typeface="Verdana"/>
          <a:ea typeface="Geneva" charset="0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4C4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2F2F2"/>
                </a:solidFill>
                <a:latin typeface="Verdana" pitchFamily="34" charset="0"/>
                <a:ea typeface="Geneva" pitchFamily="12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2F2F2"/>
                </a:solidFill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ea typeface="Geneva" pitchFamily="123" charset="-128"/>
                <a:cs typeface="+mn-cs"/>
              </a:defRPr>
            </a:lvl1pPr>
          </a:lstStyle>
          <a:p>
            <a:pPr>
              <a:defRPr/>
            </a:pPr>
            <a:fld id="{F229831B-C0DD-4DAF-936D-E0A45D883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Verdana"/>
          <a:ea typeface="Geneva" charset="0"/>
          <a:cs typeface="Verdana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charset="0"/>
          <a:ea typeface="Geneva" charset="0"/>
          <a:cs typeface="Verdana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charset="0"/>
          <a:ea typeface="Geneva" charset="0"/>
          <a:cs typeface="Verdana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charset="0"/>
          <a:ea typeface="Geneva" charset="0"/>
          <a:cs typeface="Verdana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charset="0"/>
          <a:ea typeface="Geneva" charset="0"/>
          <a:cs typeface="Verdana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charset="0"/>
          <a:ea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charset="0"/>
          <a:ea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charset="0"/>
          <a:ea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charset="0"/>
          <a:ea typeface="Geneva" charset="0"/>
        </a:defRPr>
      </a:lvl9pPr>
    </p:titleStyle>
    <p:bodyStyle>
      <a:lvl1pPr marL="342900" indent="-342900" algn="l" defTabSz="4572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F2F2F2"/>
          </a:solidFill>
          <a:latin typeface="Verdana"/>
          <a:ea typeface="Geneva" charset="0"/>
          <a:cs typeface="Verdana"/>
        </a:defRPr>
      </a:lvl1pPr>
      <a:lvl2pPr marL="742950" indent="-285750" algn="l" defTabSz="4572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D9D9D9"/>
          </a:solidFill>
          <a:latin typeface="Verdana"/>
          <a:ea typeface="Geneva" charset="0"/>
          <a:cs typeface="Verdana"/>
        </a:defRPr>
      </a:lvl2pPr>
      <a:lvl3pPr marL="1143000" indent="-228600" algn="l" defTabSz="4572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itchFamily="34" charset="0"/>
        <a:buChar char="•"/>
        <a:defRPr sz="1200" kern="1200">
          <a:solidFill>
            <a:srgbClr val="AA2A24"/>
          </a:solidFill>
          <a:latin typeface="Verdana"/>
          <a:ea typeface="Geneva" charset="0"/>
          <a:cs typeface="Verdana"/>
        </a:defRPr>
      </a:lvl3pPr>
      <a:lvl4pPr marL="1600200" indent="-228600" algn="l" defTabSz="4572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itchFamily="34" charset="0"/>
        <a:buChar char="–"/>
        <a:defRPr sz="1100" kern="1200">
          <a:solidFill>
            <a:srgbClr val="BFBFBF"/>
          </a:solidFill>
          <a:latin typeface="Verdana"/>
          <a:ea typeface="Geneva" charset="0"/>
          <a:cs typeface="Verdana"/>
        </a:defRPr>
      </a:lvl4pPr>
      <a:lvl5pPr marL="2057400" indent="-228600" algn="l" defTabSz="4572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itchFamily="34" charset="0"/>
        <a:buChar char="»"/>
        <a:defRPr sz="1100" kern="1200">
          <a:solidFill>
            <a:srgbClr val="BFBFBF"/>
          </a:solidFill>
          <a:latin typeface="Verdana"/>
          <a:ea typeface="Geneva" charset="0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jellvett.com/fjellvettreglene/fjellvettreglene7" TargetMode="External"/><Relationship Id="rId3" Type="http://schemas.openxmlformats.org/officeDocument/2006/relationships/hyperlink" Target="http://www.fjellvett.com/fjellvettreglene/fjellvettreglene2" TargetMode="External"/><Relationship Id="rId7" Type="http://schemas.openxmlformats.org/officeDocument/2006/relationships/hyperlink" Target="http://www.fjellvett.com/fjellvettreglene/fjellvettreglene6" TargetMode="External"/><Relationship Id="rId2" Type="http://schemas.openxmlformats.org/officeDocument/2006/relationships/hyperlink" Target="http://www.fjellvett.com/fjellvettreglene/fjellvettreglene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jellvett.com/fjellvettreglene/fjellvettreglene5" TargetMode="External"/><Relationship Id="rId5" Type="http://schemas.openxmlformats.org/officeDocument/2006/relationships/hyperlink" Target="http://www.fjellvett.com/fjellvettreglene/fjellvettreglene4" TargetMode="External"/><Relationship Id="rId10" Type="http://schemas.openxmlformats.org/officeDocument/2006/relationships/hyperlink" Target="http://www.fjellvett.com/fjellvettreglene/fjellvettregel9" TargetMode="External"/><Relationship Id="rId4" Type="http://schemas.openxmlformats.org/officeDocument/2006/relationships/hyperlink" Target="http://www.fjellvett.com/fjellvettreglene/fjellvettreglene3" TargetMode="External"/><Relationship Id="rId9" Type="http://schemas.openxmlformats.org/officeDocument/2006/relationships/hyperlink" Target="http://www.fjellvett.com/fjellvettreglene/fjellvettreglene8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b-NO" sz="4000" dirty="0">
                <a:latin typeface="Georgia" pitchFamily="18" charset="0"/>
              </a:rPr>
              <a:t>Tillitsvalgtes rolle under omstilling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 dirty="0"/>
          </a:p>
          <a:p>
            <a:r>
              <a:rPr lang="nb-NO" sz="2400" dirty="0">
                <a:latin typeface="Georgia" pitchFamily="18" charset="0"/>
              </a:rPr>
              <a:t>Sørmarka</a:t>
            </a:r>
          </a:p>
          <a:p>
            <a:r>
              <a:rPr lang="nb-NO" sz="2400" dirty="0">
                <a:latin typeface="Georgia" pitchFamily="18" charset="0"/>
              </a:rPr>
              <a:t>9. januar 2019	</a:t>
            </a:r>
          </a:p>
          <a:p>
            <a:pPr marL="342900" indent="-342900"/>
            <a:r>
              <a:rPr lang="nb-NO" sz="2400" dirty="0">
                <a:latin typeface="Georgia" pitchFamily="18" charset="0"/>
              </a:rPr>
              <a:t>Thomas Sandvik</a:t>
            </a:r>
          </a:p>
          <a:p>
            <a:pPr marL="342900" indent="-342900"/>
            <a:r>
              <a:rPr lang="nb-NO" sz="2400">
                <a:latin typeface="Georgia" pitchFamily="18" charset="0"/>
              </a:rPr>
              <a:t>Joachim Frivold</a:t>
            </a:r>
          </a:p>
          <a:p>
            <a:pPr marL="342900" indent="-342900"/>
            <a:endParaRPr lang="nb-NO" sz="2400" dirty="0">
              <a:latin typeface="Georgia" pitchFamily="18" charset="0"/>
            </a:endParaRPr>
          </a:p>
          <a:p>
            <a:endParaRPr lang="nb-NO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Omstilling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endParaRPr lang="nb-NO" sz="2800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nb-NO" sz="2800" b="1" dirty="0">
                <a:latin typeface="Georgia" pitchFamily="18" charset="0"/>
              </a:rPr>
              <a:t>Gode lokale tillitsvalgte</a:t>
            </a:r>
          </a:p>
          <a:p>
            <a:pPr lvl="1">
              <a:lnSpc>
                <a:spcPct val="80000"/>
              </a:lnSpc>
              <a:buNone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endParaRPr lang="nb-NO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Omstilling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endParaRPr lang="nb-NO" sz="2800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nb-NO" sz="2800" b="1" dirty="0">
                <a:latin typeface="Georgia" pitchFamily="18" charset="0"/>
              </a:rPr>
              <a:t>Partssamarbeid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nb-NO" dirty="0"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Lokalt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Virksomhetsnivå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Departement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endParaRPr lang="nb-NO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Omstilling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endParaRPr lang="nb-NO" sz="2800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nb-NO" sz="2800" b="1" dirty="0">
                <a:latin typeface="Georgia" pitchFamily="18" charset="0"/>
              </a:rPr>
              <a:t>Forutsetninger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nb-NO" dirty="0"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Rolleforståelse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Opplæring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Tilpasningsavtale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Lokal lønnspolitikk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Personalreglement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AMU, HVO, VO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endParaRPr lang="nb-NO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>
                <a:latin typeface="Georgia" pitchFamily="18" charset="0"/>
              </a:rPr>
              <a:t>Omstilling</a:t>
            </a:r>
            <a:endParaRPr lang="nb-NO" sz="4000" dirty="0">
              <a:latin typeface="Georgia" pitchFamily="18" charset="0"/>
            </a:endParaRP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endParaRPr lang="nb-NO" sz="2800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nb-NO" sz="2800" b="1" dirty="0">
                <a:latin typeface="Georgia" pitchFamily="18" charset="0"/>
              </a:rPr>
              <a:t>Lov- og avtaleverk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nb-NO" dirty="0"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Norges lover gjelder på alle arbeidsplasser i landet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Avtaler inngått av de sentrale parter er gjensidig forpliktende for alle, både lokalt og sentralt</a:t>
            </a:r>
            <a:endParaRPr lang="nb-NO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>
                <a:latin typeface="Georgia" pitchFamily="18" charset="0"/>
              </a:rPr>
              <a:t>Omstilling</a:t>
            </a:r>
            <a:endParaRPr lang="nb-NO" sz="4000" dirty="0">
              <a:latin typeface="Georgia" pitchFamily="18" charset="0"/>
            </a:endParaRP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endParaRPr lang="nb-NO" sz="2800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nb-NO" sz="2800" b="1" dirty="0">
                <a:latin typeface="Georgia" pitchFamily="18" charset="0"/>
              </a:rPr>
              <a:t>Rettigheter og plikter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nb-NO" dirty="0"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Rett til jobb og rett til å </a:t>
            </a:r>
            <a:r>
              <a:rPr lang="nb-NO" sz="2000" b="1">
                <a:solidFill>
                  <a:schemeClr val="tx1"/>
                </a:solidFill>
                <a:latin typeface="Georgia" pitchFamily="18" charset="0"/>
              </a:rPr>
              <a:t>følge arbeidsoppgaver</a:t>
            </a: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Rett til å beholde lønn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Rett til ny jobb ved overtallighet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Plikt til å jobbe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76542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 err="1">
                <a:latin typeface="Georgia" panose="02040502050405020303" pitchFamily="18" charset="0"/>
              </a:rPr>
              <a:t>Opsummering</a:t>
            </a:r>
            <a:endParaRPr lang="nb-NO" sz="4000" dirty="0">
              <a:latin typeface="Georgia" panose="02040502050405020303" pitchFamily="18" charset="0"/>
            </a:endParaRP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nb-NO" sz="2800" b="1" dirty="0">
                <a:latin typeface="Georgia" panose="02040502050405020303" pitchFamily="18" charset="0"/>
              </a:rPr>
              <a:t>Hva er viktig for oss i forbindelse med omstilling?</a:t>
            </a:r>
          </a:p>
          <a:p>
            <a:pPr>
              <a:lnSpc>
                <a:spcPct val="80000"/>
              </a:lnSpc>
            </a:pPr>
            <a:endParaRPr lang="nb-NO" sz="2800" b="1" dirty="0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</a:pPr>
            <a:r>
              <a:rPr lang="nb-NO" sz="2800" b="1" dirty="0">
                <a:latin typeface="Georgia" panose="02040502050405020303" pitchFamily="18" charset="0"/>
              </a:rPr>
              <a:t>Hva vil vi være med å bestemme?</a:t>
            </a:r>
          </a:p>
          <a:p>
            <a:pPr>
              <a:lnSpc>
                <a:spcPct val="80000"/>
              </a:lnSpc>
            </a:pPr>
            <a:endParaRPr lang="nb-NO" sz="2800" b="1" dirty="0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</a:pPr>
            <a:r>
              <a:rPr lang="nb-NO" sz="2800" b="1" dirty="0">
                <a:latin typeface="Georgia" panose="02040502050405020303" pitchFamily="18" charset="0"/>
              </a:rPr>
              <a:t>Hvordan skal vi få det til?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0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Omstilling</a:t>
            </a:r>
            <a:endParaRPr lang="nb-NO" sz="40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b-NO" sz="2800" b="1" dirty="0">
                <a:latin typeface="Georgia" pitchFamily="18" charset="0"/>
              </a:rPr>
              <a:t>Huskeliste</a:t>
            </a:r>
          </a:p>
          <a:p>
            <a:pPr>
              <a:buNone/>
            </a:pPr>
            <a:endParaRPr lang="nb-NO" i="1" dirty="0"/>
          </a:p>
          <a:p>
            <a:r>
              <a:rPr lang="nb-NO" sz="2000" b="1" dirty="0">
                <a:latin typeface="Georgia" pitchFamily="18" charset="0"/>
              </a:rPr>
              <a:t>Ivareta medlemmenes lønns- og arbeidsvilkår</a:t>
            </a:r>
          </a:p>
          <a:p>
            <a:pPr lvl="1">
              <a:buNone/>
            </a:pPr>
            <a:r>
              <a:rPr lang="nb-NO" sz="1800" dirty="0">
                <a:latin typeface="Georgia" pitchFamily="18" charset="0"/>
              </a:rPr>
              <a:t>før, under og etter omstilling</a:t>
            </a:r>
          </a:p>
          <a:p>
            <a:r>
              <a:rPr lang="nb-NO" sz="2000" b="1" dirty="0">
                <a:latin typeface="Georgia" pitchFamily="18" charset="0"/>
              </a:rPr>
              <a:t>Stoppe oppsigelser</a:t>
            </a:r>
          </a:p>
          <a:p>
            <a:pPr lvl="1">
              <a:buNone/>
            </a:pPr>
            <a:r>
              <a:rPr lang="nb-NO" sz="1800" dirty="0">
                <a:latin typeface="Georgia" pitchFamily="18" charset="0"/>
              </a:rPr>
              <a:t>finne alternativer</a:t>
            </a:r>
          </a:p>
          <a:p>
            <a:r>
              <a:rPr lang="nb-NO" sz="2000" b="1" dirty="0">
                <a:latin typeface="Georgia" pitchFamily="18" charset="0"/>
              </a:rPr>
              <a:t>Ansiennitetsprinsippet skal alltid legges til grunn</a:t>
            </a:r>
          </a:p>
          <a:p>
            <a:r>
              <a:rPr lang="nb-NO" sz="2000" b="1" dirty="0">
                <a:latin typeface="Georgia" pitchFamily="18" charset="0"/>
              </a:rPr>
              <a:t>Markere uenighet (inn i referat og protokoll)</a:t>
            </a:r>
          </a:p>
          <a:p>
            <a:r>
              <a:rPr lang="nb-NO" sz="2000" b="1" dirty="0">
                <a:latin typeface="Georgia" pitchFamily="18" charset="0"/>
              </a:rPr>
              <a:t>Informere, drøfte og forhandle</a:t>
            </a:r>
          </a:p>
          <a:p>
            <a:pPr lvl="1">
              <a:buNone/>
            </a:pPr>
            <a:r>
              <a:rPr lang="nb-NO" sz="1800" dirty="0">
                <a:latin typeface="Georgia" pitchFamily="18" charset="0"/>
              </a:rPr>
              <a:t>blant annet organisasjonskart, tidsplan og virkemidler</a:t>
            </a:r>
          </a:p>
          <a:p>
            <a:endParaRPr lang="nb-NO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De 9 omstillingsvettreglene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b-NO" sz="1800" b="1" dirty="0">
                <a:latin typeface="Georgia" pitchFamily="18" charset="0"/>
                <a:hlinkClick r:id="rId2"/>
              </a:rPr>
              <a:t>1. Ingen langtur uten trening</a:t>
            </a:r>
            <a:r>
              <a:rPr lang="nb-NO" sz="1800" b="1" dirty="0">
                <a:latin typeface="Georgia" pitchFamily="18" charset="0"/>
              </a:rPr>
              <a:t> (derfor er dere her)</a:t>
            </a:r>
          </a:p>
          <a:p>
            <a:pPr>
              <a:buNone/>
            </a:pPr>
            <a:r>
              <a:rPr lang="nb-NO" sz="1800" b="1" dirty="0">
                <a:latin typeface="Georgia" pitchFamily="18" charset="0"/>
                <a:hlinkClick r:id="rId3"/>
              </a:rPr>
              <a:t>2. Meld fra hvor du går</a:t>
            </a:r>
            <a:r>
              <a:rPr lang="nb-NO" sz="1800" b="1" dirty="0">
                <a:latin typeface="Georgia" pitchFamily="18" charset="0"/>
              </a:rPr>
              <a:t> (forutsigbarhet er bra)</a:t>
            </a:r>
          </a:p>
          <a:p>
            <a:pPr>
              <a:buNone/>
            </a:pPr>
            <a:r>
              <a:rPr lang="nb-NO" sz="1800" b="1" dirty="0">
                <a:latin typeface="Georgia" pitchFamily="18" charset="0"/>
                <a:hlinkClick r:id="rId4"/>
              </a:rPr>
              <a:t>3. Vis respekt for været og værmeldingene</a:t>
            </a:r>
            <a:r>
              <a:rPr lang="nb-NO" sz="1800" b="1" dirty="0">
                <a:latin typeface="Georgia" pitchFamily="18" charset="0"/>
              </a:rPr>
              <a:t> (dere vil ofte merke hva som er på gang først)</a:t>
            </a:r>
          </a:p>
          <a:p>
            <a:pPr>
              <a:buNone/>
            </a:pPr>
            <a:r>
              <a:rPr lang="nb-NO" sz="1800" b="1" dirty="0">
                <a:latin typeface="Georgia" pitchFamily="18" charset="0"/>
                <a:hlinkClick r:id="rId5"/>
              </a:rPr>
              <a:t>4. Vær rustet mot uvær og kulde</a:t>
            </a:r>
            <a:r>
              <a:rPr lang="nb-NO" sz="1800" b="1" dirty="0">
                <a:latin typeface="Georgia" pitchFamily="18" charset="0"/>
              </a:rPr>
              <a:t> (ny regjering vil slanke forvaltningen, NTL må rigge seg for det i alle ledd)</a:t>
            </a:r>
          </a:p>
          <a:p>
            <a:pPr>
              <a:buNone/>
            </a:pPr>
            <a:r>
              <a:rPr lang="nb-NO" sz="1800" b="1" dirty="0">
                <a:latin typeface="Georgia" pitchFamily="18" charset="0"/>
                <a:hlinkClick r:id="rId6"/>
              </a:rPr>
              <a:t>5. Lytt til erfarne fjellfolk</a:t>
            </a:r>
            <a:r>
              <a:rPr lang="nb-NO" sz="1800" b="1" dirty="0">
                <a:latin typeface="Georgia" pitchFamily="18" charset="0"/>
              </a:rPr>
              <a:t> (mange </a:t>
            </a:r>
            <a:r>
              <a:rPr lang="nb-NO" sz="1800" b="1" dirty="0" err="1">
                <a:latin typeface="Georgia" pitchFamily="18" charset="0"/>
              </a:rPr>
              <a:t>NTLere</a:t>
            </a:r>
            <a:r>
              <a:rPr lang="nb-NO" sz="1800" b="1" dirty="0">
                <a:latin typeface="Georgia" pitchFamily="18" charset="0"/>
              </a:rPr>
              <a:t> har verdifulle erfaringer)</a:t>
            </a:r>
          </a:p>
          <a:p>
            <a:pPr>
              <a:buNone/>
            </a:pPr>
            <a:r>
              <a:rPr lang="nb-NO" sz="1800" b="1" dirty="0">
                <a:latin typeface="Georgia" pitchFamily="18" charset="0"/>
                <a:hlinkClick r:id="rId7"/>
              </a:rPr>
              <a:t>6. Bruk kart og kompass</a:t>
            </a:r>
            <a:r>
              <a:rPr lang="nb-NO" sz="1800" b="1" dirty="0">
                <a:latin typeface="Georgia" pitchFamily="18" charset="0"/>
              </a:rPr>
              <a:t> (pass på at lov- og avtaleverk overholdes)</a:t>
            </a:r>
          </a:p>
          <a:p>
            <a:pPr>
              <a:buNone/>
            </a:pPr>
            <a:r>
              <a:rPr lang="nb-NO" sz="1800" b="1" dirty="0">
                <a:latin typeface="Georgia" pitchFamily="18" charset="0"/>
                <a:hlinkClick r:id="rId8"/>
              </a:rPr>
              <a:t>7. Gå ikke alene</a:t>
            </a:r>
            <a:r>
              <a:rPr lang="nb-NO" sz="1800" b="1" dirty="0">
                <a:latin typeface="Georgia" pitchFamily="18" charset="0"/>
              </a:rPr>
              <a:t> (søk støtte og samarbeid)</a:t>
            </a:r>
          </a:p>
          <a:p>
            <a:pPr>
              <a:buNone/>
            </a:pPr>
            <a:r>
              <a:rPr lang="nb-NO" sz="1800" b="1" dirty="0">
                <a:latin typeface="Georgia" pitchFamily="18" charset="0"/>
                <a:hlinkClick r:id="rId9"/>
              </a:rPr>
              <a:t>8. Vend i tide, det er ingen skam å snu</a:t>
            </a:r>
            <a:r>
              <a:rPr lang="nb-NO" sz="1800" b="1" dirty="0">
                <a:latin typeface="Georgia" pitchFamily="18" charset="0"/>
              </a:rPr>
              <a:t> (gjør du feil, si fra med det samme)</a:t>
            </a:r>
          </a:p>
          <a:p>
            <a:pPr>
              <a:buNone/>
            </a:pPr>
            <a:r>
              <a:rPr lang="nb-NO" sz="1800" b="1" dirty="0">
                <a:latin typeface="Georgia" pitchFamily="18" charset="0"/>
                <a:hlinkClick r:id="rId10"/>
              </a:rPr>
              <a:t>9. Spar på kreftene</a:t>
            </a:r>
            <a:r>
              <a:rPr lang="nb-NO" sz="1800" b="1" dirty="0">
                <a:latin typeface="Georgia" pitchFamily="18" charset="0"/>
              </a:rPr>
              <a:t> (ikke la arbeidsgiver bruke opp alle kreftene dine på diverse møter og prosjekter)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De 10 </a:t>
            </a:r>
            <a:r>
              <a:rPr lang="nb-NO" sz="4000" dirty="0" err="1">
                <a:latin typeface="Georgia" pitchFamily="18" charset="0"/>
              </a:rPr>
              <a:t>omstillingsbud</a:t>
            </a:r>
            <a:endParaRPr lang="nb-NO" sz="4000" dirty="0">
              <a:latin typeface="Georgia" pitchFamily="18" charset="0"/>
            </a:endParaRP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nb-NO" sz="1500" b="1" dirty="0">
                <a:latin typeface="Georgia" pitchFamily="18" charset="0"/>
              </a:rPr>
              <a:t>Du skal ikke ha andre guder enn å ta ut medbestemmelsen på vegne av </a:t>
            </a:r>
            <a:r>
              <a:rPr lang="nb-NO" sz="1500" b="1" dirty="0" err="1">
                <a:latin typeface="Georgia" pitchFamily="18" charset="0"/>
              </a:rPr>
              <a:t>NTLs</a:t>
            </a:r>
            <a:r>
              <a:rPr lang="nb-NO" sz="1500" b="1" dirty="0">
                <a:latin typeface="Georgia" pitchFamily="18" charset="0"/>
              </a:rPr>
              <a:t> medlemmer</a:t>
            </a:r>
          </a:p>
          <a:p>
            <a:pPr>
              <a:buAutoNum type="arabicPeriod"/>
            </a:pPr>
            <a:r>
              <a:rPr lang="nb-NO" sz="1500" b="1" dirty="0">
                <a:latin typeface="Georgia" pitchFamily="18" charset="0"/>
              </a:rPr>
              <a:t>Du skal ikke misbruke noen muligheter til å fremme </a:t>
            </a:r>
            <a:r>
              <a:rPr lang="nb-NO" sz="1500" b="1" dirty="0" err="1">
                <a:latin typeface="Georgia" pitchFamily="18" charset="0"/>
              </a:rPr>
              <a:t>NTLs</a:t>
            </a:r>
            <a:r>
              <a:rPr lang="nb-NO" sz="1500" b="1" dirty="0">
                <a:latin typeface="Georgia" pitchFamily="18" charset="0"/>
              </a:rPr>
              <a:t> syn</a:t>
            </a:r>
          </a:p>
          <a:p>
            <a:pPr>
              <a:buAutoNum type="arabicPeriod"/>
            </a:pPr>
            <a:r>
              <a:rPr lang="nb-NO" sz="1500" b="1" dirty="0">
                <a:latin typeface="Georgia" pitchFamily="18" charset="0"/>
              </a:rPr>
              <a:t>Du skal holde Hovedavtalen hellig</a:t>
            </a:r>
          </a:p>
          <a:p>
            <a:pPr>
              <a:buAutoNum type="arabicPeriod"/>
            </a:pPr>
            <a:r>
              <a:rPr lang="nb-NO" sz="1500" b="1" dirty="0">
                <a:latin typeface="Georgia" pitchFamily="18" charset="0"/>
              </a:rPr>
              <a:t>Du skal hedre ansiennitetsprinsippet</a:t>
            </a:r>
          </a:p>
          <a:p>
            <a:pPr>
              <a:buAutoNum type="arabicPeriod"/>
            </a:pPr>
            <a:r>
              <a:rPr lang="nb-NO" sz="1500" b="1" dirty="0">
                <a:latin typeface="Georgia" pitchFamily="18" charset="0"/>
              </a:rPr>
              <a:t>Du skal ikke slå i hjel</a:t>
            </a:r>
          </a:p>
          <a:p>
            <a:pPr>
              <a:buAutoNum type="arabicPeriod"/>
            </a:pPr>
            <a:r>
              <a:rPr lang="nb-NO" sz="1500" b="1" dirty="0">
                <a:latin typeface="Georgia" pitchFamily="18" charset="0"/>
              </a:rPr>
              <a:t>Du skal ikke bryte </a:t>
            </a:r>
            <a:r>
              <a:rPr lang="nb-NO" sz="1500" b="1" dirty="0" err="1">
                <a:latin typeface="Georgia" pitchFamily="18" charset="0"/>
              </a:rPr>
              <a:t>NTLs</a:t>
            </a:r>
            <a:r>
              <a:rPr lang="nb-NO" sz="1500" b="1" dirty="0">
                <a:latin typeface="Georgia" pitchFamily="18" charset="0"/>
              </a:rPr>
              <a:t> prinsipp- og handlingsprogram, men arbeide mot privatisering og konkurranseutsetting</a:t>
            </a:r>
          </a:p>
          <a:p>
            <a:pPr>
              <a:buAutoNum type="arabicPeriod"/>
            </a:pPr>
            <a:r>
              <a:rPr lang="nb-NO" sz="1500" b="1" dirty="0">
                <a:latin typeface="Georgia" pitchFamily="18" charset="0"/>
              </a:rPr>
              <a:t>Du skal ikke stjele arbeidsgivers virkelighetsforståelse, hvis NTL sin er bedre</a:t>
            </a:r>
          </a:p>
          <a:p>
            <a:pPr>
              <a:buAutoNum type="arabicPeriod"/>
            </a:pPr>
            <a:r>
              <a:rPr lang="nb-NO" sz="1500" b="1" dirty="0">
                <a:latin typeface="Georgia" pitchFamily="18" charset="0"/>
              </a:rPr>
              <a:t>Du skal ikke snakke usant om din neste, men heller samarbeide der det er felles interesser</a:t>
            </a:r>
          </a:p>
          <a:p>
            <a:pPr>
              <a:buAutoNum type="arabicPeriod"/>
            </a:pPr>
            <a:r>
              <a:rPr lang="nb-NO" sz="1500" b="1" dirty="0">
                <a:latin typeface="Georgia" pitchFamily="18" charset="0"/>
              </a:rPr>
              <a:t>Du skal ikke begjære din nestes eiendom, men jobbe for at virkemidlene blir så gode og rettferdige som mulig</a:t>
            </a:r>
          </a:p>
          <a:p>
            <a:pPr>
              <a:buAutoNum type="arabicPeriod"/>
            </a:pPr>
            <a:r>
              <a:rPr lang="nb-NO" sz="1500" b="1" dirty="0">
                <a:latin typeface="Georgia" pitchFamily="18" charset="0"/>
              </a:rPr>
              <a:t> Du skal ikke begjære din nestes arbeidsfolk, men jobbe for at personalhåndteringen blir god og at ingen støtes ut av arbeidslivet</a:t>
            </a:r>
          </a:p>
          <a:p>
            <a:pPr lvl="1"/>
            <a:endParaRPr lang="nb-NO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Nyttige nettsteder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nb-NO" sz="3200" b="1" dirty="0">
                <a:latin typeface="Georgia" pitchFamily="18" charset="0"/>
              </a:rPr>
              <a:t>Mer informasjon finner du på: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nb-NO" b="1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nb-NO" b="1" dirty="0">
                <a:latin typeface="Georgia" pitchFamily="18" charset="0"/>
              </a:rPr>
              <a:t>http://www.ntl.no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nb-NO" b="1" dirty="0"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–"/>
            </a:pPr>
            <a:r>
              <a:rPr lang="nb-NO" sz="1600" b="1" dirty="0">
                <a:latin typeface="Georgia" pitchFamily="18" charset="0"/>
              </a:rPr>
              <a:t>Her finner du blant annet HTA og HA, temaside om medbestemmelse med mer</a:t>
            </a:r>
          </a:p>
          <a:p>
            <a:pPr lvl="1">
              <a:lnSpc>
                <a:spcPct val="80000"/>
              </a:lnSpc>
              <a:buFontTx/>
              <a:buChar char="–"/>
            </a:pPr>
            <a:endParaRPr lang="nb-NO" sz="1600" b="1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nb-NO" b="1" dirty="0">
                <a:latin typeface="Georgia" pitchFamily="18" charset="0"/>
              </a:rPr>
              <a:t>http://www.lovdata.no</a:t>
            </a:r>
          </a:p>
          <a:p>
            <a:pPr lvl="1">
              <a:lnSpc>
                <a:spcPct val="80000"/>
              </a:lnSpc>
              <a:buFontTx/>
              <a:buChar char="–"/>
            </a:pPr>
            <a:endParaRPr lang="nb-NO" sz="1600" b="1" dirty="0"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–"/>
            </a:pPr>
            <a:r>
              <a:rPr lang="nb-NO" sz="1600" b="1" dirty="0">
                <a:latin typeface="Georgia" pitchFamily="18" charset="0"/>
              </a:rPr>
              <a:t>Statens personalhåndbok på nett</a:t>
            </a:r>
          </a:p>
          <a:p>
            <a:pPr lvl="1">
              <a:lnSpc>
                <a:spcPct val="80000"/>
              </a:lnSpc>
              <a:buFontTx/>
              <a:buChar char="–"/>
            </a:pPr>
            <a:endParaRPr lang="nb-NO" sz="1600" b="1" dirty="0">
              <a:latin typeface="Georgia" pitchFamily="18" charset="0"/>
            </a:endParaRPr>
          </a:p>
          <a:p>
            <a:pPr marL="400050">
              <a:lnSpc>
                <a:spcPct val="80000"/>
              </a:lnSpc>
            </a:pPr>
            <a:r>
              <a:rPr lang="nb-NO" b="1" dirty="0">
                <a:latin typeface="Georgia" pitchFamily="18" charset="0"/>
              </a:rPr>
              <a:t>https://www.regjeringen.no/no/tema/arbeidsliv/Statlig-arbeidsgiverpolitikk/omstilling-i-staten/</a:t>
            </a:r>
            <a:r>
              <a:rPr lang="nb-NO" b="1">
                <a:latin typeface="Georgia" pitchFamily="18" charset="0"/>
              </a:rPr>
              <a:t>id2076349/</a:t>
            </a:r>
          </a:p>
          <a:p>
            <a:pPr marL="400050">
              <a:lnSpc>
                <a:spcPct val="80000"/>
              </a:lnSpc>
            </a:pPr>
            <a:endParaRPr lang="nb-NO" b="1" dirty="0">
              <a:latin typeface="Georgia" pitchFamily="18" charset="0"/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27DC1-91DE-49A0-B201-6ADF6ADEB41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61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Omstilling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nb-NO" sz="2800" b="1" dirty="0">
                <a:latin typeface="Georgia" pitchFamily="18" charset="0"/>
              </a:rPr>
              <a:t>Forskjellige typer omstilling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nb-NO" dirty="0"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latin typeface="Georgia" panose="02040502050405020303" pitchFamily="18" charset="0"/>
              </a:rPr>
              <a:t>Løpende utvikling: gradvise endringer som følge av kontinuerlig utviklingsarbeid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latin typeface="Georgia" panose="02040502050405020303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latin typeface="Georgia" panose="02040502050405020303" pitchFamily="18" charset="0"/>
              </a:rPr>
              <a:t>Effektivisering: nye arbeidsformer og teknologi, kombinert med nedbemanning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latin typeface="Georgia" panose="02040502050405020303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latin typeface="Georgia" panose="02040502050405020303" pitchFamily="18" charset="0"/>
              </a:rPr>
              <a:t>Omstrukturering: formelle endringer i organisasjonskartet kombinert med utvikling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latin typeface="Georgia" panose="02040502050405020303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latin typeface="Georgia" panose="02040502050405020303" pitchFamily="18" charset="0"/>
              </a:rPr>
              <a:t>Omstrukturering kombinert med nedbemanning og eventuell flytting eller endret tilknytningsform, typisk etter politisk vedtak</a:t>
            </a:r>
          </a:p>
          <a:p>
            <a:pPr marL="914400" lvl="2" indent="0">
              <a:lnSpc>
                <a:spcPct val="80000"/>
              </a:lnSpc>
              <a:buNone/>
            </a:pPr>
            <a:endParaRPr lang="nb-NO" sz="1800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839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Omstilling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nb-NO" sz="2800" b="1" dirty="0">
                <a:latin typeface="Georgia" pitchFamily="18" charset="0"/>
              </a:rPr>
              <a:t>Former for medvirkning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nb-NO" dirty="0"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Medbestemmelse</a:t>
            </a:r>
          </a:p>
          <a:p>
            <a:pPr lvl="2">
              <a:lnSpc>
                <a:spcPct val="80000"/>
              </a:lnSpc>
              <a:buFontTx/>
              <a:buChar char="•"/>
            </a:pPr>
            <a:r>
              <a:rPr lang="nb-NO" sz="1800" dirty="0">
                <a:solidFill>
                  <a:schemeClr val="tx1"/>
                </a:solidFill>
                <a:latin typeface="Georgia" pitchFamily="18" charset="0"/>
              </a:rPr>
              <a:t>Hovedavtalen i Staten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Lønn</a:t>
            </a:r>
          </a:p>
          <a:p>
            <a:pPr lvl="2">
              <a:lnSpc>
                <a:spcPct val="80000"/>
              </a:lnSpc>
              <a:buFontTx/>
              <a:buChar char="•"/>
            </a:pPr>
            <a:r>
              <a:rPr lang="nb-NO" sz="1800" dirty="0">
                <a:solidFill>
                  <a:schemeClr val="tx1"/>
                </a:solidFill>
                <a:latin typeface="Georgia" pitchFamily="18" charset="0"/>
              </a:rPr>
              <a:t>Hovedtariffavtalen i Staten, Tjenestetvistloven</a:t>
            </a:r>
          </a:p>
          <a:p>
            <a:pPr lvl="2">
              <a:lnSpc>
                <a:spcPct val="80000"/>
              </a:lnSpc>
              <a:buFontTx/>
              <a:buChar char="•"/>
            </a:pPr>
            <a:endParaRPr lang="nb-NO" sz="1800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Rekruttering/oppsigelse</a:t>
            </a:r>
          </a:p>
          <a:p>
            <a:pPr lvl="2">
              <a:lnSpc>
                <a:spcPct val="80000"/>
              </a:lnSpc>
              <a:buFontTx/>
              <a:buChar char="•"/>
            </a:pPr>
            <a:r>
              <a:rPr lang="nb-NO" sz="1800" dirty="0">
                <a:solidFill>
                  <a:schemeClr val="tx1"/>
                </a:solidFill>
                <a:latin typeface="Georgia" pitchFamily="18" charset="0"/>
              </a:rPr>
              <a:t>Lov om statens ansatte</a:t>
            </a:r>
          </a:p>
          <a:p>
            <a:pPr lvl="2">
              <a:lnSpc>
                <a:spcPct val="80000"/>
              </a:lnSpc>
              <a:buFontTx/>
              <a:buChar char="•"/>
            </a:pPr>
            <a:endParaRPr lang="nb-NO" sz="1800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Arbeidsmiljø</a:t>
            </a:r>
          </a:p>
          <a:p>
            <a:pPr lvl="2">
              <a:lnSpc>
                <a:spcPct val="80000"/>
              </a:lnSpc>
              <a:buFontTx/>
              <a:buChar char="•"/>
            </a:pPr>
            <a:r>
              <a:rPr lang="nb-NO" sz="1800" dirty="0">
                <a:solidFill>
                  <a:schemeClr val="tx1"/>
                </a:solidFill>
                <a:latin typeface="Georgia" pitchFamily="18" charset="0"/>
              </a:rPr>
              <a:t>Arbeidsmiljøloven</a:t>
            </a:r>
          </a:p>
          <a:p>
            <a:pPr lvl="2">
              <a:lnSpc>
                <a:spcPct val="80000"/>
              </a:lnSpc>
              <a:buFontTx/>
              <a:buChar char="•"/>
            </a:pPr>
            <a:endParaRPr lang="nb-NO" sz="1800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2"/>
          <p:cNvSpPr>
            <a:spLocks noChangeArrowheads="1"/>
          </p:cNvSpPr>
          <p:nvPr/>
        </p:nvSpPr>
        <p:spPr bwMode="auto">
          <a:xfrm>
            <a:off x="4191000" y="1447800"/>
            <a:ext cx="3200400" cy="3124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b-NO"/>
          </a:p>
        </p:txBody>
      </p:sp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2133600" y="1371600"/>
            <a:ext cx="3200400" cy="3276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b-NO"/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1981200" y="2971800"/>
            <a:ext cx="3048000" cy="320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b-NO"/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3810000" y="3352800"/>
            <a:ext cx="3048000" cy="2819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b-NO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 rot="-868205">
            <a:off x="2448533" y="2008872"/>
            <a:ext cx="19752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b-NO" dirty="0">
                <a:latin typeface="Georgia" pitchFamily="18" charset="0"/>
              </a:rPr>
              <a:t>Medbestemmelse</a:t>
            </a:r>
          </a:p>
          <a:p>
            <a:pPr algn="ctr"/>
            <a:r>
              <a:rPr lang="nb-NO" dirty="0">
                <a:latin typeface="Georgia" pitchFamily="18" charset="0"/>
              </a:rPr>
              <a:t>(HA)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 rot="-1220868">
            <a:off x="4724400" y="4904472"/>
            <a:ext cx="2138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b-NO" dirty="0">
                <a:latin typeface="Georgia" pitchFamily="18" charset="0"/>
              </a:rPr>
              <a:t>Rekruttering</a:t>
            </a:r>
          </a:p>
          <a:p>
            <a:pPr algn="ctr"/>
            <a:r>
              <a:rPr lang="nb-NO" dirty="0">
                <a:latin typeface="Georgia" pitchFamily="18" charset="0"/>
              </a:rPr>
              <a:t>oppsigelse (LSA)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 rot="2564741">
            <a:off x="2589737" y="4902885"/>
            <a:ext cx="843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b-NO" dirty="0">
                <a:latin typeface="Georgia" pitchFamily="18" charset="0"/>
              </a:rPr>
              <a:t>Lønn</a:t>
            </a:r>
          </a:p>
          <a:p>
            <a:pPr algn="ctr"/>
            <a:r>
              <a:rPr lang="nb-NO" dirty="0">
                <a:latin typeface="Georgia" pitchFamily="18" charset="0"/>
              </a:rPr>
              <a:t>(HTA)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 rot="2678257">
            <a:off x="5428161" y="2337485"/>
            <a:ext cx="1505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dirty="0">
                <a:latin typeface="Georgia" pitchFamily="18" charset="0"/>
              </a:rPr>
              <a:t>Arbeidsmiljø</a:t>
            </a:r>
          </a:p>
          <a:p>
            <a:r>
              <a:rPr lang="nb-NO" dirty="0">
                <a:latin typeface="Georgia" pitchFamily="18" charset="0"/>
              </a:rPr>
              <a:t>(AML)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33400" y="457200"/>
            <a:ext cx="77279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nb-NO" sz="4000" b="1" dirty="0">
                <a:latin typeface="Georgia" pitchFamily="18" charset="0"/>
              </a:rPr>
              <a:t>De fire hovedformer</a:t>
            </a:r>
          </a:p>
        </p:txBody>
      </p:sp>
    </p:spTree>
    <p:extLst>
      <p:ext uri="{BB962C8B-B14F-4D97-AF65-F5344CB8AC3E}">
        <p14:creationId xmlns:p14="http://schemas.microsoft.com/office/powerpoint/2010/main" val="123171051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Omstilling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endParaRPr lang="nb-NO" sz="2800" dirty="0">
              <a:latin typeface="Georgia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nb-NO" sz="2800" b="1" dirty="0">
                <a:latin typeface="Georgia" pitchFamily="18" charset="0"/>
              </a:rPr>
              <a:t>Lov- og avtaleverk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nb-NO" dirty="0"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Lov om statens ansatte </a:t>
            </a:r>
          </a:p>
          <a:p>
            <a:pPr lvl="1">
              <a:lnSpc>
                <a:spcPct val="80000"/>
              </a:lnSpc>
            </a:pPr>
            <a:r>
              <a:rPr lang="nb-NO" sz="2000" dirty="0">
                <a:solidFill>
                  <a:schemeClr val="tx1"/>
                </a:solidFill>
                <a:latin typeface="Georgia" pitchFamily="18" charset="0"/>
              </a:rPr>
              <a:t>	”</a:t>
            </a:r>
            <a:r>
              <a:rPr lang="nb-NO" sz="2000" dirty="0">
                <a:latin typeface="Georgia" panose="02040502050405020303" pitchFamily="18" charset="0"/>
              </a:rPr>
              <a:t>Alle statsansatte og embetsmenn i departementene og ved Statsministerens kontor har plikt til å finne seg i omorganiseringer og endringer i arbeidsoppgaver og ansvar</a:t>
            </a:r>
            <a:r>
              <a:rPr lang="nb-NO" sz="2000" dirty="0">
                <a:solidFill>
                  <a:schemeClr val="tx1"/>
                </a:solidFill>
                <a:latin typeface="Georgia" panose="02040502050405020303" pitchFamily="18" charset="0"/>
              </a:rPr>
              <a:t>.”</a:t>
            </a:r>
          </a:p>
          <a:p>
            <a:pPr lvl="1">
              <a:lnSpc>
                <a:spcPct val="80000"/>
              </a:lnSpc>
            </a:pPr>
            <a:endParaRPr lang="nb-NO" sz="20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Hovedavtalen i Staten</a:t>
            </a:r>
          </a:p>
          <a:p>
            <a:pPr lvl="1">
              <a:lnSpc>
                <a:spcPct val="80000"/>
              </a:lnSpc>
            </a:pPr>
            <a:r>
              <a:rPr lang="nb-NO" sz="2000" dirty="0">
                <a:solidFill>
                  <a:schemeClr val="tx1"/>
                </a:solidFill>
                <a:latin typeface="Georgia" pitchFamily="18" charset="0"/>
              </a:rPr>
              <a:t>	”I saker hvor arbeidssituasjonen til arbeidstakere i flere virksomheter vil bli vesentlig berørt, skal det fastsettes i egen avtale hvordan medbestemmelsen skal utøves.”</a:t>
            </a:r>
          </a:p>
          <a:p>
            <a:endParaRPr lang="nb-NO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Omstilling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b-NO" sz="2800" b="1" dirty="0">
                <a:latin typeface="Georgia" pitchFamily="18" charset="0"/>
              </a:rPr>
              <a:t>Intensjonserklæring</a:t>
            </a:r>
          </a:p>
          <a:p>
            <a:pPr>
              <a:buNone/>
            </a:pPr>
            <a:endParaRPr lang="nb-NO" dirty="0"/>
          </a:p>
          <a:p>
            <a:r>
              <a:rPr lang="nb-NO" sz="2000" b="1" dirty="0">
                <a:latin typeface="Georgia" pitchFamily="18" charset="0"/>
              </a:rPr>
              <a:t>Vedlegg 3 i Hovedtariffavtalen i Staten </a:t>
            </a:r>
          </a:p>
          <a:p>
            <a:endParaRPr lang="nb-NO" sz="2000" b="1" dirty="0">
              <a:latin typeface="Georgia" pitchFamily="18" charset="0"/>
            </a:endParaRPr>
          </a:p>
          <a:p>
            <a:r>
              <a:rPr lang="nb-NO" sz="2000" b="1" dirty="0">
                <a:latin typeface="Georgia" pitchFamily="18" charset="0"/>
              </a:rPr>
              <a:t>Fra 2014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Omstilling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endParaRPr lang="nb-NO" sz="2800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nb-NO" sz="2800" b="1" dirty="0">
                <a:latin typeface="Georgia" pitchFamily="18" charset="0"/>
              </a:rPr>
              <a:t>Hovedformål i HA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nb-NO" dirty="0"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dirty="0">
                <a:latin typeface="Georgia" pitchFamily="18" charset="0"/>
              </a:rPr>
              <a:t>”Staten og hovedsammenslutningene for de statstilsatte har inngått Hovedavtalen med det formål å skape et best mulig samarbeidsgrunnlag mellom partene på alle nivåer”</a:t>
            </a:r>
          </a:p>
          <a:p>
            <a:pPr lvl="1">
              <a:lnSpc>
                <a:spcPct val="80000"/>
              </a:lnSpc>
              <a:buNone/>
            </a:pPr>
            <a:endParaRPr lang="nb-NO" sz="2000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Omstilling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endParaRPr lang="nb-NO" sz="2800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nb-NO" sz="2800" b="1" dirty="0">
                <a:latin typeface="Georgia" pitchFamily="18" charset="0"/>
              </a:rPr>
              <a:t>Hva skal til for at dette skal gå bra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nb-NO" dirty="0"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Informasjon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Gode lokale tillitsvalgte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Partsamarbeid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Kjennskap til lov og avtaleverk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>
                <a:solidFill>
                  <a:schemeClr val="tx1"/>
                </a:solidFill>
                <a:latin typeface="Georgia" pitchFamily="18" charset="0"/>
              </a:rPr>
              <a:t>Verving</a:t>
            </a: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endParaRPr lang="nb-NO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nb-NO" sz="4000" dirty="0">
                <a:latin typeface="Georgia" pitchFamily="18" charset="0"/>
              </a:rPr>
              <a:t>Omstilling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endParaRPr lang="nb-NO" sz="2800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nb-NO" sz="2800" b="1" dirty="0">
                <a:latin typeface="Georgia" pitchFamily="18" charset="0"/>
              </a:rPr>
              <a:t>Informasjon</a:t>
            </a:r>
          </a:p>
          <a:p>
            <a:pPr lvl="1">
              <a:lnSpc>
                <a:spcPct val="80000"/>
              </a:lnSpc>
              <a:buNone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Tillitsvalgte</a:t>
            </a:r>
          </a:p>
          <a:p>
            <a:pPr lvl="1">
              <a:lnSpc>
                <a:spcPct val="80000"/>
              </a:lnSpc>
              <a:buFontTx/>
              <a:buChar char="•"/>
            </a:pPr>
            <a:endParaRPr lang="nb-NO" sz="2000" b="1" dirty="0">
              <a:solidFill>
                <a:schemeClr val="tx1"/>
              </a:solidFill>
              <a:latin typeface="Georgia" pitchFamily="18" charset="0"/>
            </a:endParaRP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nb-NO" sz="2000" b="1" dirty="0">
                <a:solidFill>
                  <a:schemeClr val="tx1"/>
                </a:solidFill>
                <a:latin typeface="Georgia" pitchFamily="18" charset="0"/>
              </a:rPr>
              <a:t>Arbeidsgiver</a:t>
            </a:r>
          </a:p>
          <a:p>
            <a:endParaRPr lang="nb-N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TL_PPT_liggende_13">
  <a:themeElements>
    <a:clrScheme name="Custom 5">
      <a:dk1>
        <a:sysClr val="windowText" lastClr="000000"/>
      </a:dk1>
      <a:lt1>
        <a:sysClr val="window" lastClr="FFFFFF"/>
      </a:lt1>
      <a:dk2>
        <a:srgbClr val="2C2C2D"/>
      </a:dk2>
      <a:lt2>
        <a:srgbClr val="6C6C69"/>
      </a:lt2>
      <a:accent1>
        <a:srgbClr val="D5D5D5"/>
      </a:accent1>
      <a:accent2>
        <a:srgbClr val="393A3C"/>
      </a:accent2>
      <a:accent3>
        <a:srgbClr val="AA2A24"/>
      </a:accent3>
      <a:accent4>
        <a:srgbClr val="B94A33"/>
      </a:accent4>
      <a:accent5>
        <a:srgbClr val="C86A4F"/>
      </a:accent5>
      <a:accent6>
        <a:srgbClr val="D89176"/>
      </a:accent6>
      <a:hlink>
        <a:srgbClr val="B2190D"/>
      </a:hlink>
      <a:folHlink>
        <a:srgbClr val="00467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TL_PP_Negativ">
  <a:themeElements>
    <a:clrScheme name="Custom 5">
      <a:dk1>
        <a:sysClr val="windowText" lastClr="000000"/>
      </a:dk1>
      <a:lt1>
        <a:sysClr val="window" lastClr="FFFFFF"/>
      </a:lt1>
      <a:dk2>
        <a:srgbClr val="2C2C2D"/>
      </a:dk2>
      <a:lt2>
        <a:srgbClr val="6C6C69"/>
      </a:lt2>
      <a:accent1>
        <a:srgbClr val="D5D5D5"/>
      </a:accent1>
      <a:accent2>
        <a:srgbClr val="393A3C"/>
      </a:accent2>
      <a:accent3>
        <a:srgbClr val="AA2A24"/>
      </a:accent3>
      <a:accent4>
        <a:srgbClr val="B94A33"/>
      </a:accent4>
      <a:accent5>
        <a:srgbClr val="C86A4F"/>
      </a:accent5>
      <a:accent6>
        <a:srgbClr val="D89176"/>
      </a:accent6>
      <a:hlink>
        <a:srgbClr val="B2190D"/>
      </a:hlink>
      <a:folHlink>
        <a:srgbClr val="00467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NTL_PPT_liggende_13</Template>
  <TotalTime>338</TotalTime>
  <Words>817</Words>
  <Application>Microsoft Office PowerPoint</Application>
  <PresentationFormat>Skjermfremvisning (4:3)</PresentationFormat>
  <Paragraphs>200</Paragraphs>
  <Slides>19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2</vt:i4>
      </vt:variant>
      <vt:variant>
        <vt:lpstr>Lysbildetitler</vt:lpstr>
      </vt:variant>
      <vt:variant>
        <vt:i4>19</vt:i4>
      </vt:variant>
    </vt:vector>
  </HeadingPairs>
  <TitlesOfParts>
    <vt:vector size="27" baseType="lpstr">
      <vt:lpstr>Arial</vt:lpstr>
      <vt:lpstr>Calibri</vt:lpstr>
      <vt:lpstr>Geneva</vt:lpstr>
      <vt:lpstr>Georgia</vt:lpstr>
      <vt:lpstr>Times New Roman</vt:lpstr>
      <vt:lpstr>Verdana</vt:lpstr>
      <vt:lpstr>NTL_PPT_liggende_13</vt:lpstr>
      <vt:lpstr>NTL_PP_Negativ</vt:lpstr>
      <vt:lpstr>Tillitsvalgtes rolle under omstilling</vt:lpstr>
      <vt:lpstr>Omstilling</vt:lpstr>
      <vt:lpstr>Omstilling</vt:lpstr>
      <vt:lpstr>PowerPoint-presentasjon</vt:lpstr>
      <vt:lpstr>Omstilling</vt:lpstr>
      <vt:lpstr>Omstilling</vt:lpstr>
      <vt:lpstr>Omstilling</vt:lpstr>
      <vt:lpstr>Omstilling</vt:lpstr>
      <vt:lpstr>Omstilling</vt:lpstr>
      <vt:lpstr>Omstilling</vt:lpstr>
      <vt:lpstr>Omstilling</vt:lpstr>
      <vt:lpstr>Omstilling</vt:lpstr>
      <vt:lpstr>Omstilling</vt:lpstr>
      <vt:lpstr>Omstilling</vt:lpstr>
      <vt:lpstr>Opsummering</vt:lpstr>
      <vt:lpstr>Omstilling</vt:lpstr>
      <vt:lpstr>De 9 omstillingsvettreglene</vt:lpstr>
      <vt:lpstr>De 10 omstillingsbud</vt:lpstr>
      <vt:lpstr>Nyttige nettsteder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 medbestemmelse</dc:title>
  <dc:creator>Thomas Sandvik</dc:creator>
  <cp:lastModifiedBy>Thomas Sandvik</cp:lastModifiedBy>
  <cp:revision>36</cp:revision>
  <cp:lastPrinted>2019-01-09T10:25:30Z</cp:lastPrinted>
  <dcterms:created xsi:type="dcterms:W3CDTF">2016-09-01T08:39:44Z</dcterms:created>
  <dcterms:modified xsi:type="dcterms:W3CDTF">2019-01-09T10:25:48Z</dcterms:modified>
</cp:coreProperties>
</file>