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58" r:id="rId1"/>
  </p:sldMasterIdLst>
  <p:notesMasterIdLst>
    <p:notesMasterId r:id="rId41"/>
  </p:notesMasterIdLst>
  <p:handoutMasterIdLst>
    <p:handoutMasterId r:id="rId42"/>
  </p:handoutMasterIdLst>
  <p:sldIdLst>
    <p:sldId id="256" r:id="rId2"/>
    <p:sldId id="308" r:id="rId3"/>
    <p:sldId id="263" r:id="rId4"/>
    <p:sldId id="264" r:id="rId5"/>
    <p:sldId id="267" r:id="rId6"/>
    <p:sldId id="327" r:id="rId7"/>
    <p:sldId id="328" r:id="rId8"/>
    <p:sldId id="330" r:id="rId9"/>
    <p:sldId id="304" r:id="rId10"/>
    <p:sldId id="306" r:id="rId11"/>
    <p:sldId id="317" r:id="rId12"/>
    <p:sldId id="318" r:id="rId13"/>
    <p:sldId id="313" r:id="rId14"/>
    <p:sldId id="312" r:id="rId15"/>
    <p:sldId id="320" r:id="rId16"/>
    <p:sldId id="321" r:id="rId17"/>
    <p:sldId id="329" r:id="rId18"/>
    <p:sldId id="275" r:id="rId19"/>
    <p:sldId id="323" r:id="rId20"/>
    <p:sldId id="276" r:id="rId21"/>
    <p:sldId id="280" r:id="rId22"/>
    <p:sldId id="324" r:id="rId23"/>
    <p:sldId id="279" r:id="rId24"/>
    <p:sldId id="282" r:id="rId25"/>
    <p:sldId id="325" r:id="rId26"/>
    <p:sldId id="315" r:id="rId27"/>
    <p:sldId id="287" r:id="rId28"/>
    <p:sldId id="288" r:id="rId29"/>
    <p:sldId id="289" r:id="rId30"/>
    <p:sldId id="290" r:id="rId31"/>
    <p:sldId id="294" r:id="rId32"/>
    <p:sldId id="295" r:id="rId33"/>
    <p:sldId id="296" r:id="rId34"/>
    <p:sldId id="297" r:id="rId35"/>
    <p:sldId id="298" r:id="rId36"/>
    <p:sldId id="299" r:id="rId37"/>
    <p:sldId id="319" r:id="rId38"/>
    <p:sldId id="302" r:id="rId39"/>
    <p:sldId id="258" r:id="rId40"/>
  </p:sldIdLst>
  <p:sldSz cx="12192000" cy="6858000"/>
  <p:notesSz cx="6858000" cy="9144000"/>
  <p:embeddedFontLs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Source Sans Pro" panose="020B0604020202020204" pitchFamily="34" charset="0"/>
      <p:regular r:id="rId47"/>
      <p:bold r:id="rId48"/>
      <p:italic r:id="rId49"/>
      <p:boldItalic r:id="rId50"/>
    </p:embeddedFont>
    <p:embeddedFont>
      <p:font typeface="Source Sans Pro" panose="020B0604020202020204" pitchFamily="34" charset="0"/>
      <p:regular r:id="rId47"/>
      <p:bold r:id="rId48"/>
      <p:italic r:id="rId49"/>
      <p:boldItalic r:id="rId5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A1A3A6"/>
    <a:srgbClr val="FFCC99"/>
    <a:srgbClr val="D5D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381" autoAdjust="0"/>
  </p:normalViewPr>
  <p:slideViewPr>
    <p:cSldViewPr snapToGrid="0" snapToObjects="1">
      <p:cViewPr varScale="1">
        <p:scale>
          <a:sx n="86" d="100"/>
          <a:sy n="86" d="100"/>
        </p:scale>
        <p:origin x="562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5" d="100"/>
          <a:sy n="105" d="100"/>
        </p:scale>
        <p:origin x="248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Sheet1!$D$13</c:f>
              <c:strCache>
                <c:ptCount val="1"/>
                <c:pt idx="0">
                  <c:v>Andel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71-4BF1-ABA0-E92433A8CD8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71-4BF1-ABA0-E92433A8CD8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71-4BF1-ABA0-E92433A8CD8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71-4BF1-ABA0-E92433A8CD8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B71-4BF1-ABA0-E92433A8CD8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Sheet1!$E$12:$I$12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Frittstående </c:v>
                </c:pt>
              </c:strCache>
            </c:strRef>
          </c:cat>
          <c:val>
            <c:numRef>
              <c:f>Sheet1!$E$13:$I$13</c:f>
              <c:numCache>
                <c:formatCode>General</c:formatCode>
                <c:ptCount val="5"/>
                <c:pt idx="0">
                  <c:v>38</c:v>
                </c:pt>
                <c:pt idx="1">
                  <c:v>12</c:v>
                </c:pt>
                <c:pt idx="2">
                  <c:v>22</c:v>
                </c:pt>
                <c:pt idx="3">
                  <c:v>26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71-4BF1-ABA0-E92433A8CD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Sheet5!$A$6</c:f>
              <c:strCache>
                <c:ptCount val="1"/>
                <c:pt idx="0">
                  <c:v>I svært stor grad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Sheet5!$B$4:$O$5</c:f>
              <c:multiLvlStrCache>
                <c:ptCount val="14"/>
                <c:lvl>
                  <c:pt idx="0">
                    <c:v>Aka</c:v>
                  </c:pt>
                  <c:pt idx="1">
                    <c:v>LO Stat</c:v>
                  </c:pt>
                  <c:pt idx="2">
                    <c:v>Unio</c:v>
                  </c:pt>
                  <c:pt idx="3">
                    <c:v>YS stat</c:v>
                  </c:pt>
                  <c:pt idx="5">
                    <c:v>Aka</c:v>
                  </c:pt>
                  <c:pt idx="6">
                    <c:v>LO Stat</c:v>
                  </c:pt>
                  <c:pt idx="7">
                    <c:v>Unio</c:v>
                  </c:pt>
                  <c:pt idx="8">
                    <c:v>YS Stat</c:v>
                  </c:pt>
                  <c:pt idx="10">
                    <c:v>Aka</c:v>
                  </c:pt>
                  <c:pt idx="11">
                    <c:v>LO Stat</c:v>
                  </c:pt>
                  <c:pt idx="12">
                    <c:v>Unio</c:v>
                  </c:pt>
                  <c:pt idx="13">
                    <c:v>YS Stat</c:v>
                  </c:pt>
                </c:lvl>
                <c:lvl>
                  <c:pt idx="0">
                    <c:v>Informasjon </c:v>
                  </c:pt>
                  <c:pt idx="5">
                    <c:v>Drøfting</c:v>
                  </c:pt>
                  <c:pt idx="10">
                    <c:v>Forhandling </c:v>
                  </c:pt>
                </c:lvl>
              </c:multiLvlStrCache>
            </c:multiLvlStrRef>
          </c:cat>
          <c:val>
            <c:numRef>
              <c:f>Sheet5!$B$6:$O$6</c:f>
              <c:numCache>
                <c:formatCode>0%</c:formatCode>
                <c:ptCount val="14"/>
                <c:pt idx="0">
                  <c:v>0.13</c:v>
                </c:pt>
                <c:pt idx="1">
                  <c:v>0.15</c:v>
                </c:pt>
                <c:pt idx="2">
                  <c:v>9.0999999999999998E-2</c:v>
                </c:pt>
                <c:pt idx="3">
                  <c:v>0.153</c:v>
                </c:pt>
                <c:pt idx="5">
                  <c:v>0.115</c:v>
                </c:pt>
                <c:pt idx="6">
                  <c:v>0.11</c:v>
                </c:pt>
                <c:pt idx="7">
                  <c:v>7.9000000000000001E-2</c:v>
                </c:pt>
                <c:pt idx="8">
                  <c:v>0.128</c:v>
                </c:pt>
                <c:pt idx="10">
                  <c:v>0.13600000000000001</c:v>
                </c:pt>
                <c:pt idx="11">
                  <c:v>0.13900000000000001</c:v>
                </c:pt>
                <c:pt idx="12">
                  <c:v>8.3000000000000004E-2</c:v>
                </c:pt>
                <c:pt idx="13">
                  <c:v>0.13500000000000001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F5-4DA0-B22B-F5DE66E66A6E}"/>
            </c:ext>
          </c:extLst>
        </c:ser>
        <c:ser>
          <c:idx val="1"/>
          <c:order val="1"/>
          <c:tx>
            <c:strRef>
              <c:f>Sheet5!$A$7</c:f>
              <c:strCache>
                <c:ptCount val="1"/>
                <c:pt idx="0">
                  <c:v>I stor grad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multiLvlStrRef>
              <c:f>Sheet5!$B$4:$O$5</c:f>
              <c:multiLvlStrCache>
                <c:ptCount val="14"/>
                <c:lvl>
                  <c:pt idx="0">
                    <c:v>Aka</c:v>
                  </c:pt>
                  <c:pt idx="1">
                    <c:v>LO Stat</c:v>
                  </c:pt>
                  <c:pt idx="2">
                    <c:v>Unio</c:v>
                  </c:pt>
                  <c:pt idx="3">
                    <c:v>YS stat</c:v>
                  </c:pt>
                  <c:pt idx="5">
                    <c:v>Aka</c:v>
                  </c:pt>
                  <c:pt idx="6">
                    <c:v>LO Stat</c:v>
                  </c:pt>
                  <c:pt idx="7">
                    <c:v>Unio</c:v>
                  </c:pt>
                  <c:pt idx="8">
                    <c:v>YS Stat</c:v>
                  </c:pt>
                  <c:pt idx="10">
                    <c:v>Aka</c:v>
                  </c:pt>
                  <c:pt idx="11">
                    <c:v>LO Stat</c:v>
                  </c:pt>
                  <c:pt idx="12">
                    <c:v>Unio</c:v>
                  </c:pt>
                  <c:pt idx="13">
                    <c:v>YS Stat</c:v>
                  </c:pt>
                </c:lvl>
                <c:lvl>
                  <c:pt idx="0">
                    <c:v>Informasjon </c:v>
                  </c:pt>
                  <c:pt idx="5">
                    <c:v>Drøfting</c:v>
                  </c:pt>
                  <c:pt idx="10">
                    <c:v>Forhandling </c:v>
                  </c:pt>
                </c:lvl>
              </c:multiLvlStrCache>
            </c:multiLvlStrRef>
          </c:cat>
          <c:val>
            <c:numRef>
              <c:f>Sheet5!$B$7:$O$7</c:f>
              <c:numCache>
                <c:formatCode>0%</c:formatCode>
                <c:ptCount val="14"/>
                <c:pt idx="0">
                  <c:v>0.47299999999999998</c:v>
                </c:pt>
                <c:pt idx="1">
                  <c:v>0.4</c:v>
                </c:pt>
                <c:pt idx="2">
                  <c:v>0.44400000000000001</c:v>
                </c:pt>
                <c:pt idx="3">
                  <c:v>0.45500000000000002</c:v>
                </c:pt>
                <c:pt idx="5">
                  <c:v>0.42499999999999999</c:v>
                </c:pt>
                <c:pt idx="6">
                  <c:v>0.4</c:v>
                </c:pt>
                <c:pt idx="7">
                  <c:v>0.4</c:v>
                </c:pt>
                <c:pt idx="8">
                  <c:v>0.41599999999999998</c:v>
                </c:pt>
                <c:pt idx="10">
                  <c:v>0.40699999999999997</c:v>
                </c:pt>
                <c:pt idx="11">
                  <c:v>0.373</c:v>
                </c:pt>
                <c:pt idx="12">
                  <c:v>0.36899999999999999</c:v>
                </c:pt>
                <c:pt idx="13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F5-4DA0-B22B-F5DE66E66A6E}"/>
            </c:ext>
          </c:extLst>
        </c:ser>
        <c:ser>
          <c:idx val="2"/>
          <c:order val="2"/>
          <c:tx>
            <c:strRef>
              <c:f>Sheet5!$A$8</c:f>
              <c:strCache>
                <c:ptCount val="1"/>
                <c:pt idx="0">
                  <c:v>Verken i stor eller liten grad</c:v>
                </c:pt>
              </c:strCache>
            </c:strRef>
          </c:tx>
          <c:spPr>
            <a:solidFill>
              <a:srgbClr val="FFFF99"/>
            </a:solidFill>
            <a:ln>
              <a:noFill/>
            </a:ln>
            <a:effectLst/>
          </c:spPr>
          <c:invertIfNegative val="0"/>
          <c:cat>
            <c:multiLvlStrRef>
              <c:f>Sheet5!$B$4:$O$5</c:f>
              <c:multiLvlStrCache>
                <c:ptCount val="14"/>
                <c:lvl>
                  <c:pt idx="0">
                    <c:v>Aka</c:v>
                  </c:pt>
                  <c:pt idx="1">
                    <c:v>LO Stat</c:v>
                  </c:pt>
                  <c:pt idx="2">
                    <c:v>Unio</c:v>
                  </c:pt>
                  <c:pt idx="3">
                    <c:v>YS stat</c:v>
                  </c:pt>
                  <c:pt idx="5">
                    <c:v>Aka</c:v>
                  </c:pt>
                  <c:pt idx="6">
                    <c:v>LO Stat</c:v>
                  </c:pt>
                  <c:pt idx="7">
                    <c:v>Unio</c:v>
                  </c:pt>
                  <c:pt idx="8">
                    <c:v>YS Stat</c:v>
                  </c:pt>
                  <c:pt idx="10">
                    <c:v>Aka</c:v>
                  </c:pt>
                  <c:pt idx="11">
                    <c:v>LO Stat</c:v>
                  </c:pt>
                  <c:pt idx="12">
                    <c:v>Unio</c:v>
                  </c:pt>
                  <c:pt idx="13">
                    <c:v>YS Stat</c:v>
                  </c:pt>
                </c:lvl>
                <c:lvl>
                  <c:pt idx="0">
                    <c:v>Informasjon </c:v>
                  </c:pt>
                  <c:pt idx="5">
                    <c:v>Drøfting</c:v>
                  </c:pt>
                  <c:pt idx="10">
                    <c:v>Forhandling </c:v>
                  </c:pt>
                </c:lvl>
              </c:multiLvlStrCache>
            </c:multiLvlStrRef>
          </c:cat>
          <c:val>
            <c:numRef>
              <c:f>Sheet5!$B$8:$O$8</c:f>
              <c:numCache>
                <c:formatCode>0%</c:formatCode>
                <c:ptCount val="14"/>
                <c:pt idx="0">
                  <c:v>0.192</c:v>
                </c:pt>
                <c:pt idx="1">
                  <c:v>0.255</c:v>
                </c:pt>
                <c:pt idx="2">
                  <c:v>0.23499999999999999</c:v>
                </c:pt>
                <c:pt idx="3">
                  <c:v>0.22800000000000001</c:v>
                </c:pt>
                <c:pt idx="5">
                  <c:v>0.215</c:v>
                </c:pt>
                <c:pt idx="6">
                  <c:v>0.25</c:v>
                </c:pt>
                <c:pt idx="7">
                  <c:v>0.25</c:v>
                </c:pt>
                <c:pt idx="8">
                  <c:v>0.25600000000000001</c:v>
                </c:pt>
                <c:pt idx="10">
                  <c:v>0.222</c:v>
                </c:pt>
                <c:pt idx="11">
                  <c:v>0.23899999999999999</c:v>
                </c:pt>
                <c:pt idx="12">
                  <c:v>0.224</c:v>
                </c:pt>
                <c:pt idx="1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F5-4DA0-B22B-F5DE66E66A6E}"/>
            </c:ext>
          </c:extLst>
        </c:ser>
        <c:ser>
          <c:idx val="3"/>
          <c:order val="3"/>
          <c:tx>
            <c:strRef>
              <c:f>Sheet5!$A$9</c:f>
              <c:strCache>
                <c:ptCount val="1"/>
                <c:pt idx="0">
                  <c:v>I liten grad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Sheet5!$B$4:$O$5</c:f>
              <c:multiLvlStrCache>
                <c:ptCount val="14"/>
                <c:lvl>
                  <c:pt idx="0">
                    <c:v>Aka</c:v>
                  </c:pt>
                  <c:pt idx="1">
                    <c:v>LO Stat</c:v>
                  </c:pt>
                  <c:pt idx="2">
                    <c:v>Unio</c:v>
                  </c:pt>
                  <c:pt idx="3">
                    <c:v>YS stat</c:v>
                  </c:pt>
                  <c:pt idx="5">
                    <c:v>Aka</c:v>
                  </c:pt>
                  <c:pt idx="6">
                    <c:v>LO Stat</c:v>
                  </c:pt>
                  <c:pt idx="7">
                    <c:v>Unio</c:v>
                  </c:pt>
                  <c:pt idx="8">
                    <c:v>YS Stat</c:v>
                  </c:pt>
                  <c:pt idx="10">
                    <c:v>Aka</c:v>
                  </c:pt>
                  <c:pt idx="11">
                    <c:v>LO Stat</c:v>
                  </c:pt>
                  <c:pt idx="12">
                    <c:v>Unio</c:v>
                  </c:pt>
                  <c:pt idx="13">
                    <c:v>YS Stat</c:v>
                  </c:pt>
                </c:lvl>
                <c:lvl>
                  <c:pt idx="0">
                    <c:v>Informasjon </c:v>
                  </c:pt>
                  <c:pt idx="5">
                    <c:v>Drøfting</c:v>
                  </c:pt>
                  <c:pt idx="10">
                    <c:v>Forhandling </c:v>
                  </c:pt>
                </c:lvl>
              </c:multiLvlStrCache>
            </c:multiLvlStrRef>
          </c:cat>
          <c:val>
            <c:numRef>
              <c:f>Sheet5!$B$9:$O$9</c:f>
              <c:numCache>
                <c:formatCode>0%</c:formatCode>
                <c:ptCount val="14"/>
                <c:pt idx="0">
                  <c:v>7.0999999999999994E-2</c:v>
                </c:pt>
                <c:pt idx="1">
                  <c:v>6.5000000000000002E-2</c:v>
                </c:pt>
                <c:pt idx="2">
                  <c:v>0.106</c:v>
                </c:pt>
                <c:pt idx="3">
                  <c:v>6.3E-2</c:v>
                </c:pt>
                <c:pt idx="5">
                  <c:v>9.4E-2</c:v>
                </c:pt>
                <c:pt idx="6">
                  <c:v>0.105</c:v>
                </c:pt>
                <c:pt idx="7">
                  <c:v>0.10299999999999999</c:v>
                </c:pt>
                <c:pt idx="8">
                  <c:v>8.5000000000000006E-2</c:v>
                </c:pt>
                <c:pt idx="10">
                  <c:v>8.5999999999999993E-2</c:v>
                </c:pt>
                <c:pt idx="11">
                  <c:v>0.1</c:v>
                </c:pt>
                <c:pt idx="12">
                  <c:v>0.13</c:v>
                </c:pt>
                <c:pt idx="13">
                  <c:v>8.5000000000000006E-2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F5-4DA0-B22B-F5DE66E66A6E}"/>
            </c:ext>
          </c:extLst>
        </c:ser>
        <c:ser>
          <c:idx val="4"/>
          <c:order val="4"/>
          <c:tx>
            <c:strRef>
              <c:f>Sheet5!$A$10</c:f>
              <c:strCache>
                <c:ptCount val="1"/>
                <c:pt idx="0">
                  <c:v>I svært liten grad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multiLvlStrRef>
              <c:f>Sheet5!$B$4:$O$5</c:f>
              <c:multiLvlStrCache>
                <c:ptCount val="14"/>
                <c:lvl>
                  <c:pt idx="0">
                    <c:v>Aka</c:v>
                  </c:pt>
                  <c:pt idx="1">
                    <c:v>LO Stat</c:v>
                  </c:pt>
                  <c:pt idx="2">
                    <c:v>Unio</c:v>
                  </c:pt>
                  <c:pt idx="3">
                    <c:v>YS stat</c:v>
                  </c:pt>
                  <c:pt idx="5">
                    <c:v>Aka</c:v>
                  </c:pt>
                  <c:pt idx="6">
                    <c:v>LO Stat</c:v>
                  </c:pt>
                  <c:pt idx="7">
                    <c:v>Unio</c:v>
                  </c:pt>
                  <c:pt idx="8">
                    <c:v>YS Stat</c:v>
                  </c:pt>
                  <c:pt idx="10">
                    <c:v>Aka</c:v>
                  </c:pt>
                  <c:pt idx="11">
                    <c:v>LO Stat</c:v>
                  </c:pt>
                  <c:pt idx="12">
                    <c:v>Unio</c:v>
                  </c:pt>
                  <c:pt idx="13">
                    <c:v>YS Stat</c:v>
                  </c:pt>
                </c:lvl>
                <c:lvl>
                  <c:pt idx="0">
                    <c:v>Informasjon </c:v>
                  </c:pt>
                  <c:pt idx="5">
                    <c:v>Drøfting</c:v>
                  </c:pt>
                  <c:pt idx="10">
                    <c:v>Forhandling </c:v>
                  </c:pt>
                </c:lvl>
              </c:multiLvlStrCache>
            </c:multiLvlStrRef>
          </c:cat>
          <c:val>
            <c:numRef>
              <c:f>Sheet5!$B$10:$O$10</c:f>
              <c:numCache>
                <c:formatCode>0%</c:formatCode>
                <c:ptCount val="14"/>
                <c:pt idx="0">
                  <c:v>1.9E-2</c:v>
                </c:pt>
                <c:pt idx="1">
                  <c:v>3.5000000000000003E-2</c:v>
                </c:pt>
                <c:pt idx="2">
                  <c:v>2.9000000000000001E-2</c:v>
                </c:pt>
                <c:pt idx="3">
                  <c:v>2.8000000000000001E-2</c:v>
                </c:pt>
                <c:pt idx="5">
                  <c:v>2.5999999999999999E-2</c:v>
                </c:pt>
                <c:pt idx="6">
                  <c:v>0.04</c:v>
                </c:pt>
                <c:pt idx="7">
                  <c:v>7.0999999999999994E-2</c:v>
                </c:pt>
                <c:pt idx="8">
                  <c:v>0.04</c:v>
                </c:pt>
                <c:pt idx="10">
                  <c:v>2.1000000000000001E-2</c:v>
                </c:pt>
                <c:pt idx="11">
                  <c:v>5.5E-2</c:v>
                </c:pt>
                <c:pt idx="12">
                  <c:v>7.6999999999999999E-2</c:v>
                </c:pt>
                <c:pt idx="1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F5-4DA0-B22B-F5DE66E66A6E}"/>
            </c:ext>
          </c:extLst>
        </c:ser>
        <c:ser>
          <c:idx val="5"/>
          <c:order val="5"/>
          <c:tx>
            <c:strRef>
              <c:f>Sheet5!$A$11</c:f>
              <c:strCache>
                <c:ptCount val="1"/>
                <c:pt idx="0">
                  <c:v>Vet ikke</c:v>
                </c:pt>
              </c:strCache>
            </c:strRef>
          </c:tx>
          <c:spPr>
            <a:solidFill>
              <a:srgbClr val="A1A3A6"/>
            </a:solidFill>
            <a:ln>
              <a:noFill/>
            </a:ln>
            <a:effectLst/>
          </c:spPr>
          <c:invertIfNegative val="0"/>
          <c:cat>
            <c:multiLvlStrRef>
              <c:f>Sheet5!$B$4:$O$5</c:f>
              <c:multiLvlStrCache>
                <c:ptCount val="14"/>
                <c:lvl>
                  <c:pt idx="0">
                    <c:v>Aka</c:v>
                  </c:pt>
                  <c:pt idx="1">
                    <c:v>LO Stat</c:v>
                  </c:pt>
                  <c:pt idx="2">
                    <c:v>Unio</c:v>
                  </c:pt>
                  <c:pt idx="3">
                    <c:v>YS stat</c:v>
                  </c:pt>
                  <c:pt idx="5">
                    <c:v>Aka</c:v>
                  </c:pt>
                  <c:pt idx="6">
                    <c:v>LO Stat</c:v>
                  </c:pt>
                  <c:pt idx="7">
                    <c:v>Unio</c:v>
                  </c:pt>
                  <c:pt idx="8">
                    <c:v>YS Stat</c:v>
                  </c:pt>
                  <c:pt idx="10">
                    <c:v>Aka</c:v>
                  </c:pt>
                  <c:pt idx="11">
                    <c:v>LO Stat</c:v>
                  </c:pt>
                  <c:pt idx="12">
                    <c:v>Unio</c:v>
                  </c:pt>
                  <c:pt idx="13">
                    <c:v>YS Stat</c:v>
                  </c:pt>
                </c:lvl>
                <c:lvl>
                  <c:pt idx="0">
                    <c:v>Informasjon </c:v>
                  </c:pt>
                  <c:pt idx="5">
                    <c:v>Drøfting</c:v>
                  </c:pt>
                  <c:pt idx="10">
                    <c:v>Forhandling </c:v>
                  </c:pt>
                </c:lvl>
              </c:multiLvlStrCache>
            </c:multiLvlStrRef>
          </c:cat>
          <c:val>
            <c:numRef>
              <c:f>Sheet5!$B$11:$O$11</c:f>
              <c:numCache>
                <c:formatCode>0%</c:formatCode>
                <c:ptCount val="14"/>
                <c:pt idx="0">
                  <c:v>0.114</c:v>
                </c:pt>
                <c:pt idx="1">
                  <c:v>9.5000000000000001E-2</c:v>
                </c:pt>
                <c:pt idx="2">
                  <c:v>9.4E-2</c:v>
                </c:pt>
                <c:pt idx="3">
                  <c:v>7.4999999999999997E-2</c:v>
                </c:pt>
                <c:pt idx="5">
                  <c:v>0.124</c:v>
                </c:pt>
                <c:pt idx="6">
                  <c:v>9.5000000000000001E-2</c:v>
                </c:pt>
                <c:pt idx="7">
                  <c:v>9.7000000000000003E-2</c:v>
                </c:pt>
                <c:pt idx="8">
                  <c:v>7.4999999999999997E-2</c:v>
                </c:pt>
                <c:pt idx="10">
                  <c:v>0.128</c:v>
                </c:pt>
                <c:pt idx="11">
                  <c:v>9.5000000000000001E-2</c:v>
                </c:pt>
                <c:pt idx="12">
                  <c:v>0.11799999999999999</c:v>
                </c:pt>
                <c:pt idx="13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FF5-4DA0-B22B-F5DE66E66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890616"/>
        <c:axId val="452892256"/>
      </c:barChart>
      <c:catAx>
        <c:axId val="452890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52892256"/>
        <c:crosses val="autoZero"/>
        <c:auto val="1"/>
        <c:lblAlgn val="ctr"/>
        <c:lblOffset val="100"/>
        <c:noMultiLvlLbl val="0"/>
      </c:catAx>
      <c:valAx>
        <c:axId val="45289225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52890616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/>
      </a:pPr>
      <a:endParaRPr lang="nb-N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/>
              <a:t>Deltakelsesgap?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Sheet5!$B$4</c:f>
              <c:strCache>
                <c:ptCount val="1"/>
                <c:pt idx="0">
                  <c:v>Møtes både formelt og uformelt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Sheet5!$C$3:$G$3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Pesonal/HR-leder</c:v>
                </c:pt>
                <c:pt idx="4">
                  <c:v>Virksomhetsleder</c:v>
                </c:pt>
              </c:strCache>
            </c:strRef>
          </c:cat>
          <c:val>
            <c:numRef>
              <c:f>Sheet5!$C$4:$G$4</c:f>
              <c:numCache>
                <c:formatCode>General</c:formatCode>
                <c:ptCount val="5"/>
                <c:pt idx="0">
                  <c:v>18</c:v>
                </c:pt>
                <c:pt idx="1">
                  <c:v>26</c:v>
                </c:pt>
                <c:pt idx="2">
                  <c:v>32</c:v>
                </c:pt>
                <c:pt idx="3">
                  <c:v>49</c:v>
                </c:pt>
                <c:pt idx="4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C4-4901-A6C0-BEB9F31AC03D}"/>
            </c:ext>
          </c:extLst>
        </c:ser>
        <c:ser>
          <c:idx val="1"/>
          <c:order val="1"/>
          <c:tx>
            <c:strRef>
              <c:f>Sheet5!$B$5</c:f>
              <c:strCache>
                <c:ptCount val="1"/>
                <c:pt idx="0">
                  <c:v>Møtes kun formelt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Sheet5!$C$3:$G$3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Pesonal/HR-leder</c:v>
                </c:pt>
                <c:pt idx="4">
                  <c:v>Virksomhetsleder</c:v>
                </c:pt>
              </c:strCache>
            </c:strRef>
          </c:cat>
          <c:val>
            <c:numRef>
              <c:f>Sheet5!$C$5:$G$5</c:f>
              <c:numCache>
                <c:formatCode>General</c:formatCode>
                <c:ptCount val="5"/>
                <c:pt idx="0">
                  <c:v>25</c:v>
                </c:pt>
                <c:pt idx="1">
                  <c:v>35</c:v>
                </c:pt>
                <c:pt idx="2">
                  <c:v>40</c:v>
                </c:pt>
                <c:pt idx="3">
                  <c:v>21</c:v>
                </c:pt>
                <c:pt idx="4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C4-4901-A6C0-BEB9F31AC03D}"/>
            </c:ext>
          </c:extLst>
        </c:ser>
        <c:ser>
          <c:idx val="2"/>
          <c:order val="2"/>
          <c:tx>
            <c:strRef>
              <c:f>Sheet5!$B$6</c:f>
              <c:strCache>
                <c:ptCount val="1"/>
                <c:pt idx="0">
                  <c:v>Møtes kun uformelt</c:v>
                </c:pt>
              </c:strCache>
            </c:strRef>
          </c:tx>
          <c:spPr>
            <a:solidFill>
              <a:srgbClr val="FFFFCC"/>
            </a:solidFill>
            <a:ln>
              <a:noFill/>
            </a:ln>
            <a:effectLst/>
          </c:spPr>
          <c:invertIfNegative val="0"/>
          <c:cat>
            <c:strRef>
              <c:f>Sheet5!$C$3:$G$3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Pesonal/HR-leder</c:v>
                </c:pt>
                <c:pt idx="4">
                  <c:v>Virksomhetsleder</c:v>
                </c:pt>
              </c:strCache>
            </c:strRef>
          </c:cat>
          <c:val>
            <c:numRef>
              <c:f>Sheet5!$C$6:$G$6</c:f>
              <c:numCache>
                <c:formatCode>General</c:formatCode>
                <c:ptCount val="5"/>
                <c:pt idx="0">
                  <c:v>11</c:v>
                </c:pt>
                <c:pt idx="1">
                  <c:v>7</c:v>
                </c:pt>
                <c:pt idx="2">
                  <c:v>3</c:v>
                </c:pt>
                <c:pt idx="3">
                  <c:v>14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C4-4901-A6C0-BEB9F31AC03D}"/>
            </c:ext>
          </c:extLst>
        </c:ser>
        <c:ser>
          <c:idx val="3"/>
          <c:order val="3"/>
          <c:tx>
            <c:strRef>
              <c:f>Sheet5!$B$7</c:f>
              <c:strCache>
                <c:ptCount val="1"/>
                <c:pt idx="0">
                  <c:v>Møtes verken uformelt eller formelt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Sheet5!$C$3:$G$3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Pesonal/HR-leder</c:v>
                </c:pt>
                <c:pt idx="4">
                  <c:v>Virksomhetsleder</c:v>
                </c:pt>
              </c:strCache>
            </c:strRef>
          </c:cat>
          <c:val>
            <c:numRef>
              <c:f>Sheet5!$C$7:$G$7</c:f>
              <c:numCache>
                <c:formatCode>General</c:formatCode>
                <c:ptCount val="5"/>
                <c:pt idx="0">
                  <c:v>46</c:v>
                </c:pt>
                <c:pt idx="1">
                  <c:v>32</c:v>
                </c:pt>
                <c:pt idx="2">
                  <c:v>25</c:v>
                </c:pt>
                <c:pt idx="3">
                  <c:v>16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C4-4901-A6C0-BEB9F31AC0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6456648"/>
        <c:axId val="516457304"/>
      </c:barChart>
      <c:catAx>
        <c:axId val="516456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6457304"/>
        <c:crosses val="autoZero"/>
        <c:auto val="1"/>
        <c:lblAlgn val="ctr"/>
        <c:lblOffset val="100"/>
        <c:noMultiLvlLbl val="0"/>
      </c:catAx>
      <c:valAx>
        <c:axId val="51645730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6456648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Deltakelsesgap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Sheet6!$D$7</c:f>
              <c:strCache>
                <c:ptCount val="1"/>
                <c:pt idx="0">
                  <c:v>Møtes både formelt og uformelt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Sheet6!$E$6:$H$6</c:f>
              <c:strCache>
                <c:ptCount val="4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</c:strCache>
            </c:strRef>
          </c:cat>
          <c:val>
            <c:numRef>
              <c:f>Sheet6!$E$7:$H$7</c:f>
              <c:numCache>
                <c:formatCode>0%</c:formatCode>
                <c:ptCount val="4"/>
                <c:pt idx="0">
                  <c:v>0.19800000000000001</c:v>
                </c:pt>
                <c:pt idx="1">
                  <c:v>0.26500000000000001</c:v>
                </c:pt>
                <c:pt idx="2">
                  <c:v>0.28000000000000003</c:v>
                </c:pt>
                <c:pt idx="3">
                  <c:v>0.29199999999999998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7B-4820-933F-CAEEBFC92E74}"/>
            </c:ext>
          </c:extLst>
        </c:ser>
        <c:ser>
          <c:idx val="1"/>
          <c:order val="1"/>
          <c:tx>
            <c:strRef>
              <c:f>Sheet6!$D$8</c:f>
              <c:strCache>
                <c:ptCount val="1"/>
                <c:pt idx="0">
                  <c:v>Møtes kun formelt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Sheet6!$E$6:$H$6</c:f>
              <c:strCache>
                <c:ptCount val="4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</c:strCache>
            </c:strRef>
          </c:cat>
          <c:val>
            <c:numRef>
              <c:f>Sheet6!$E$8:$H$8</c:f>
              <c:numCache>
                <c:formatCode>0%</c:formatCode>
                <c:ptCount val="4"/>
                <c:pt idx="0">
                  <c:v>0.32300000000000001</c:v>
                </c:pt>
                <c:pt idx="1">
                  <c:v>0.42499999999999999</c:v>
                </c:pt>
                <c:pt idx="2">
                  <c:v>0.27500000000000002</c:v>
                </c:pt>
                <c:pt idx="3">
                  <c:v>0.34399999999999997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7B-4820-933F-CAEEBFC92E74}"/>
            </c:ext>
          </c:extLst>
        </c:ser>
        <c:ser>
          <c:idx val="2"/>
          <c:order val="2"/>
          <c:tx>
            <c:strRef>
              <c:f>Sheet6!$D$9</c:f>
              <c:strCache>
                <c:ptCount val="1"/>
                <c:pt idx="0">
                  <c:v>Møtes kun uformelt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Sheet6!$E$6:$H$6</c:f>
              <c:strCache>
                <c:ptCount val="4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</c:strCache>
            </c:strRef>
          </c:cat>
          <c:val>
            <c:numRef>
              <c:f>Sheet6!$E$9:$H$9</c:f>
              <c:numCache>
                <c:formatCode>0%</c:formatCode>
                <c:ptCount val="4"/>
                <c:pt idx="0">
                  <c:v>4.1000000000000002E-2</c:v>
                </c:pt>
                <c:pt idx="1">
                  <c:v>0.08</c:v>
                </c:pt>
                <c:pt idx="2">
                  <c:v>0.121</c:v>
                </c:pt>
                <c:pt idx="3">
                  <c:v>8.5999999999999993E-2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7B-4820-933F-CAEEBFC92E74}"/>
            </c:ext>
          </c:extLst>
        </c:ser>
        <c:ser>
          <c:idx val="3"/>
          <c:order val="3"/>
          <c:tx>
            <c:strRef>
              <c:f>Sheet6!$D$10</c:f>
              <c:strCache>
                <c:ptCount val="1"/>
                <c:pt idx="0">
                  <c:v>Møtes verken uformelt eller formelt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Sheet6!$E$6:$H$6</c:f>
              <c:strCache>
                <c:ptCount val="4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</c:strCache>
            </c:strRef>
          </c:cat>
          <c:val>
            <c:numRef>
              <c:f>Sheet6!$E$10:$H$10</c:f>
              <c:numCache>
                <c:formatCode>0%</c:formatCode>
                <c:ptCount val="4"/>
                <c:pt idx="0">
                  <c:v>0.438</c:v>
                </c:pt>
                <c:pt idx="1">
                  <c:v>0.23</c:v>
                </c:pt>
                <c:pt idx="2">
                  <c:v>0.32400000000000001</c:v>
                </c:pt>
                <c:pt idx="3">
                  <c:v>0.27800000000000002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37B-4820-933F-CAEEBFC92E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136880"/>
        <c:axId val="314132944"/>
      </c:barChart>
      <c:catAx>
        <c:axId val="314136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314132944"/>
        <c:crosses val="autoZero"/>
        <c:auto val="1"/>
        <c:lblAlgn val="ctr"/>
        <c:lblOffset val="100"/>
        <c:noMultiLvlLbl val="0"/>
      </c:catAx>
      <c:valAx>
        <c:axId val="314132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314136880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Sheet4!$D$3</c:f>
              <c:strCache>
                <c:ptCount val="1"/>
                <c:pt idx="0">
                  <c:v>TV arbeidsområde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Sheet4!$C$4:$C$7</c:f>
              <c:strCache>
                <c:ptCount val="4"/>
                <c:pt idx="0">
                  <c:v>Alt i alt - ledelsen er opptatt av å tilrettelegge for tillitsvalgtsarbeid</c:v>
                </c:pt>
                <c:pt idx="1">
                  <c:v>Informasjon til tillitsvalgte blir gitt til riktig tid</c:v>
                </c:pt>
                <c:pt idx="2">
                  <c:v>De tillitsvalgte får tilgang til all revant informasjon</c:v>
                </c:pt>
                <c:pt idx="3">
                  <c:v>De tillitsvalgte har tilstrekkelig tid til å utføre sitt verv </c:v>
                </c:pt>
              </c:strCache>
            </c:strRef>
          </c:cat>
          <c:val>
            <c:numRef>
              <c:f>Sheet4!$D$4:$D$7</c:f>
              <c:numCache>
                <c:formatCode>General</c:formatCode>
                <c:ptCount val="4"/>
                <c:pt idx="0">
                  <c:v>19</c:v>
                </c:pt>
                <c:pt idx="1">
                  <c:v>38</c:v>
                </c:pt>
                <c:pt idx="2">
                  <c:v>28</c:v>
                </c:pt>
                <c:pt idx="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1E-4632-A9BB-4969E57CE53B}"/>
            </c:ext>
          </c:extLst>
        </c:ser>
        <c:ser>
          <c:idx val="1"/>
          <c:order val="1"/>
          <c:tx>
            <c:strRef>
              <c:f>Sheet4!$E$3</c:f>
              <c:strCache>
                <c:ptCount val="1"/>
                <c:pt idx="0">
                  <c:v>TV driftsenhet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Sheet4!$C$4:$C$7</c:f>
              <c:strCache>
                <c:ptCount val="4"/>
                <c:pt idx="0">
                  <c:v>Alt i alt - ledelsen er opptatt av å tilrettelegge for tillitsvalgtsarbeid</c:v>
                </c:pt>
                <c:pt idx="1">
                  <c:v>Informasjon til tillitsvalgte blir gitt til riktig tid</c:v>
                </c:pt>
                <c:pt idx="2">
                  <c:v>De tillitsvalgte får tilgang til all revant informasjon</c:v>
                </c:pt>
                <c:pt idx="3">
                  <c:v>De tillitsvalgte har tilstrekkelig tid til å utføre sitt verv </c:v>
                </c:pt>
              </c:strCache>
            </c:strRef>
          </c:cat>
          <c:val>
            <c:numRef>
              <c:f>Sheet4!$E$4:$E$7</c:f>
              <c:numCache>
                <c:formatCode>General</c:formatCode>
                <c:ptCount val="4"/>
                <c:pt idx="0">
                  <c:v>19</c:v>
                </c:pt>
                <c:pt idx="1">
                  <c:v>44</c:v>
                </c:pt>
                <c:pt idx="2">
                  <c:v>27</c:v>
                </c:pt>
                <c:pt idx="3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1E-4632-A9BB-4969E57CE53B}"/>
            </c:ext>
          </c:extLst>
        </c:ser>
        <c:ser>
          <c:idx val="2"/>
          <c:order val="2"/>
          <c:tx>
            <c:strRef>
              <c:f>Sheet4!$F$3</c:f>
              <c:strCache>
                <c:ptCount val="1"/>
                <c:pt idx="0">
                  <c:v>TV virksomhet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Sheet4!$C$4:$C$7</c:f>
              <c:strCache>
                <c:ptCount val="4"/>
                <c:pt idx="0">
                  <c:v>Alt i alt - ledelsen er opptatt av å tilrettelegge for tillitsvalgtsarbeid</c:v>
                </c:pt>
                <c:pt idx="1">
                  <c:v>Informasjon til tillitsvalgte blir gitt til riktig tid</c:v>
                </c:pt>
                <c:pt idx="2">
                  <c:v>De tillitsvalgte får tilgang til all revant informasjon</c:v>
                </c:pt>
                <c:pt idx="3">
                  <c:v>De tillitsvalgte har tilstrekkelig tid til å utføre sitt verv </c:v>
                </c:pt>
              </c:strCache>
            </c:strRef>
          </c:cat>
          <c:val>
            <c:numRef>
              <c:f>Sheet4!$F$4:$F$7</c:f>
              <c:numCache>
                <c:formatCode>General</c:formatCode>
                <c:ptCount val="4"/>
                <c:pt idx="0">
                  <c:v>19</c:v>
                </c:pt>
                <c:pt idx="1">
                  <c:v>50</c:v>
                </c:pt>
                <c:pt idx="2">
                  <c:v>33</c:v>
                </c:pt>
                <c:pt idx="3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1E-4632-A9BB-4969E57CE53B}"/>
            </c:ext>
          </c:extLst>
        </c:ser>
        <c:ser>
          <c:idx val="3"/>
          <c:order val="3"/>
          <c:tx>
            <c:strRef>
              <c:f>Sheet4!$G$3</c:f>
              <c:strCache>
                <c:ptCount val="1"/>
                <c:pt idx="0">
                  <c:v>Personal/HR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Sheet4!$C$4:$C$7</c:f>
              <c:strCache>
                <c:ptCount val="4"/>
                <c:pt idx="0">
                  <c:v>Alt i alt - ledelsen er opptatt av å tilrettelegge for tillitsvalgtsarbeid</c:v>
                </c:pt>
                <c:pt idx="1">
                  <c:v>Informasjon til tillitsvalgte blir gitt til riktig tid</c:v>
                </c:pt>
                <c:pt idx="2">
                  <c:v>De tillitsvalgte får tilgang til all revant informasjon</c:v>
                </c:pt>
                <c:pt idx="3">
                  <c:v>De tillitsvalgte har tilstrekkelig tid til å utføre sitt verv </c:v>
                </c:pt>
              </c:strCache>
            </c:strRef>
          </c:cat>
          <c:val>
            <c:numRef>
              <c:f>Sheet4!$G$4:$G$7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13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B1E-4632-A9BB-4969E57CE53B}"/>
            </c:ext>
          </c:extLst>
        </c:ser>
        <c:ser>
          <c:idx val="4"/>
          <c:order val="4"/>
          <c:tx>
            <c:strRef>
              <c:f>Sheet4!$H$3</c:f>
              <c:strCache>
                <c:ptCount val="1"/>
                <c:pt idx="0">
                  <c:v>Virksomhetsleder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Sheet4!$C$4:$C$7</c:f>
              <c:strCache>
                <c:ptCount val="4"/>
                <c:pt idx="0">
                  <c:v>Alt i alt - ledelsen er opptatt av å tilrettelegge for tillitsvalgtsarbeid</c:v>
                </c:pt>
                <c:pt idx="1">
                  <c:v>Informasjon til tillitsvalgte blir gitt til riktig tid</c:v>
                </c:pt>
                <c:pt idx="2">
                  <c:v>De tillitsvalgte får tilgang til all revant informasjon</c:v>
                </c:pt>
                <c:pt idx="3">
                  <c:v>De tillitsvalgte har tilstrekkelig tid til å utføre sitt verv </c:v>
                </c:pt>
              </c:strCache>
            </c:strRef>
          </c:cat>
          <c:val>
            <c:numRef>
              <c:f>Sheet4!$H$4:$H$7</c:f>
              <c:numCache>
                <c:formatCode>General</c:formatCode>
                <c:ptCount val="4"/>
                <c:pt idx="0">
                  <c:v>10</c:v>
                </c:pt>
                <c:pt idx="1">
                  <c:v>5</c:v>
                </c:pt>
                <c:pt idx="2">
                  <c:v>1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1E-4632-A9BB-4969E57CE5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28918232"/>
        <c:axId val="528920528"/>
      </c:barChart>
      <c:catAx>
        <c:axId val="528918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28920528"/>
        <c:crosses val="autoZero"/>
        <c:auto val="1"/>
        <c:lblAlgn val="ctr"/>
        <c:lblOffset val="100"/>
        <c:noMultiLvlLbl val="0"/>
      </c:catAx>
      <c:valAx>
        <c:axId val="52892052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28918232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0" dirty="0" err="1"/>
              <a:t>Innflytelse</a:t>
            </a:r>
            <a:r>
              <a:rPr lang="en-US" sz="2400" b="0" dirty="0"/>
              <a:t> over </a:t>
            </a:r>
            <a:r>
              <a:rPr lang="en-US" sz="2400" b="0" dirty="0" err="1"/>
              <a:t>beslutninger</a:t>
            </a:r>
            <a:r>
              <a:rPr lang="en-US" sz="2400" b="0" dirty="0"/>
              <a:t> </a:t>
            </a:r>
            <a:r>
              <a:rPr lang="en-US" sz="2400" b="0" dirty="0" err="1"/>
              <a:t>som</a:t>
            </a:r>
            <a:r>
              <a:rPr lang="en-US" sz="2400" b="0" dirty="0"/>
              <a:t> </a:t>
            </a:r>
            <a:r>
              <a:rPr lang="en-US" sz="2400" b="0" dirty="0" err="1"/>
              <a:t>er</a:t>
            </a:r>
            <a:r>
              <a:rPr lang="en-US" sz="2400" b="0" dirty="0"/>
              <a:t> </a:t>
            </a:r>
            <a:r>
              <a:rPr lang="en-US" sz="2400" b="0" dirty="0" err="1"/>
              <a:t>viktige</a:t>
            </a:r>
            <a:r>
              <a:rPr lang="en-US" sz="2400" b="0" dirty="0"/>
              <a:t> for de </a:t>
            </a:r>
            <a:r>
              <a:rPr lang="en-US" sz="2400" b="0" dirty="0" err="1"/>
              <a:t>ansatte</a:t>
            </a:r>
            <a:endParaRPr lang="en-US" sz="2400" b="0" dirty="0"/>
          </a:p>
        </c:rich>
      </c:tx>
      <c:layout>
        <c:manualLayout>
          <c:xMode val="edge"/>
          <c:yMode val="edge"/>
          <c:x val="6.2912741423998247E-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'6.1 '!$B$5</c:f>
              <c:strCache>
                <c:ptCount val="1"/>
                <c:pt idx="0">
                  <c:v>I svært stor grad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'6.1 '!$A$6:$A$10</c:f>
              <c:strCache>
                <c:ptCount val="5"/>
                <c:pt idx="0">
                  <c:v>Virksomhetsleder</c:v>
                </c:pt>
                <c:pt idx="1">
                  <c:v>Personalleder/HR-leder</c:v>
                </c:pt>
                <c:pt idx="2">
                  <c:v>TV virksomhet</c:v>
                </c:pt>
                <c:pt idx="3">
                  <c:v>TV driftsenhet</c:v>
                </c:pt>
                <c:pt idx="4">
                  <c:v>TV arbeidsområde </c:v>
                </c:pt>
              </c:strCache>
            </c:strRef>
          </c:cat>
          <c:val>
            <c:numRef>
              <c:f>'6.1 '!$B$6:$B$10</c:f>
              <c:numCache>
                <c:formatCode>0%</c:formatCode>
                <c:ptCount val="5"/>
                <c:pt idx="0">
                  <c:v>0.17899999999999999</c:v>
                </c:pt>
                <c:pt idx="1">
                  <c:v>0.105</c:v>
                </c:pt>
                <c:pt idx="2">
                  <c:v>4.4999999999999998E-2</c:v>
                </c:pt>
                <c:pt idx="3">
                  <c:v>1.9E-2</c:v>
                </c:pt>
                <c:pt idx="4">
                  <c:v>1.2999999999999999E-2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0D-4060-BCF9-123D3F928BAA}"/>
            </c:ext>
          </c:extLst>
        </c:ser>
        <c:ser>
          <c:idx val="1"/>
          <c:order val="1"/>
          <c:tx>
            <c:strRef>
              <c:f>'6.1 '!$C$5</c:f>
              <c:strCache>
                <c:ptCount val="1"/>
                <c:pt idx="0">
                  <c:v>I stor grad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'6.1 '!$A$6:$A$10</c:f>
              <c:strCache>
                <c:ptCount val="5"/>
                <c:pt idx="0">
                  <c:v>Virksomhetsleder</c:v>
                </c:pt>
                <c:pt idx="1">
                  <c:v>Personalleder/HR-leder</c:v>
                </c:pt>
                <c:pt idx="2">
                  <c:v>TV virksomhet</c:v>
                </c:pt>
                <c:pt idx="3">
                  <c:v>TV driftsenhet</c:v>
                </c:pt>
                <c:pt idx="4">
                  <c:v>TV arbeidsområde </c:v>
                </c:pt>
              </c:strCache>
            </c:strRef>
          </c:cat>
          <c:val>
            <c:numRef>
              <c:f>'6.1 '!$C$6:$C$10</c:f>
              <c:numCache>
                <c:formatCode>0%</c:formatCode>
                <c:ptCount val="5"/>
                <c:pt idx="0">
                  <c:v>0.60699999999999998</c:v>
                </c:pt>
                <c:pt idx="1">
                  <c:v>0.60499999999999998</c:v>
                </c:pt>
                <c:pt idx="2">
                  <c:v>0.34799999999999998</c:v>
                </c:pt>
                <c:pt idx="3">
                  <c:v>0.27900000000000003</c:v>
                </c:pt>
                <c:pt idx="4">
                  <c:v>0.254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0D-4060-BCF9-123D3F928BAA}"/>
            </c:ext>
          </c:extLst>
        </c:ser>
        <c:ser>
          <c:idx val="2"/>
          <c:order val="2"/>
          <c:tx>
            <c:strRef>
              <c:f>'6.1 '!$D$5</c:f>
              <c:strCache>
                <c:ptCount val="1"/>
                <c:pt idx="0">
                  <c:v>I verken stor eller liten grad</c:v>
                </c:pt>
              </c:strCache>
            </c:strRef>
          </c:tx>
          <c:spPr>
            <a:solidFill>
              <a:srgbClr val="FFFFCC"/>
            </a:solidFill>
            <a:ln>
              <a:noFill/>
            </a:ln>
            <a:effectLst/>
          </c:spPr>
          <c:invertIfNegative val="0"/>
          <c:cat>
            <c:strRef>
              <c:f>'6.1 '!$A$6:$A$10</c:f>
              <c:strCache>
                <c:ptCount val="5"/>
                <c:pt idx="0">
                  <c:v>Virksomhetsleder</c:v>
                </c:pt>
                <c:pt idx="1">
                  <c:v>Personalleder/HR-leder</c:v>
                </c:pt>
                <c:pt idx="2">
                  <c:v>TV virksomhet</c:v>
                </c:pt>
                <c:pt idx="3">
                  <c:v>TV driftsenhet</c:v>
                </c:pt>
                <c:pt idx="4">
                  <c:v>TV arbeidsområde </c:v>
                </c:pt>
              </c:strCache>
            </c:strRef>
          </c:cat>
          <c:val>
            <c:numRef>
              <c:f>'6.1 '!$D$6:$D$10</c:f>
              <c:numCache>
                <c:formatCode>0%</c:formatCode>
                <c:ptCount val="5"/>
                <c:pt idx="0">
                  <c:v>0.19</c:v>
                </c:pt>
                <c:pt idx="1">
                  <c:v>0.14000000000000001</c:v>
                </c:pt>
                <c:pt idx="2">
                  <c:v>0.434</c:v>
                </c:pt>
                <c:pt idx="3">
                  <c:v>0.41399999999999998</c:v>
                </c:pt>
                <c:pt idx="4">
                  <c:v>0.44400000000000001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40D-4060-BCF9-123D3F928BAA}"/>
            </c:ext>
          </c:extLst>
        </c:ser>
        <c:ser>
          <c:idx val="3"/>
          <c:order val="3"/>
          <c:tx>
            <c:strRef>
              <c:f>'6.1 '!$E$5</c:f>
              <c:strCache>
                <c:ptCount val="1"/>
                <c:pt idx="0">
                  <c:v>I liten grad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'6.1 '!$A$6:$A$10</c:f>
              <c:strCache>
                <c:ptCount val="5"/>
                <c:pt idx="0">
                  <c:v>Virksomhetsleder</c:v>
                </c:pt>
                <c:pt idx="1">
                  <c:v>Personalleder/HR-leder</c:v>
                </c:pt>
                <c:pt idx="2">
                  <c:v>TV virksomhet</c:v>
                </c:pt>
                <c:pt idx="3">
                  <c:v>TV driftsenhet</c:v>
                </c:pt>
                <c:pt idx="4">
                  <c:v>TV arbeidsområde </c:v>
                </c:pt>
              </c:strCache>
            </c:strRef>
          </c:cat>
          <c:val>
            <c:numRef>
              <c:f>'6.1 '!$E$6:$E$10</c:f>
              <c:numCache>
                <c:formatCode>0%</c:formatCode>
                <c:ptCount val="5"/>
                <c:pt idx="0">
                  <c:v>2.4E-2</c:v>
                </c:pt>
                <c:pt idx="1">
                  <c:v>0.105</c:v>
                </c:pt>
                <c:pt idx="2">
                  <c:v>0.13</c:v>
                </c:pt>
                <c:pt idx="3">
                  <c:v>0.191</c:v>
                </c:pt>
                <c:pt idx="4">
                  <c:v>0.19600000000000001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40D-4060-BCF9-123D3F928BAA}"/>
            </c:ext>
          </c:extLst>
        </c:ser>
        <c:ser>
          <c:idx val="4"/>
          <c:order val="4"/>
          <c:tx>
            <c:strRef>
              <c:f>'6.1 '!$F$5</c:f>
              <c:strCache>
                <c:ptCount val="1"/>
                <c:pt idx="0">
                  <c:v>I svært liten grad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'6.1 '!$A$6:$A$10</c:f>
              <c:strCache>
                <c:ptCount val="5"/>
                <c:pt idx="0">
                  <c:v>Virksomhetsleder</c:v>
                </c:pt>
                <c:pt idx="1">
                  <c:v>Personalleder/HR-leder</c:v>
                </c:pt>
                <c:pt idx="2">
                  <c:v>TV virksomhet</c:v>
                </c:pt>
                <c:pt idx="3">
                  <c:v>TV driftsenhet</c:v>
                </c:pt>
                <c:pt idx="4">
                  <c:v>TV arbeidsområde </c:v>
                </c:pt>
              </c:strCache>
            </c:strRef>
          </c:cat>
          <c:val>
            <c:numRef>
              <c:f>'6.1 '!$F$6:$F$10</c:f>
              <c:numCache>
                <c:formatCode>0%</c:formatCode>
                <c:ptCount val="5"/>
                <c:pt idx="0">
                  <c:v>0</c:v>
                </c:pt>
                <c:pt idx="1">
                  <c:v>2.9000000000000001E-2</c:v>
                </c:pt>
                <c:pt idx="2">
                  <c:v>2.3E-2</c:v>
                </c:pt>
                <c:pt idx="3">
                  <c:v>7.9000000000000001E-2</c:v>
                </c:pt>
                <c:pt idx="4">
                  <c:v>7.8E-2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40D-4060-BCF9-123D3F928BAA}"/>
            </c:ext>
          </c:extLst>
        </c:ser>
        <c:ser>
          <c:idx val="5"/>
          <c:order val="5"/>
          <c:tx>
            <c:strRef>
              <c:f>'6.1 '!$G$5</c:f>
              <c:strCache>
                <c:ptCount val="1"/>
                <c:pt idx="0">
                  <c:v>Vet ikke 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'6.1 '!$A$6:$A$10</c:f>
              <c:strCache>
                <c:ptCount val="5"/>
                <c:pt idx="0">
                  <c:v>Virksomhetsleder</c:v>
                </c:pt>
                <c:pt idx="1">
                  <c:v>Personalleder/HR-leder</c:v>
                </c:pt>
                <c:pt idx="2">
                  <c:v>TV virksomhet</c:v>
                </c:pt>
                <c:pt idx="3">
                  <c:v>TV driftsenhet</c:v>
                </c:pt>
                <c:pt idx="4">
                  <c:v>TV arbeidsområde </c:v>
                </c:pt>
              </c:strCache>
            </c:strRef>
          </c:cat>
          <c:val>
            <c:numRef>
              <c:f>'6.1 '!$G$6:$G$10</c:f>
              <c:numCache>
                <c:formatCode>0%</c:formatCode>
                <c:ptCount val="5"/>
                <c:pt idx="0">
                  <c:v>0</c:v>
                </c:pt>
                <c:pt idx="1">
                  <c:v>1.7000000000000001E-2</c:v>
                </c:pt>
                <c:pt idx="2">
                  <c:v>0.02</c:v>
                </c:pt>
                <c:pt idx="3">
                  <c:v>1.7000000000000001E-2</c:v>
                </c:pt>
                <c:pt idx="4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40D-4060-BCF9-123D3F928B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9902320"/>
        <c:axId val="509894776"/>
      </c:barChart>
      <c:catAx>
        <c:axId val="509902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09894776"/>
        <c:crosses val="autoZero"/>
        <c:auto val="1"/>
        <c:lblAlgn val="ctr"/>
        <c:lblOffset val="100"/>
        <c:noMultiLvlLbl val="0"/>
      </c:catAx>
      <c:valAx>
        <c:axId val="50989477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09902320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/>
      </a:pPr>
      <a:endParaRPr lang="nb-NO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/>
              <a:t>Innflytelse.....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Sheet7!$E$6</c:f>
              <c:strCache>
                <c:ptCount val="1"/>
                <c:pt idx="0">
                  <c:v>I svært stor grad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Sheet7!$F$5:$I$5</c:f>
              <c:strCache>
                <c:ptCount val="4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</c:strCache>
            </c:strRef>
          </c:cat>
          <c:val>
            <c:numRef>
              <c:f>Sheet7!$F$6:$I$6</c:f>
              <c:numCache>
                <c:formatCode>0%</c:formatCode>
                <c:ptCount val="4"/>
                <c:pt idx="0">
                  <c:v>3.3000000000000002E-2</c:v>
                </c:pt>
                <c:pt idx="1">
                  <c:v>2.4E-2</c:v>
                </c:pt>
                <c:pt idx="2">
                  <c:v>0.06</c:v>
                </c:pt>
                <c:pt idx="3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F9-4596-8FD7-D14057AA1406}"/>
            </c:ext>
          </c:extLst>
        </c:ser>
        <c:ser>
          <c:idx val="1"/>
          <c:order val="1"/>
          <c:tx>
            <c:strRef>
              <c:f>Sheet7!$E$7</c:f>
              <c:strCache>
                <c:ptCount val="1"/>
                <c:pt idx="0">
                  <c:v>I stor grad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Sheet7!$F$5:$I$5</c:f>
              <c:strCache>
                <c:ptCount val="4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</c:strCache>
            </c:strRef>
          </c:cat>
          <c:val>
            <c:numRef>
              <c:f>Sheet7!$F$7:$I$7</c:f>
              <c:numCache>
                <c:formatCode>0%</c:formatCode>
                <c:ptCount val="4"/>
                <c:pt idx="0">
                  <c:v>0.309</c:v>
                </c:pt>
                <c:pt idx="1">
                  <c:v>0.39</c:v>
                </c:pt>
                <c:pt idx="2">
                  <c:v>0.379</c:v>
                </c:pt>
                <c:pt idx="3">
                  <c:v>0.41599999999999998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F9-4596-8FD7-D14057AA1406}"/>
            </c:ext>
          </c:extLst>
        </c:ser>
        <c:ser>
          <c:idx val="2"/>
          <c:order val="2"/>
          <c:tx>
            <c:strRef>
              <c:f>Sheet7!$E$8</c:f>
              <c:strCache>
                <c:ptCount val="1"/>
                <c:pt idx="0">
                  <c:v>I verken stor eller liten grad</c:v>
                </c:pt>
              </c:strCache>
            </c:strRef>
          </c:tx>
          <c:spPr>
            <a:solidFill>
              <a:srgbClr val="FFFF99"/>
            </a:solidFill>
            <a:ln>
              <a:noFill/>
            </a:ln>
            <a:effectLst/>
          </c:spPr>
          <c:invertIfNegative val="0"/>
          <c:cat>
            <c:strRef>
              <c:f>Sheet7!$F$5:$I$5</c:f>
              <c:strCache>
                <c:ptCount val="4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</c:strCache>
            </c:strRef>
          </c:cat>
          <c:val>
            <c:numRef>
              <c:f>Sheet7!$F$8:$I$8</c:f>
              <c:numCache>
                <c:formatCode>0%</c:formatCode>
                <c:ptCount val="4"/>
                <c:pt idx="0">
                  <c:v>0.47299999999999998</c:v>
                </c:pt>
                <c:pt idx="1">
                  <c:v>0.439</c:v>
                </c:pt>
                <c:pt idx="2">
                  <c:v>0.43099999999999999</c:v>
                </c:pt>
                <c:pt idx="3">
                  <c:v>0.40400000000000003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F9-4596-8FD7-D14057AA1406}"/>
            </c:ext>
          </c:extLst>
        </c:ser>
        <c:ser>
          <c:idx val="3"/>
          <c:order val="3"/>
          <c:tx>
            <c:strRef>
              <c:f>Sheet7!$E$9</c:f>
              <c:strCache>
                <c:ptCount val="1"/>
                <c:pt idx="0">
                  <c:v>I liten grad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Sheet7!$F$5:$I$5</c:f>
              <c:strCache>
                <c:ptCount val="4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</c:strCache>
            </c:strRef>
          </c:cat>
          <c:val>
            <c:numRef>
              <c:f>Sheet7!$F$9:$I$9</c:f>
              <c:numCache>
                <c:formatCode>0%</c:formatCode>
                <c:ptCount val="4"/>
                <c:pt idx="0">
                  <c:v>0.152</c:v>
                </c:pt>
                <c:pt idx="1">
                  <c:v>0.14599999999999999</c:v>
                </c:pt>
                <c:pt idx="2">
                  <c:v>0.112</c:v>
                </c:pt>
                <c:pt idx="3">
                  <c:v>5.6000000000000001E-2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F9-4596-8FD7-D14057AA1406}"/>
            </c:ext>
          </c:extLst>
        </c:ser>
        <c:ser>
          <c:idx val="4"/>
          <c:order val="4"/>
          <c:tx>
            <c:strRef>
              <c:f>Sheet7!$E$10</c:f>
              <c:strCache>
                <c:ptCount val="1"/>
                <c:pt idx="0">
                  <c:v>I svært liten grad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Sheet7!$F$5:$I$5</c:f>
              <c:strCache>
                <c:ptCount val="4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</c:strCache>
            </c:strRef>
          </c:cat>
          <c:val>
            <c:numRef>
              <c:f>Sheet7!$F$10:$I$10</c:f>
              <c:numCache>
                <c:formatCode>0%</c:formatCode>
                <c:ptCount val="4"/>
                <c:pt idx="0">
                  <c:v>3.3000000000000002E-2</c:v>
                </c:pt>
                <c:pt idx="1">
                  <c:v>0</c:v>
                </c:pt>
                <c:pt idx="2">
                  <c:v>1.7000000000000001E-2</c:v>
                </c:pt>
                <c:pt idx="3">
                  <c:v>3.4000000000000002E-2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F9-4596-8FD7-D14057AA14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9721240"/>
        <c:axId val="460002680"/>
      </c:barChart>
      <c:catAx>
        <c:axId val="459721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0002680"/>
        <c:crosses val="autoZero"/>
        <c:auto val="1"/>
        <c:lblAlgn val="ctr"/>
        <c:lblOffset val="100"/>
        <c:noMultiLvlLbl val="0"/>
      </c:catAx>
      <c:valAx>
        <c:axId val="4600026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59721240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Sheet5!$C$2</c:f>
              <c:strCache>
                <c:ptCount val="1"/>
                <c:pt idx="0">
                  <c:v>Mer 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Sheet5!$B$3:$B$19</c:f>
              <c:strCache>
                <c:ptCount val="17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Personal/HR</c:v>
                </c:pt>
                <c:pt idx="4">
                  <c:v>Virksomhetsleder </c:v>
                </c:pt>
                <c:pt idx="6">
                  <c:v>TV arbeidsområde</c:v>
                </c:pt>
                <c:pt idx="7">
                  <c:v>TV driftsenhet</c:v>
                </c:pt>
                <c:pt idx="8">
                  <c:v>TV virksomhet</c:v>
                </c:pt>
                <c:pt idx="9">
                  <c:v>Personal/HR</c:v>
                </c:pt>
                <c:pt idx="10">
                  <c:v>Virksomhetsleder </c:v>
                </c:pt>
                <c:pt idx="12">
                  <c:v>TV arbeidsområde</c:v>
                </c:pt>
                <c:pt idx="13">
                  <c:v>TV driftsenhet</c:v>
                </c:pt>
                <c:pt idx="14">
                  <c:v>TV virksomhet</c:v>
                </c:pt>
                <c:pt idx="15">
                  <c:v>Personal/HR</c:v>
                </c:pt>
                <c:pt idx="16">
                  <c:v>Virksomhetsleder </c:v>
                </c:pt>
              </c:strCache>
            </c:strRef>
          </c:cat>
          <c:val>
            <c:numRef>
              <c:f>Sheet5!$C$3:$C$19</c:f>
              <c:numCache>
                <c:formatCode>General</c:formatCode>
                <c:ptCount val="17"/>
                <c:pt idx="0">
                  <c:v>22</c:v>
                </c:pt>
                <c:pt idx="1">
                  <c:v>21</c:v>
                </c:pt>
                <c:pt idx="2">
                  <c:v>14</c:v>
                </c:pt>
                <c:pt idx="3">
                  <c:v>10</c:v>
                </c:pt>
                <c:pt idx="4">
                  <c:v>11</c:v>
                </c:pt>
                <c:pt idx="7">
                  <c:v>17</c:v>
                </c:pt>
                <c:pt idx="8">
                  <c:v>18</c:v>
                </c:pt>
                <c:pt idx="9">
                  <c:v>17</c:v>
                </c:pt>
                <c:pt idx="10">
                  <c:v>17</c:v>
                </c:pt>
                <c:pt idx="14">
                  <c:v>23</c:v>
                </c:pt>
                <c:pt idx="15">
                  <c:v>28</c:v>
                </c:pt>
                <c:pt idx="16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48-459A-8E00-CCF427374C72}"/>
            </c:ext>
          </c:extLst>
        </c:ser>
        <c:ser>
          <c:idx val="1"/>
          <c:order val="1"/>
          <c:tx>
            <c:strRef>
              <c:f>Sheet5!$D$2</c:f>
              <c:strCache>
                <c:ptCount val="1"/>
                <c:pt idx="0">
                  <c:v>Ingen endring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Sheet5!$B$3:$B$19</c:f>
              <c:strCache>
                <c:ptCount val="17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Personal/HR</c:v>
                </c:pt>
                <c:pt idx="4">
                  <c:v>Virksomhetsleder </c:v>
                </c:pt>
                <c:pt idx="6">
                  <c:v>TV arbeidsområde</c:v>
                </c:pt>
                <c:pt idx="7">
                  <c:v>TV driftsenhet</c:v>
                </c:pt>
                <c:pt idx="8">
                  <c:v>TV virksomhet</c:v>
                </c:pt>
                <c:pt idx="9">
                  <c:v>Personal/HR</c:v>
                </c:pt>
                <c:pt idx="10">
                  <c:v>Virksomhetsleder </c:v>
                </c:pt>
                <c:pt idx="12">
                  <c:v>TV arbeidsområde</c:v>
                </c:pt>
                <c:pt idx="13">
                  <c:v>TV driftsenhet</c:v>
                </c:pt>
                <c:pt idx="14">
                  <c:v>TV virksomhet</c:v>
                </c:pt>
                <c:pt idx="15">
                  <c:v>Personal/HR</c:v>
                </c:pt>
                <c:pt idx="16">
                  <c:v>Virksomhetsleder </c:v>
                </c:pt>
              </c:strCache>
            </c:strRef>
          </c:cat>
          <c:val>
            <c:numRef>
              <c:f>Sheet5!$D$3:$D$19</c:f>
              <c:numCache>
                <c:formatCode>General</c:formatCode>
                <c:ptCount val="17"/>
                <c:pt idx="0">
                  <c:v>54</c:v>
                </c:pt>
                <c:pt idx="1">
                  <c:v>45</c:v>
                </c:pt>
                <c:pt idx="2">
                  <c:v>56</c:v>
                </c:pt>
                <c:pt idx="3">
                  <c:v>71</c:v>
                </c:pt>
                <c:pt idx="4">
                  <c:v>81</c:v>
                </c:pt>
                <c:pt idx="7">
                  <c:v>53</c:v>
                </c:pt>
                <c:pt idx="8">
                  <c:v>55</c:v>
                </c:pt>
                <c:pt idx="9">
                  <c:v>65</c:v>
                </c:pt>
                <c:pt idx="10">
                  <c:v>81</c:v>
                </c:pt>
                <c:pt idx="14">
                  <c:v>50</c:v>
                </c:pt>
                <c:pt idx="15">
                  <c:v>57</c:v>
                </c:pt>
                <c:pt idx="16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48-459A-8E00-CCF427374C72}"/>
            </c:ext>
          </c:extLst>
        </c:ser>
        <c:ser>
          <c:idx val="2"/>
          <c:order val="2"/>
          <c:tx>
            <c:strRef>
              <c:f>Sheet5!$E$2</c:f>
              <c:strCache>
                <c:ptCount val="1"/>
                <c:pt idx="0">
                  <c:v>Mindre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Sheet5!$B$3:$B$19</c:f>
              <c:strCache>
                <c:ptCount val="17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Personal/HR</c:v>
                </c:pt>
                <c:pt idx="4">
                  <c:v>Virksomhetsleder </c:v>
                </c:pt>
                <c:pt idx="6">
                  <c:v>TV arbeidsområde</c:v>
                </c:pt>
                <c:pt idx="7">
                  <c:v>TV driftsenhet</c:v>
                </c:pt>
                <c:pt idx="8">
                  <c:v>TV virksomhet</c:v>
                </c:pt>
                <c:pt idx="9">
                  <c:v>Personal/HR</c:v>
                </c:pt>
                <c:pt idx="10">
                  <c:v>Virksomhetsleder </c:v>
                </c:pt>
                <c:pt idx="12">
                  <c:v>TV arbeidsområde</c:v>
                </c:pt>
                <c:pt idx="13">
                  <c:v>TV driftsenhet</c:v>
                </c:pt>
                <c:pt idx="14">
                  <c:v>TV virksomhet</c:v>
                </c:pt>
                <c:pt idx="15">
                  <c:v>Personal/HR</c:v>
                </c:pt>
                <c:pt idx="16">
                  <c:v>Virksomhetsleder </c:v>
                </c:pt>
              </c:strCache>
            </c:strRef>
          </c:cat>
          <c:val>
            <c:numRef>
              <c:f>Sheet5!$E$3:$E$19</c:f>
              <c:numCache>
                <c:formatCode>General</c:formatCode>
                <c:ptCount val="17"/>
                <c:pt idx="0">
                  <c:v>24</c:v>
                </c:pt>
                <c:pt idx="1">
                  <c:v>34</c:v>
                </c:pt>
                <c:pt idx="2">
                  <c:v>30</c:v>
                </c:pt>
                <c:pt idx="3">
                  <c:v>19</c:v>
                </c:pt>
                <c:pt idx="4">
                  <c:v>8</c:v>
                </c:pt>
                <c:pt idx="7">
                  <c:v>30</c:v>
                </c:pt>
                <c:pt idx="8">
                  <c:v>27</c:v>
                </c:pt>
                <c:pt idx="9">
                  <c:v>18</c:v>
                </c:pt>
                <c:pt idx="10">
                  <c:v>2</c:v>
                </c:pt>
                <c:pt idx="14">
                  <c:v>27</c:v>
                </c:pt>
                <c:pt idx="15">
                  <c:v>15</c:v>
                </c:pt>
                <c:pt idx="1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48-459A-8E00-CCF427374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7983744"/>
        <c:axId val="517978824"/>
      </c:barChart>
      <c:catAx>
        <c:axId val="517983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7978824"/>
        <c:crosses val="autoZero"/>
        <c:auto val="1"/>
        <c:lblAlgn val="ctr"/>
        <c:lblOffset val="100"/>
        <c:noMultiLvlLbl val="0"/>
      </c:catAx>
      <c:valAx>
        <c:axId val="51797882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7983744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Sheet6!$D$1</c:f>
              <c:strCache>
                <c:ptCount val="1"/>
                <c:pt idx="0">
                  <c:v>Tillitsvalgte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Sheet6!$C$2:$C$4</c:f>
              <c:strCache>
                <c:ptCount val="3"/>
                <c:pt idx="0">
                  <c:v>God tjenester til brukerne </c:v>
                </c:pt>
                <c:pt idx="1">
                  <c:v>Innflytelse til tillitsvalgte</c:v>
                </c:pt>
                <c:pt idx="2">
                  <c:v>Tillit mellom partene</c:v>
                </c:pt>
              </c:strCache>
            </c:strRef>
          </c:cat>
          <c:val>
            <c:numRef>
              <c:f>Sheet6!$D$2:$D$4</c:f>
              <c:numCache>
                <c:formatCode>General</c:formatCode>
                <c:ptCount val="3"/>
                <c:pt idx="0">
                  <c:v>37</c:v>
                </c:pt>
                <c:pt idx="1">
                  <c:v>44</c:v>
                </c:pt>
                <c:pt idx="2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DD-4DE1-84C2-0AD9B1822F47}"/>
            </c:ext>
          </c:extLst>
        </c:ser>
        <c:ser>
          <c:idx val="1"/>
          <c:order val="1"/>
          <c:tx>
            <c:strRef>
              <c:f>Sheet6!$E$1</c:f>
              <c:strCache>
                <c:ptCount val="1"/>
                <c:pt idx="0">
                  <c:v>Personal/HR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Sheet6!$C$2:$C$4</c:f>
              <c:strCache>
                <c:ptCount val="3"/>
                <c:pt idx="0">
                  <c:v>God tjenester til brukerne </c:v>
                </c:pt>
                <c:pt idx="1">
                  <c:v>Innflytelse til tillitsvalgte</c:v>
                </c:pt>
                <c:pt idx="2">
                  <c:v>Tillit mellom partene</c:v>
                </c:pt>
              </c:strCache>
            </c:strRef>
          </c:cat>
          <c:val>
            <c:numRef>
              <c:f>Sheet6!$E$2:$E$4</c:f>
              <c:numCache>
                <c:formatCode>General</c:formatCode>
                <c:ptCount val="3"/>
                <c:pt idx="0">
                  <c:v>27</c:v>
                </c:pt>
                <c:pt idx="1">
                  <c:v>79</c:v>
                </c:pt>
                <c:pt idx="2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DD-4DE1-84C2-0AD9B1822F47}"/>
            </c:ext>
          </c:extLst>
        </c:ser>
        <c:ser>
          <c:idx val="2"/>
          <c:order val="2"/>
          <c:tx>
            <c:strRef>
              <c:f>Sheet6!$F$1</c:f>
              <c:strCache>
                <c:ptCount val="1"/>
                <c:pt idx="0">
                  <c:v>Virksomhetsleder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Sheet6!$C$2:$C$4</c:f>
              <c:strCache>
                <c:ptCount val="3"/>
                <c:pt idx="0">
                  <c:v>God tjenester til brukerne </c:v>
                </c:pt>
                <c:pt idx="1">
                  <c:v>Innflytelse til tillitsvalgte</c:v>
                </c:pt>
                <c:pt idx="2">
                  <c:v>Tillit mellom partene</c:v>
                </c:pt>
              </c:strCache>
            </c:strRef>
          </c:cat>
          <c:val>
            <c:numRef>
              <c:f>Sheet6!$F$2:$F$4</c:f>
              <c:numCache>
                <c:formatCode>General</c:formatCode>
                <c:ptCount val="3"/>
                <c:pt idx="0">
                  <c:v>28</c:v>
                </c:pt>
                <c:pt idx="1">
                  <c:v>88</c:v>
                </c:pt>
                <c:pt idx="2">
                  <c:v>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DD-4DE1-84C2-0AD9B1822F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74925664"/>
        <c:axId val="474926648"/>
      </c:barChart>
      <c:catAx>
        <c:axId val="474925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74926648"/>
        <c:crosses val="autoZero"/>
        <c:auto val="1"/>
        <c:lblAlgn val="ctr"/>
        <c:lblOffset val="100"/>
        <c:noMultiLvlLbl val="0"/>
      </c:catAx>
      <c:valAx>
        <c:axId val="474926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7492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/>
      </a:pPr>
      <a:endParaRPr lang="nb-NO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Vi (</a:t>
            </a:r>
            <a:r>
              <a:rPr lang="en-US" sz="2000" dirty="0" err="1"/>
              <a:t>tillitsvalgte</a:t>
            </a:r>
            <a:r>
              <a:rPr lang="en-US" sz="2000" dirty="0"/>
              <a:t> </a:t>
            </a:r>
            <a:r>
              <a:rPr lang="en-US" sz="2000" dirty="0" err="1"/>
              <a:t>og</a:t>
            </a:r>
            <a:r>
              <a:rPr lang="en-US" sz="2000" dirty="0"/>
              <a:t> </a:t>
            </a:r>
            <a:r>
              <a:rPr lang="en-US" sz="2000" dirty="0" err="1"/>
              <a:t>ledelsen</a:t>
            </a:r>
            <a:r>
              <a:rPr lang="en-US" sz="2000" dirty="0"/>
              <a:t>) </a:t>
            </a:r>
            <a:r>
              <a:rPr lang="en-US" sz="2000" dirty="0" err="1"/>
              <a:t>har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felles</a:t>
            </a:r>
            <a:r>
              <a:rPr lang="en-US" sz="2000" dirty="0"/>
              <a:t> </a:t>
            </a:r>
            <a:r>
              <a:rPr lang="en-US" sz="2000" dirty="0" err="1"/>
              <a:t>forståelse</a:t>
            </a:r>
            <a:r>
              <a:rPr lang="en-US" sz="2000" dirty="0"/>
              <a:t> </a:t>
            </a:r>
            <a:r>
              <a:rPr lang="en-US" sz="2000" dirty="0" err="1"/>
              <a:t>av</a:t>
            </a:r>
            <a:r>
              <a:rPr lang="en-US" sz="2000" dirty="0"/>
              <a:t> ..... </a:t>
            </a:r>
            <a:r>
              <a:rPr lang="en-US" sz="2000" dirty="0" err="1"/>
              <a:t>andel</a:t>
            </a:r>
            <a:r>
              <a:rPr lang="en-US" sz="2000" dirty="0"/>
              <a:t> </a:t>
            </a:r>
            <a:r>
              <a:rPr lang="en-US" sz="2000" dirty="0" err="1"/>
              <a:t>som</a:t>
            </a:r>
            <a:r>
              <a:rPr lang="en-US" sz="2000" dirty="0"/>
              <a:t> </a:t>
            </a:r>
            <a:r>
              <a:rPr lang="en-US" sz="2000" dirty="0" err="1"/>
              <a:t>svarer</a:t>
            </a:r>
            <a:r>
              <a:rPr lang="en-US" sz="2000" dirty="0"/>
              <a:t> </a:t>
            </a:r>
            <a:r>
              <a:rPr lang="en-US" sz="2000" dirty="0" err="1"/>
              <a:t>alltid</a:t>
            </a:r>
            <a:r>
              <a:rPr lang="en-US" sz="2000" dirty="0"/>
              <a:t> </a:t>
            </a:r>
            <a:r>
              <a:rPr lang="en-US" sz="2000" dirty="0" err="1"/>
              <a:t>eller</a:t>
            </a:r>
            <a:r>
              <a:rPr lang="en-US" sz="2000" dirty="0"/>
              <a:t> </a:t>
            </a:r>
            <a:r>
              <a:rPr lang="en-US" sz="2000" dirty="0" err="1"/>
              <a:t>nesten</a:t>
            </a:r>
            <a:r>
              <a:rPr lang="en-US" sz="2000" dirty="0"/>
              <a:t> </a:t>
            </a:r>
            <a:r>
              <a:rPr lang="en-US" sz="2000" dirty="0" err="1"/>
              <a:t>alltid</a:t>
            </a:r>
            <a:r>
              <a:rPr lang="en-US" sz="2000" dirty="0"/>
              <a:t>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>
        <c:manualLayout>
          <c:layoutTarget val="inner"/>
          <c:xMode val="edge"/>
          <c:yMode val="edge"/>
          <c:x val="0.48545800524934385"/>
          <c:y val="0.18658585858585858"/>
          <c:w val="0.46711154855643044"/>
          <c:h val="0.683923539860547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Sheet5!$A$5</c:f>
              <c:strCache>
                <c:ptCount val="1"/>
                <c:pt idx="0">
                  <c:v>TV virksomhet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Sheet5!$B$4:$H$4</c:f>
              <c:strCache>
                <c:ptCount val="7"/>
                <c:pt idx="0">
                  <c:v>Hva som skal defineres som en politisk sak</c:v>
                </c:pt>
                <c:pt idx="1">
                  <c:v>Tvistebestemmelsene</c:v>
                </c:pt>
                <c:pt idx="2">
                  <c:v>Mulighetene for alternative samarbeidsformer</c:v>
                </c:pt>
                <c:pt idx="3">
                  <c:v>Forhandlinger </c:v>
                </c:pt>
                <c:pt idx="4">
                  <c:v>Drøftinger</c:v>
                </c:pt>
                <c:pt idx="5">
                  <c:v>Informasjon </c:v>
                </c:pt>
                <c:pt idx="6">
                  <c:v>Intensjonene i HA</c:v>
                </c:pt>
              </c:strCache>
            </c:strRef>
          </c:cat>
          <c:val>
            <c:numRef>
              <c:f>Sheet5!$B$5:$H$5</c:f>
              <c:numCache>
                <c:formatCode>0%</c:formatCode>
                <c:ptCount val="7"/>
                <c:pt idx="0">
                  <c:v>0.26400000000000001</c:v>
                </c:pt>
                <c:pt idx="1">
                  <c:v>0.29599999999999999</c:v>
                </c:pt>
                <c:pt idx="2">
                  <c:v>0.22600000000000001</c:v>
                </c:pt>
                <c:pt idx="3">
                  <c:v>0.52900000000000003</c:v>
                </c:pt>
                <c:pt idx="4">
                  <c:v>0.45300000000000001</c:v>
                </c:pt>
                <c:pt idx="5">
                  <c:v>0.52900000000000003</c:v>
                </c:pt>
                <c:pt idx="6">
                  <c:v>0.52700000000000002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3F-4B7B-B36D-DAD8B77F188D}"/>
            </c:ext>
          </c:extLst>
        </c:ser>
        <c:ser>
          <c:idx val="1"/>
          <c:order val="1"/>
          <c:tx>
            <c:strRef>
              <c:f>Sheet5!$A$6</c:f>
              <c:strCache>
                <c:ptCount val="1"/>
                <c:pt idx="0">
                  <c:v>Personalleder/HR-leder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Sheet5!$B$4:$H$4</c:f>
              <c:strCache>
                <c:ptCount val="7"/>
                <c:pt idx="0">
                  <c:v>Hva som skal defineres som en politisk sak</c:v>
                </c:pt>
                <c:pt idx="1">
                  <c:v>Tvistebestemmelsene</c:v>
                </c:pt>
                <c:pt idx="2">
                  <c:v>Mulighetene for alternative samarbeidsformer</c:v>
                </c:pt>
                <c:pt idx="3">
                  <c:v>Forhandlinger </c:v>
                </c:pt>
                <c:pt idx="4">
                  <c:v>Drøftinger</c:v>
                </c:pt>
                <c:pt idx="5">
                  <c:v>Informasjon </c:v>
                </c:pt>
                <c:pt idx="6">
                  <c:v>Intensjonene i HA</c:v>
                </c:pt>
              </c:strCache>
            </c:strRef>
          </c:cat>
          <c:val>
            <c:numRef>
              <c:f>Sheet5!$B$6:$H$6</c:f>
              <c:numCache>
                <c:formatCode>0%</c:formatCode>
                <c:ptCount val="7"/>
                <c:pt idx="0">
                  <c:v>0.41299999999999998</c:v>
                </c:pt>
                <c:pt idx="1">
                  <c:v>0.29799999999999999</c:v>
                </c:pt>
                <c:pt idx="2">
                  <c:v>0.32</c:v>
                </c:pt>
                <c:pt idx="3">
                  <c:v>0.61099999999999999</c:v>
                </c:pt>
                <c:pt idx="4">
                  <c:v>0.63300000000000001</c:v>
                </c:pt>
                <c:pt idx="5">
                  <c:v>0.69499999999999995</c:v>
                </c:pt>
                <c:pt idx="6">
                  <c:v>0.69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3F-4B7B-B36D-DAD8B77F188D}"/>
            </c:ext>
          </c:extLst>
        </c:ser>
        <c:ser>
          <c:idx val="2"/>
          <c:order val="2"/>
          <c:tx>
            <c:strRef>
              <c:f>Sheet5!$A$7</c:f>
              <c:strCache>
                <c:ptCount val="1"/>
                <c:pt idx="0">
                  <c:v>Virksomhetsleder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Sheet5!$B$4:$H$4</c:f>
              <c:strCache>
                <c:ptCount val="7"/>
                <c:pt idx="0">
                  <c:v>Hva som skal defineres som en politisk sak</c:v>
                </c:pt>
                <c:pt idx="1">
                  <c:v>Tvistebestemmelsene</c:v>
                </c:pt>
                <c:pt idx="2">
                  <c:v>Mulighetene for alternative samarbeidsformer</c:v>
                </c:pt>
                <c:pt idx="3">
                  <c:v>Forhandlinger </c:v>
                </c:pt>
                <c:pt idx="4">
                  <c:v>Drøftinger</c:v>
                </c:pt>
                <c:pt idx="5">
                  <c:v>Informasjon </c:v>
                </c:pt>
                <c:pt idx="6">
                  <c:v>Intensjonene i HA</c:v>
                </c:pt>
              </c:strCache>
            </c:strRef>
          </c:cat>
          <c:val>
            <c:numRef>
              <c:f>Sheet5!$B$7:$H$7</c:f>
              <c:numCache>
                <c:formatCode>0%</c:formatCode>
                <c:ptCount val="7"/>
                <c:pt idx="0">
                  <c:v>0.315</c:v>
                </c:pt>
                <c:pt idx="1">
                  <c:v>0.41899999999999998</c:v>
                </c:pt>
                <c:pt idx="2">
                  <c:v>0.35199999999999998</c:v>
                </c:pt>
                <c:pt idx="3">
                  <c:v>0.69899999999999995</c:v>
                </c:pt>
                <c:pt idx="4">
                  <c:v>0.63</c:v>
                </c:pt>
                <c:pt idx="5">
                  <c:v>0.753</c:v>
                </c:pt>
                <c:pt idx="6">
                  <c:v>0.75700000000000001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3F-4B7B-B36D-DAD8B77F18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86011528"/>
        <c:axId val="486009888"/>
      </c:barChart>
      <c:catAx>
        <c:axId val="4860115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86009888"/>
        <c:crosses val="autoZero"/>
        <c:auto val="1"/>
        <c:lblAlgn val="ctr"/>
        <c:lblOffset val="100"/>
        <c:noMultiLvlLbl val="0"/>
      </c:catAx>
      <c:valAx>
        <c:axId val="48600988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86011528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b-NO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 8.1'!$L$3</c:f>
              <c:strCache>
                <c:ptCount val="1"/>
                <c:pt idx="0">
                  <c:v>Virksomhetstillitsvalgt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'Figur 8.1'!$K$4:$K$10</c:f>
              <c:strCache>
                <c:ptCount val="7"/>
                <c:pt idx="0">
                  <c:v>Tolkning av de ulike bestemmelsene i HA</c:v>
                </c:pt>
                <c:pt idx="1">
                  <c:v>Inngåelse av tilpasningsavtalen</c:v>
                </c:pt>
                <c:pt idx="2">
                  <c:v>Praktisering av tilpasningsavtalen</c:v>
                </c:pt>
                <c:pt idx="3">
                  <c:v>Hvorvidt en sak bør defineres som politisk eller ikke</c:v>
                </c:pt>
                <c:pt idx="4">
                  <c:v>Tidspunkt for når tillitsvalgte skal involveres i en sak</c:v>
                </c:pt>
                <c:pt idx="5">
                  <c:v>Hvorvidt er en sak går inn under informasjon eller drøfting</c:v>
                </c:pt>
                <c:pt idx="6">
                  <c:v>Hvorvidt en sak går inn under drøfting eller forhandlinger</c:v>
                </c:pt>
              </c:strCache>
            </c:strRef>
          </c:cat>
          <c:val>
            <c:numRef>
              <c:f>'Figur 8.1'!$L$4:$L$10</c:f>
              <c:numCache>
                <c:formatCode>###0</c:formatCode>
                <c:ptCount val="7"/>
                <c:pt idx="0">
                  <c:v>26.260504201680671</c:v>
                </c:pt>
                <c:pt idx="1">
                  <c:v>7.5630252100840334</c:v>
                </c:pt>
                <c:pt idx="2">
                  <c:v>9.6638655462184868</c:v>
                </c:pt>
                <c:pt idx="3">
                  <c:v>7.5313807531380759</c:v>
                </c:pt>
                <c:pt idx="4">
                  <c:v>43.958333333333336</c:v>
                </c:pt>
                <c:pt idx="5">
                  <c:v>28.661087866108787</c:v>
                </c:pt>
                <c:pt idx="6">
                  <c:v>25.630252100840337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45-488B-BDCB-BB607C58DDF9}"/>
            </c:ext>
          </c:extLst>
        </c:ser>
        <c:ser>
          <c:idx val="1"/>
          <c:order val="1"/>
          <c:tx>
            <c:strRef>
              <c:f>'Figur 8.1'!$M$3</c:f>
              <c:strCache>
                <c:ptCount val="1"/>
                <c:pt idx="0">
                  <c:v>Tillitsvalgt på driftsenhet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'Figur 8.1'!$K$4:$K$10</c:f>
              <c:strCache>
                <c:ptCount val="7"/>
                <c:pt idx="0">
                  <c:v>Tolkning av de ulike bestemmelsene i HA</c:v>
                </c:pt>
                <c:pt idx="1">
                  <c:v>Inngåelse av tilpasningsavtalen</c:v>
                </c:pt>
                <c:pt idx="2">
                  <c:v>Praktisering av tilpasningsavtalen</c:v>
                </c:pt>
                <c:pt idx="3">
                  <c:v>Hvorvidt en sak bør defineres som politisk eller ikke</c:v>
                </c:pt>
                <c:pt idx="4">
                  <c:v>Tidspunkt for når tillitsvalgte skal involveres i en sak</c:v>
                </c:pt>
                <c:pt idx="5">
                  <c:v>Hvorvidt er en sak går inn under informasjon eller drøfting</c:v>
                </c:pt>
                <c:pt idx="6">
                  <c:v>Hvorvidt en sak går inn under drøfting eller forhandlinger</c:v>
                </c:pt>
              </c:strCache>
            </c:strRef>
          </c:cat>
          <c:val>
            <c:numRef>
              <c:f>'Figur 8.1'!$M$4:$M$10</c:f>
              <c:numCache>
                <c:formatCode>###0</c:formatCode>
                <c:ptCount val="7"/>
                <c:pt idx="0">
                  <c:v>23.514851485148515</c:v>
                </c:pt>
                <c:pt idx="1">
                  <c:v>4.2183622828784113</c:v>
                </c:pt>
                <c:pt idx="2">
                  <c:v>8.5213032581453625</c:v>
                </c:pt>
                <c:pt idx="3">
                  <c:v>4.7146401985111668</c:v>
                </c:pt>
                <c:pt idx="4">
                  <c:v>34.912718204488776</c:v>
                </c:pt>
                <c:pt idx="5">
                  <c:v>27.543424317617866</c:v>
                </c:pt>
                <c:pt idx="6">
                  <c:v>22.194513715710723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45-488B-BDCB-BB607C58DDF9}"/>
            </c:ext>
          </c:extLst>
        </c:ser>
        <c:ser>
          <c:idx val="2"/>
          <c:order val="2"/>
          <c:tx>
            <c:strRef>
              <c:f>'Figur 8.1'!$N$3</c:f>
              <c:strCache>
                <c:ptCount val="1"/>
                <c:pt idx="0">
                  <c:v>Tillitsvalgt på arbeidsenhet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'Figur 8.1'!$K$4:$K$10</c:f>
              <c:strCache>
                <c:ptCount val="7"/>
                <c:pt idx="0">
                  <c:v>Tolkning av de ulike bestemmelsene i HA</c:v>
                </c:pt>
                <c:pt idx="1">
                  <c:v>Inngåelse av tilpasningsavtalen</c:v>
                </c:pt>
                <c:pt idx="2">
                  <c:v>Praktisering av tilpasningsavtalen</c:v>
                </c:pt>
                <c:pt idx="3">
                  <c:v>Hvorvidt en sak bør defineres som politisk eller ikke</c:v>
                </c:pt>
                <c:pt idx="4">
                  <c:v>Tidspunkt for når tillitsvalgte skal involveres i en sak</c:v>
                </c:pt>
                <c:pt idx="5">
                  <c:v>Hvorvidt er en sak går inn under informasjon eller drøfting</c:v>
                </c:pt>
                <c:pt idx="6">
                  <c:v>Hvorvidt en sak går inn under drøfting eller forhandlinger</c:v>
                </c:pt>
              </c:strCache>
            </c:strRef>
          </c:cat>
          <c:val>
            <c:numRef>
              <c:f>'Figur 8.1'!$N$4:$N$10</c:f>
              <c:numCache>
                <c:formatCode>###0</c:formatCode>
                <c:ptCount val="7"/>
                <c:pt idx="0">
                  <c:v>18.074656188605108</c:v>
                </c:pt>
                <c:pt idx="1">
                  <c:v>4.7337278106508887</c:v>
                </c:pt>
                <c:pt idx="2">
                  <c:v>5.5226824457593686</c:v>
                </c:pt>
                <c:pt idx="3">
                  <c:v>6.7061143984220912</c:v>
                </c:pt>
                <c:pt idx="4">
                  <c:v>24.212598425196848</c:v>
                </c:pt>
                <c:pt idx="5">
                  <c:v>20.669291338582674</c:v>
                </c:pt>
                <c:pt idx="6">
                  <c:v>17.193675889328063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45-488B-BDCB-BB607C58DDF9}"/>
            </c:ext>
          </c:extLst>
        </c:ser>
        <c:ser>
          <c:idx val="3"/>
          <c:order val="3"/>
          <c:tx>
            <c:strRef>
              <c:f>'Figur 8.1'!$O$3</c:f>
              <c:strCache>
                <c:ptCount val="1"/>
                <c:pt idx="0">
                  <c:v>Personalleder/HR-leder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'Figur 8.1'!$K$4:$K$10</c:f>
              <c:strCache>
                <c:ptCount val="7"/>
                <c:pt idx="0">
                  <c:v>Tolkning av de ulike bestemmelsene i HA</c:v>
                </c:pt>
                <c:pt idx="1">
                  <c:v>Inngåelse av tilpasningsavtalen</c:v>
                </c:pt>
                <c:pt idx="2">
                  <c:v>Praktisering av tilpasningsavtalen</c:v>
                </c:pt>
                <c:pt idx="3">
                  <c:v>Hvorvidt en sak bør defineres som politisk eller ikke</c:v>
                </c:pt>
                <c:pt idx="4">
                  <c:v>Tidspunkt for når tillitsvalgte skal involveres i en sak</c:v>
                </c:pt>
                <c:pt idx="5">
                  <c:v>Hvorvidt er en sak går inn under informasjon eller drøfting</c:v>
                </c:pt>
                <c:pt idx="6">
                  <c:v>Hvorvidt en sak går inn under drøfting eller forhandlinger</c:v>
                </c:pt>
              </c:strCache>
            </c:strRef>
          </c:cat>
          <c:val>
            <c:numRef>
              <c:f>'Figur 8.1'!$O$4:$O$10</c:f>
              <c:numCache>
                <c:formatCode>###0</c:formatCode>
                <c:ptCount val="7"/>
                <c:pt idx="0">
                  <c:v>15.217391304347826</c:v>
                </c:pt>
                <c:pt idx="1">
                  <c:v>7.2463768115942031</c:v>
                </c:pt>
                <c:pt idx="2">
                  <c:v>3.6496350364963503</c:v>
                </c:pt>
                <c:pt idx="3">
                  <c:v>5.7971014492753623</c:v>
                </c:pt>
                <c:pt idx="4">
                  <c:v>26.086956521739129</c:v>
                </c:pt>
                <c:pt idx="5">
                  <c:v>13.868613138686133</c:v>
                </c:pt>
                <c:pt idx="6">
                  <c:v>14.598540145985401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45-488B-BDCB-BB607C58DDF9}"/>
            </c:ext>
          </c:extLst>
        </c:ser>
        <c:ser>
          <c:idx val="4"/>
          <c:order val="4"/>
          <c:tx>
            <c:strRef>
              <c:f>'Figur 8.1'!$P$3</c:f>
              <c:strCache>
                <c:ptCount val="1"/>
                <c:pt idx="0">
                  <c:v>Virksomhetsleder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'Figur 8.1'!$K$4:$K$10</c:f>
              <c:strCache>
                <c:ptCount val="7"/>
                <c:pt idx="0">
                  <c:v>Tolkning av de ulike bestemmelsene i HA</c:v>
                </c:pt>
                <c:pt idx="1">
                  <c:v>Inngåelse av tilpasningsavtalen</c:v>
                </c:pt>
                <c:pt idx="2">
                  <c:v>Praktisering av tilpasningsavtalen</c:v>
                </c:pt>
                <c:pt idx="3">
                  <c:v>Hvorvidt en sak bør defineres som politisk eller ikke</c:v>
                </c:pt>
                <c:pt idx="4">
                  <c:v>Tidspunkt for når tillitsvalgte skal involveres i en sak</c:v>
                </c:pt>
                <c:pt idx="5">
                  <c:v>Hvorvidt er en sak går inn under informasjon eller drøfting</c:v>
                </c:pt>
                <c:pt idx="6">
                  <c:v>Hvorvidt en sak går inn under drøfting eller forhandlinger</c:v>
                </c:pt>
              </c:strCache>
            </c:strRef>
          </c:cat>
          <c:val>
            <c:numRef>
              <c:f>'Figur 8.1'!$P$4:$P$10</c:f>
              <c:numCache>
                <c:formatCode>###0</c:formatCode>
                <c:ptCount val="7"/>
                <c:pt idx="0">
                  <c:v>14.285714285714285</c:v>
                </c:pt>
                <c:pt idx="1">
                  <c:v>1.3157894736842104</c:v>
                </c:pt>
                <c:pt idx="2">
                  <c:v>2.6315789473684208</c:v>
                </c:pt>
                <c:pt idx="3">
                  <c:v>9.3333333333333339</c:v>
                </c:pt>
                <c:pt idx="4">
                  <c:v>15.789473684210526</c:v>
                </c:pt>
                <c:pt idx="5">
                  <c:v>6.4935064935064926</c:v>
                </c:pt>
                <c:pt idx="6">
                  <c:v>9.0909090909090917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45-488B-BDCB-BB607C58DD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38655792"/>
        <c:axId val="438656120"/>
      </c:barChart>
      <c:catAx>
        <c:axId val="438655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38656120"/>
        <c:crosses val="autoZero"/>
        <c:auto val="1"/>
        <c:lblAlgn val="ctr"/>
        <c:lblOffset val="100"/>
        <c:noMultiLvlLbl val="0"/>
      </c:catAx>
      <c:valAx>
        <c:axId val="438656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3865579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nb-N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Sheet3!$B$4</c:f>
              <c:strCache>
                <c:ptCount val="1"/>
                <c:pt idx="0">
                  <c:v>TV arbeidsområde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Sheet3!$C$3:$E$3</c:f>
              <c:strCache>
                <c:ptCount val="3"/>
                <c:pt idx="0">
                  <c:v>Samarbeid arbeidsområde</c:v>
                </c:pt>
                <c:pt idx="1">
                  <c:v>Samarbeid driftsenhetsnivå</c:v>
                </c:pt>
                <c:pt idx="2">
                  <c:v>Samarbeid virksomhetsnivå</c:v>
                </c:pt>
              </c:strCache>
            </c:strRef>
          </c:cat>
          <c:val>
            <c:numRef>
              <c:f>Sheet3!$C$4:$E$4</c:f>
              <c:numCache>
                <c:formatCode>General</c:formatCode>
                <c:ptCount val="3"/>
                <c:pt idx="0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78-4079-8769-8539932425DF}"/>
            </c:ext>
          </c:extLst>
        </c:ser>
        <c:ser>
          <c:idx val="1"/>
          <c:order val="1"/>
          <c:tx>
            <c:strRef>
              <c:f>Sheet3!$B$5</c:f>
              <c:strCache>
                <c:ptCount val="1"/>
                <c:pt idx="0">
                  <c:v>TV driftsenhet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Sheet3!$C$3:$E$3</c:f>
              <c:strCache>
                <c:ptCount val="3"/>
                <c:pt idx="0">
                  <c:v>Samarbeid arbeidsområde</c:v>
                </c:pt>
                <c:pt idx="1">
                  <c:v>Samarbeid driftsenhetsnivå</c:v>
                </c:pt>
                <c:pt idx="2">
                  <c:v>Samarbeid virksomhetsnivå</c:v>
                </c:pt>
              </c:strCache>
            </c:strRef>
          </c:cat>
          <c:val>
            <c:numRef>
              <c:f>Sheet3!$C$5:$E$5</c:f>
              <c:numCache>
                <c:formatCode>General</c:formatCode>
                <c:ptCount val="3"/>
                <c:pt idx="0">
                  <c:v>67</c:v>
                </c:pt>
                <c:pt idx="1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78-4079-8769-8539932425DF}"/>
            </c:ext>
          </c:extLst>
        </c:ser>
        <c:ser>
          <c:idx val="2"/>
          <c:order val="2"/>
          <c:tx>
            <c:strRef>
              <c:f>Sheet3!$B$6</c:f>
              <c:strCache>
                <c:ptCount val="1"/>
                <c:pt idx="0">
                  <c:v>TV virksomhet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Sheet3!$C$3:$E$3</c:f>
              <c:strCache>
                <c:ptCount val="3"/>
                <c:pt idx="0">
                  <c:v>Samarbeid arbeidsområde</c:v>
                </c:pt>
                <c:pt idx="1">
                  <c:v>Samarbeid driftsenhetsnivå</c:v>
                </c:pt>
                <c:pt idx="2">
                  <c:v>Samarbeid virksomhetsnivå</c:v>
                </c:pt>
              </c:strCache>
            </c:strRef>
          </c:cat>
          <c:val>
            <c:numRef>
              <c:f>Sheet3!$C$6:$E$6</c:f>
              <c:numCache>
                <c:formatCode>General</c:formatCode>
                <c:ptCount val="3"/>
                <c:pt idx="0">
                  <c:v>51</c:v>
                </c:pt>
                <c:pt idx="1">
                  <c:v>54</c:v>
                </c:pt>
                <c:pt idx="2">
                  <c:v>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78-4079-8769-8539932425DF}"/>
            </c:ext>
          </c:extLst>
        </c:ser>
        <c:ser>
          <c:idx val="3"/>
          <c:order val="3"/>
          <c:tx>
            <c:strRef>
              <c:f>Sheet3!$B$7</c:f>
              <c:strCache>
                <c:ptCount val="1"/>
                <c:pt idx="0">
                  <c:v>Personal/HR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Sheet3!$C$3:$E$3</c:f>
              <c:strCache>
                <c:ptCount val="3"/>
                <c:pt idx="0">
                  <c:v>Samarbeid arbeidsområde</c:v>
                </c:pt>
                <c:pt idx="1">
                  <c:v>Samarbeid driftsenhetsnivå</c:v>
                </c:pt>
                <c:pt idx="2">
                  <c:v>Samarbeid virksomhetsnivå</c:v>
                </c:pt>
              </c:strCache>
            </c:strRef>
          </c:cat>
          <c:val>
            <c:numRef>
              <c:f>Sheet3!$C$7:$E$7</c:f>
              <c:numCache>
                <c:formatCode>General</c:formatCode>
                <c:ptCount val="3"/>
                <c:pt idx="0">
                  <c:v>74</c:v>
                </c:pt>
                <c:pt idx="1">
                  <c:v>75</c:v>
                </c:pt>
                <c:pt idx="2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378-4079-8769-8539932425DF}"/>
            </c:ext>
          </c:extLst>
        </c:ser>
        <c:ser>
          <c:idx val="4"/>
          <c:order val="4"/>
          <c:tx>
            <c:strRef>
              <c:f>Sheet3!$B$8</c:f>
              <c:strCache>
                <c:ptCount val="1"/>
                <c:pt idx="0">
                  <c:v>Virksomhetsleder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Sheet3!$C$3:$E$3</c:f>
              <c:strCache>
                <c:ptCount val="3"/>
                <c:pt idx="0">
                  <c:v>Samarbeid arbeidsområde</c:v>
                </c:pt>
                <c:pt idx="1">
                  <c:v>Samarbeid driftsenhetsnivå</c:v>
                </c:pt>
                <c:pt idx="2">
                  <c:v>Samarbeid virksomhetsnivå</c:v>
                </c:pt>
              </c:strCache>
            </c:strRef>
          </c:cat>
          <c:val>
            <c:numRef>
              <c:f>Sheet3!$C$8:$E$8</c:f>
              <c:numCache>
                <c:formatCode>General</c:formatCode>
                <c:ptCount val="3"/>
                <c:pt idx="0">
                  <c:v>86</c:v>
                </c:pt>
                <c:pt idx="1">
                  <c:v>92</c:v>
                </c:pt>
                <c:pt idx="2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78-4079-8769-853993242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70830200"/>
        <c:axId val="470833808"/>
      </c:barChart>
      <c:catAx>
        <c:axId val="470830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70833808"/>
        <c:crosses val="autoZero"/>
        <c:auto val="1"/>
        <c:lblAlgn val="ctr"/>
        <c:lblOffset val="100"/>
        <c:noMultiLvlLbl val="0"/>
      </c:catAx>
      <c:valAx>
        <c:axId val="470833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70830200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 8.2'!$J$3</c:f>
              <c:strCache>
                <c:ptCount val="1"/>
                <c:pt idx="0">
                  <c:v>Virksomhetstillitsvalgt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'Figur 8.2'!$I$4:$I$8</c:f>
              <c:strCache>
                <c:ptCount val="5"/>
                <c:pt idx="0">
                  <c:v>Informasjonssakene</c:v>
                </c:pt>
                <c:pt idx="1">
                  <c:v>Drøftingssakene</c:v>
                </c:pt>
                <c:pt idx="2">
                  <c:v>Forhandlingssakene</c:v>
                </c:pt>
                <c:pt idx="3">
                  <c:v>Medbestemmelse generelt</c:v>
                </c:pt>
                <c:pt idx="4">
                  <c:v>Permisjonsregler for tillitsvalgte (frikjøpsordninger)</c:v>
                </c:pt>
              </c:strCache>
            </c:strRef>
          </c:cat>
          <c:val>
            <c:numRef>
              <c:f>'Figur 8.2'!$J$4:$J$8</c:f>
              <c:numCache>
                <c:formatCode>0</c:formatCode>
                <c:ptCount val="5"/>
                <c:pt idx="0">
                  <c:v>19</c:v>
                </c:pt>
                <c:pt idx="1">
                  <c:v>40.74844074844075</c:v>
                </c:pt>
                <c:pt idx="2">
                  <c:v>39.501039501039507</c:v>
                </c:pt>
                <c:pt idx="3">
                  <c:v>33.263157894736842</c:v>
                </c:pt>
                <c:pt idx="4">
                  <c:v>13.291139240506329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62-41BB-94EB-9199656C5562}"/>
            </c:ext>
          </c:extLst>
        </c:ser>
        <c:ser>
          <c:idx val="1"/>
          <c:order val="1"/>
          <c:tx>
            <c:strRef>
              <c:f>'Figur 8.2'!$K$3</c:f>
              <c:strCache>
                <c:ptCount val="1"/>
                <c:pt idx="0">
                  <c:v>Tillitsvalgt på driftsenhet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'Figur 8.2'!$I$4:$I$8</c:f>
              <c:strCache>
                <c:ptCount val="5"/>
                <c:pt idx="0">
                  <c:v>Informasjonssakene</c:v>
                </c:pt>
                <c:pt idx="1">
                  <c:v>Drøftingssakene</c:v>
                </c:pt>
                <c:pt idx="2">
                  <c:v>Forhandlingssakene</c:v>
                </c:pt>
                <c:pt idx="3">
                  <c:v>Medbestemmelse generelt</c:v>
                </c:pt>
                <c:pt idx="4">
                  <c:v>Permisjonsregler for tillitsvalgte (frikjøpsordninger)</c:v>
                </c:pt>
              </c:strCache>
            </c:strRef>
          </c:cat>
          <c:val>
            <c:numRef>
              <c:f>'Figur 8.2'!$K$4:$K$8</c:f>
              <c:numCache>
                <c:formatCode>###0</c:formatCode>
                <c:ptCount val="5"/>
                <c:pt idx="0">
                  <c:v>17.283950617283953</c:v>
                </c:pt>
                <c:pt idx="1">
                  <c:v>34.975369458128078</c:v>
                </c:pt>
                <c:pt idx="2">
                  <c:v>31.034482758620687</c:v>
                </c:pt>
                <c:pt idx="3">
                  <c:v>27.318295739348372</c:v>
                </c:pt>
                <c:pt idx="4">
                  <c:v>8.9552238805970159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62-41BB-94EB-9199656C5562}"/>
            </c:ext>
          </c:extLst>
        </c:ser>
        <c:ser>
          <c:idx val="2"/>
          <c:order val="2"/>
          <c:tx>
            <c:strRef>
              <c:f>'Figur 8.2'!$L$3</c:f>
              <c:strCache>
                <c:ptCount val="1"/>
                <c:pt idx="0">
                  <c:v>Tillitsvalgt på arbeidsenhet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'Figur 8.2'!$I$4:$I$8</c:f>
              <c:strCache>
                <c:ptCount val="5"/>
                <c:pt idx="0">
                  <c:v>Informasjonssakene</c:v>
                </c:pt>
                <c:pt idx="1">
                  <c:v>Drøftingssakene</c:v>
                </c:pt>
                <c:pt idx="2">
                  <c:v>Forhandlingssakene</c:v>
                </c:pt>
                <c:pt idx="3">
                  <c:v>Medbestemmelse generelt</c:v>
                </c:pt>
                <c:pt idx="4">
                  <c:v>Permisjonsregler for tillitsvalgte (frikjøpsordninger)</c:v>
                </c:pt>
              </c:strCache>
            </c:strRef>
          </c:cat>
          <c:val>
            <c:numRef>
              <c:f>'Figur 8.2'!$L$4:$L$8</c:f>
              <c:numCache>
                <c:formatCode>###0</c:formatCode>
                <c:ptCount val="5"/>
                <c:pt idx="0">
                  <c:v>14.398422090729785</c:v>
                </c:pt>
                <c:pt idx="1">
                  <c:v>25.196850393700789</c:v>
                </c:pt>
                <c:pt idx="2">
                  <c:v>20.436507936507937</c:v>
                </c:pt>
                <c:pt idx="3">
                  <c:v>24.212598425196848</c:v>
                </c:pt>
                <c:pt idx="4">
                  <c:v>6.5088757396449699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62-41BB-94EB-9199656C5562}"/>
            </c:ext>
          </c:extLst>
        </c:ser>
        <c:ser>
          <c:idx val="3"/>
          <c:order val="3"/>
          <c:tx>
            <c:strRef>
              <c:f>'Figur 8.2'!$M$3</c:f>
              <c:strCache>
                <c:ptCount val="1"/>
                <c:pt idx="0">
                  <c:v>Personalleder/HR-leder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'Figur 8.2'!$I$4:$I$8</c:f>
              <c:strCache>
                <c:ptCount val="5"/>
                <c:pt idx="0">
                  <c:v>Informasjonssakene</c:v>
                </c:pt>
                <c:pt idx="1">
                  <c:v>Drøftingssakene</c:v>
                </c:pt>
                <c:pt idx="2">
                  <c:v>Forhandlingssakene</c:v>
                </c:pt>
                <c:pt idx="3">
                  <c:v>Medbestemmelse generelt</c:v>
                </c:pt>
                <c:pt idx="4">
                  <c:v>Permisjonsregler for tillitsvalgte (frikjøpsordninger)</c:v>
                </c:pt>
              </c:strCache>
            </c:strRef>
          </c:cat>
          <c:val>
            <c:numRef>
              <c:f>'Figur 8.2'!$M$4:$M$8</c:f>
              <c:numCache>
                <c:formatCode>###0</c:formatCode>
                <c:ptCount val="5"/>
                <c:pt idx="0">
                  <c:v>8</c:v>
                </c:pt>
                <c:pt idx="1">
                  <c:v>21.582733812949641</c:v>
                </c:pt>
                <c:pt idx="2">
                  <c:v>20.863309352517987</c:v>
                </c:pt>
                <c:pt idx="3">
                  <c:v>16.058394160583941</c:v>
                </c:pt>
                <c:pt idx="4">
                  <c:v>8.695652173913043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62-41BB-94EB-9199656C5562}"/>
            </c:ext>
          </c:extLst>
        </c:ser>
        <c:ser>
          <c:idx val="4"/>
          <c:order val="4"/>
          <c:tx>
            <c:strRef>
              <c:f>'Figur 8.2'!$N$3</c:f>
              <c:strCache>
                <c:ptCount val="1"/>
                <c:pt idx="0">
                  <c:v>Virksomhetsleder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'Figur 8.2'!$I$4:$I$8</c:f>
              <c:strCache>
                <c:ptCount val="5"/>
                <c:pt idx="0">
                  <c:v>Informasjonssakene</c:v>
                </c:pt>
                <c:pt idx="1">
                  <c:v>Drøftingssakene</c:v>
                </c:pt>
                <c:pt idx="2">
                  <c:v>Forhandlingssakene</c:v>
                </c:pt>
                <c:pt idx="3">
                  <c:v>Medbestemmelse generelt</c:v>
                </c:pt>
                <c:pt idx="4">
                  <c:v>Permisjonsregler for tillitsvalgte (frikjøpsordninger)</c:v>
                </c:pt>
              </c:strCache>
            </c:strRef>
          </c:cat>
          <c:val>
            <c:numRef>
              <c:f>'Figur 8.2'!$N$4:$N$8</c:f>
              <c:numCache>
                <c:formatCode>###0</c:formatCode>
                <c:ptCount val="5"/>
                <c:pt idx="0">
                  <c:v>3.9473684210526314</c:v>
                </c:pt>
                <c:pt idx="1">
                  <c:v>10.526315789473683</c:v>
                </c:pt>
                <c:pt idx="2">
                  <c:v>15.584415584415584</c:v>
                </c:pt>
                <c:pt idx="3">
                  <c:v>13.333333333333334</c:v>
                </c:pt>
                <c:pt idx="4">
                  <c:v>7.7922077922077921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62-41BB-94EB-9199656C5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40658576"/>
        <c:axId val="440659560"/>
      </c:barChart>
      <c:catAx>
        <c:axId val="440658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40659560"/>
        <c:crosses val="autoZero"/>
        <c:auto val="1"/>
        <c:lblAlgn val="ctr"/>
        <c:lblOffset val="100"/>
        <c:noMultiLvlLbl val="0"/>
      </c:catAx>
      <c:valAx>
        <c:axId val="440659560"/>
        <c:scaling>
          <c:orientation val="minMax"/>
          <c:max val="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40658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b-NO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Sheet7!$E$3:$E$4</c:f>
              <c:strCache>
                <c:ptCount val="2"/>
                <c:pt idx="1">
                  <c:v>I stor grad enig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Sheet7!$D$5:$D$21</c:f>
              <c:strCache>
                <c:ptCount val="17"/>
                <c:pt idx="0">
                  <c:v>Ledere</c:v>
                </c:pt>
                <c:pt idx="1">
                  <c:v>Tillitsvalgte</c:v>
                </c:pt>
                <c:pt idx="5">
                  <c:v>Ledere</c:v>
                </c:pt>
                <c:pt idx="6">
                  <c:v>Tillitsvalgte</c:v>
                </c:pt>
                <c:pt idx="10">
                  <c:v>Ledere</c:v>
                </c:pt>
                <c:pt idx="11">
                  <c:v>Tillitsvalgte</c:v>
                </c:pt>
                <c:pt idx="15">
                  <c:v>Ledere</c:v>
                </c:pt>
                <c:pt idx="16">
                  <c:v>Tillitsvalgte</c:v>
                </c:pt>
              </c:strCache>
            </c:strRef>
          </c:cat>
          <c:val>
            <c:numRef>
              <c:f>Sheet7!$E$5:$E$21</c:f>
              <c:numCache>
                <c:formatCode>0%</c:formatCode>
                <c:ptCount val="17"/>
                <c:pt idx="0">
                  <c:v>0.21</c:v>
                </c:pt>
                <c:pt idx="1">
                  <c:v>0.36</c:v>
                </c:pt>
                <c:pt idx="4" formatCode="General">
                  <c:v>0</c:v>
                </c:pt>
                <c:pt idx="5">
                  <c:v>0.14000000000000001</c:v>
                </c:pt>
                <c:pt idx="6">
                  <c:v>0.01</c:v>
                </c:pt>
                <c:pt idx="9" formatCode="General">
                  <c:v>0</c:v>
                </c:pt>
                <c:pt idx="10">
                  <c:v>0.17</c:v>
                </c:pt>
                <c:pt idx="11">
                  <c:v>0.03</c:v>
                </c:pt>
                <c:pt idx="14" formatCode="General">
                  <c:v>0</c:v>
                </c:pt>
                <c:pt idx="15">
                  <c:v>0.12</c:v>
                </c:pt>
                <c:pt idx="16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AF-4619-A868-12D25DFA8F0A}"/>
            </c:ext>
          </c:extLst>
        </c:ser>
        <c:ser>
          <c:idx val="1"/>
          <c:order val="1"/>
          <c:tx>
            <c:strRef>
              <c:f>Sheet7!$F$3:$F$4</c:f>
              <c:strCache>
                <c:ptCount val="2"/>
                <c:pt idx="1">
                  <c:v>I noen grad enig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Sheet7!$D$5:$D$21</c:f>
              <c:strCache>
                <c:ptCount val="17"/>
                <c:pt idx="0">
                  <c:v>Ledere</c:v>
                </c:pt>
                <c:pt idx="1">
                  <c:v>Tillitsvalgte</c:v>
                </c:pt>
                <c:pt idx="5">
                  <c:v>Ledere</c:v>
                </c:pt>
                <c:pt idx="6">
                  <c:v>Tillitsvalgte</c:v>
                </c:pt>
                <c:pt idx="10">
                  <c:v>Ledere</c:v>
                </c:pt>
                <c:pt idx="11">
                  <c:v>Tillitsvalgte</c:v>
                </c:pt>
                <c:pt idx="15">
                  <c:v>Ledere</c:v>
                </c:pt>
                <c:pt idx="16">
                  <c:v>Tillitsvalgte</c:v>
                </c:pt>
              </c:strCache>
            </c:strRef>
          </c:cat>
          <c:val>
            <c:numRef>
              <c:f>Sheet7!$F$5:$F$21</c:f>
              <c:numCache>
                <c:formatCode>0%</c:formatCode>
                <c:ptCount val="17"/>
                <c:pt idx="0">
                  <c:v>0.28000000000000003</c:v>
                </c:pt>
                <c:pt idx="1">
                  <c:v>0.37</c:v>
                </c:pt>
                <c:pt idx="4" formatCode="General">
                  <c:v>0</c:v>
                </c:pt>
                <c:pt idx="5">
                  <c:v>0.35</c:v>
                </c:pt>
                <c:pt idx="6">
                  <c:v>0.14000000000000001</c:v>
                </c:pt>
                <c:pt idx="9" formatCode="General">
                  <c:v>0</c:v>
                </c:pt>
                <c:pt idx="10">
                  <c:v>0.43</c:v>
                </c:pt>
                <c:pt idx="11">
                  <c:v>0.26</c:v>
                </c:pt>
                <c:pt idx="14" formatCode="General">
                  <c:v>0</c:v>
                </c:pt>
                <c:pt idx="15">
                  <c:v>0.22</c:v>
                </c:pt>
                <c:pt idx="16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AF-4619-A868-12D25DFA8F0A}"/>
            </c:ext>
          </c:extLst>
        </c:ser>
        <c:ser>
          <c:idx val="2"/>
          <c:order val="2"/>
          <c:tx>
            <c:strRef>
              <c:f>Sheet7!$G$3:$G$4</c:f>
              <c:strCache>
                <c:ptCount val="2"/>
                <c:pt idx="1">
                  <c:v>Verken enig eller uenig</c:v>
                </c:pt>
              </c:strCache>
            </c:strRef>
          </c:tx>
          <c:spPr>
            <a:solidFill>
              <a:srgbClr val="FFCC99"/>
            </a:solidFill>
            <a:ln>
              <a:noFill/>
            </a:ln>
            <a:effectLst/>
          </c:spPr>
          <c:invertIfNegative val="0"/>
          <c:cat>
            <c:strRef>
              <c:f>Sheet7!$D$5:$D$21</c:f>
              <c:strCache>
                <c:ptCount val="17"/>
                <c:pt idx="0">
                  <c:v>Ledere</c:v>
                </c:pt>
                <c:pt idx="1">
                  <c:v>Tillitsvalgte</c:v>
                </c:pt>
                <c:pt idx="5">
                  <c:v>Ledere</c:v>
                </c:pt>
                <c:pt idx="6">
                  <c:v>Tillitsvalgte</c:v>
                </c:pt>
                <c:pt idx="10">
                  <c:v>Ledere</c:v>
                </c:pt>
                <c:pt idx="11">
                  <c:v>Tillitsvalgte</c:v>
                </c:pt>
                <c:pt idx="15">
                  <c:v>Ledere</c:v>
                </c:pt>
                <c:pt idx="16">
                  <c:v>Tillitsvalgte</c:v>
                </c:pt>
              </c:strCache>
            </c:strRef>
          </c:cat>
          <c:val>
            <c:numRef>
              <c:f>Sheet7!$G$5:$G$21</c:f>
              <c:numCache>
                <c:formatCode>0%</c:formatCode>
                <c:ptCount val="17"/>
                <c:pt idx="0">
                  <c:v>0.2</c:v>
                </c:pt>
                <c:pt idx="1">
                  <c:v>0.14000000000000001</c:v>
                </c:pt>
                <c:pt idx="4" formatCode="General">
                  <c:v>0</c:v>
                </c:pt>
                <c:pt idx="5">
                  <c:v>0.31</c:v>
                </c:pt>
                <c:pt idx="6">
                  <c:v>0.35</c:v>
                </c:pt>
                <c:pt idx="9" formatCode="General">
                  <c:v>0</c:v>
                </c:pt>
                <c:pt idx="10">
                  <c:v>0.23</c:v>
                </c:pt>
                <c:pt idx="11">
                  <c:v>0.31</c:v>
                </c:pt>
                <c:pt idx="14" formatCode="General">
                  <c:v>0</c:v>
                </c:pt>
                <c:pt idx="15">
                  <c:v>0.32</c:v>
                </c:pt>
                <c:pt idx="16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AF-4619-A868-12D25DFA8F0A}"/>
            </c:ext>
          </c:extLst>
        </c:ser>
        <c:ser>
          <c:idx val="3"/>
          <c:order val="3"/>
          <c:tx>
            <c:strRef>
              <c:f>Sheet7!$H$3:$H$4</c:f>
              <c:strCache>
                <c:ptCount val="2"/>
                <c:pt idx="1">
                  <c:v>I noen grad uenig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Sheet7!$D$5:$D$21</c:f>
              <c:strCache>
                <c:ptCount val="17"/>
                <c:pt idx="0">
                  <c:v>Ledere</c:v>
                </c:pt>
                <c:pt idx="1">
                  <c:v>Tillitsvalgte</c:v>
                </c:pt>
                <c:pt idx="5">
                  <c:v>Ledere</c:v>
                </c:pt>
                <c:pt idx="6">
                  <c:v>Tillitsvalgte</c:v>
                </c:pt>
                <c:pt idx="10">
                  <c:v>Ledere</c:v>
                </c:pt>
                <c:pt idx="11">
                  <c:v>Tillitsvalgte</c:v>
                </c:pt>
                <c:pt idx="15">
                  <c:v>Ledere</c:v>
                </c:pt>
                <c:pt idx="16">
                  <c:v>Tillitsvalgte</c:v>
                </c:pt>
              </c:strCache>
            </c:strRef>
          </c:cat>
          <c:val>
            <c:numRef>
              <c:f>Sheet7!$H$5:$H$21</c:f>
              <c:numCache>
                <c:formatCode>0%</c:formatCode>
                <c:ptCount val="17"/>
                <c:pt idx="0">
                  <c:v>0.14000000000000001</c:v>
                </c:pt>
                <c:pt idx="1">
                  <c:v>0.02</c:v>
                </c:pt>
                <c:pt idx="4" formatCode="General">
                  <c:v>0</c:v>
                </c:pt>
                <c:pt idx="5">
                  <c:v>7.0000000000000007E-2</c:v>
                </c:pt>
                <c:pt idx="6">
                  <c:v>0.18</c:v>
                </c:pt>
                <c:pt idx="9" formatCode="General">
                  <c:v>0</c:v>
                </c:pt>
                <c:pt idx="10">
                  <c:v>0.09</c:v>
                </c:pt>
                <c:pt idx="11">
                  <c:v>0.13</c:v>
                </c:pt>
                <c:pt idx="14" formatCode="General">
                  <c:v>0</c:v>
                </c:pt>
                <c:pt idx="15">
                  <c:v>0.18</c:v>
                </c:pt>
                <c:pt idx="16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AF-4619-A868-12D25DFA8F0A}"/>
            </c:ext>
          </c:extLst>
        </c:ser>
        <c:ser>
          <c:idx val="4"/>
          <c:order val="4"/>
          <c:tx>
            <c:strRef>
              <c:f>Sheet7!$I$3:$I$4</c:f>
              <c:strCache>
                <c:ptCount val="2"/>
                <c:pt idx="1">
                  <c:v>I stor grad uenig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Sheet7!$D$5:$D$21</c:f>
              <c:strCache>
                <c:ptCount val="17"/>
                <c:pt idx="0">
                  <c:v>Ledere</c:v>
                </c:pt>
                <c:pt idx="1">
                  <c:v>Tillitsvalgte</c:v>
                </c:pt>
                <c:pt idx="5">
                  <c:v>Ledere</c:v>
                </c:pt>
                <c:pt idx="6">
                  <c:v>Tillitsvalgte</c:v>
                </c:pt>
                <c:pt idx="10">
                  <c:v>Ledere</c:v>
                </c:pt>
                <c:pt idx="11">
                  <c:v>Tillitsvalgte</c:v>
                </c:pt>
                <c:pt idx="15">
                  <c:v>Ledere</c:v>
                </c:pt>
                <c:pt idx="16">
                  <c:v>Tillitsvalgte</c:v>
                </c:pt>
              </c:strCache>
            </c:strRef>
          </c:cat>
          <c:val>
            <c:numRef>
              <c:f>Sheet7!$I$5:$I$21</c:f>
              <c:numCache>
                <c:formatCode>0%</c:formatCode>
                <c:ptCount val="17"/>
                <c:pt idx="0">
                  <c:v>0.11</c:v>
                </c:pt>
                <c:pt idx="1">
                  <c:v>0.01</c:v>
                </c:pt>
                <c:pt idx="4" formatCode="General">
                  <c:v>0</c:v>
                </c:pt>
                <c:pt idx="5">
                  <c:v>7.0000000000000007E-2</c:v>
                </c:pt>
                <c:pt idx="6">
                  <c:v>0.18</c:v>
                </c:pt>
                <c:pt idx="9" formatCode="General">
                  <c:v>0</c:v>
                </c:pt>
                <c:pt idx="10">
                  <c:v>0.05</c:v>
                </c:pt>
                <c:pt idx="11">
                  <c:v>0.13</c:v>
                </c:pt>
                <c:pt idx="14" formatCode="General">
                  <c:v>0</c:v>
                </c:pt>
                <c:pt idx="15">
                  <c:v>0.11</c:v>
                </c:pt>
                <c:pt idx="16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7AF-4619-A868-12D25DFA8F0A}"/>
            </c:ext>
          </c:extLst>
        </c:ser>
        <c:ser>
          <c:idx val="5"/>
          <c:order val="5"/>
          <c:tx>
            <c:strRef>
              <c:f>Sheet7!$J$3:$J$4</c:f>
              <c:strCache>
                <c:ptCount val="2"/>
                <c:pt idx="1">
                  <c:v>Vet ikke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Sheet7!$D$5:$D$21</c:f>
              <c:strCache>
                <c:ptCount val="17"/>
                <c:pt idx="0">
                  <c:v>Ledere</c:v>
                </c:pt>
                <c:pt idx="1">
                  <c:v>Tillitsvalgte</c:v>
                </c:pt>
                <c:pt idx="5">
                  <c:v>Ledere</c:v>
                </c:pt>
                <c:pt idx="6">
                  <c:v>Tillitsvalgte</c:v>
                </c:pt>
                <c:pt idx="10">
                  <c:v>Ledere</c:v>
                </c:pt>
                <c:pt idx="11">
                  <c:v>Tillitsvalgte</c:v>
                </c:pt>
                <c:pt idx="15">
                  <c:v>Ledere</c:v>
                </c:pt>
                <c:pt idx="16">
                  <c:v>Tillitsvalgte</c:v>
                </c:pt>
              </c:strCache>
            </c:strRef>
          </c:cat>
          <c:val>
            <c:numRef>
              <c:f>Sheet7!$J$5:$J$21</c:f>
              <c:numCache>
                <c:formatCode>0%</c:formatCode>
                <c:ptCount val="17"/>
                <c:pt idx="0">
                  <c:v>7.0000000000000007E-2</c:v>
                </c:pt>
                <c:pt idx="1">
                  <c:v>0.11</c:v>
                </c:pt>
                <c:pt idx="4" formatCode="General">
                  <c:v>0</c:v>
                </c:pt>
                <c:pt idx="5">
                  <c:v>0.05</c:v>
                </c:pt>
                <c:pt idx="6">
                  <c:v>0.13</c:v>
                </c:pt>
                <c:pt idx="9" formatCode="General">
                  <c:v>0</c:v>
                </c:pt>
                <c:pt idx="10">
                  <c:v>0.04</c:v>
                </c:pt>
                <c:pt idx="11">
                  <c:v>0.14000000000000001</c:v>
                </c:pt>
                <c:pt idx="14" formatCode="General">
                  <c:v>0</c:v>
                </c:pt>
                <c:pt idx="15">
                  <c:v>0.04</c:v>
                </c:pt>
                <c:pt idx="16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7AF-4619-A868-12D25DFA8F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5673000"/>
        <c:axId val="485674312"/>
      </c:barChart>
      <c:catAx>
        <c:axId val="4856730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85674312"/>
        <c:crosses val="autoZero"/>
        <c:auto val="1"/>
        <c:lblAlgn val="ctr"/>
        <c:lblOffset val="100"/>
        <c:noMultiLvlLbl val="0"/>
      </c:catAx>
      <c:valAx>
        <c:axId val="48567431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85673000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b-NO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Endringer i informasjonsretten (§17)?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Sheet8!$C$2</c:f>
              <c:strCache>
                <c:ptCount val="1"/>
                <c:pt idx="0">
                  <c:v>Utvide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Sheet8!$B$3:$B$7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Sheet8!$C$3:$C$7</c:f>
              <c:numCache>
                <c:formatCode>0%</c:formatCode>
                <c:ptCount val="5"/>
                <c:pt idx="0">
                  <c:v>0.27</c:v>
                </c:pt>
                <c:pt idx="1">
                  <c:v>0.31</c:v>
                </c:pt>
                <c:pt idx="2">
                  <c:v>0.35</c:v>
                </c:pt>
                <c:pt idx="3">
                  <c:v>0.11</c:v>
                </c:pt>
                <c:pt idx="4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D7-478E-B9EB-49C617A596F1}"/>
            </c:ext>
          </c:extLst>
        </c:ser>
        <c:ser>
          <c:idx val="1"/>
          <c:order val="1"/>
          <c:tx>
            <c:strRef>
              <c:f>Sheet8!$D$2</c:f>
              <c:strCache>
                <c:ptCount val="1"/>
                <c:pt idx="0">
                  <c:v>Ingen endring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Sheet8!$B$3:$B$7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Sheet8!$D$3:$D$7</c:f>
              <c:numCache>
                <c:formatCode>0%</c:formatCode>
                <c:ptCount val="5"/>
                <c:pt idx="0">
                  <c:v>0.38</c:v>
                </c:pt>
                <c:pt idx="1">
                  <c:v>0.47</c:v>
                </c:pt>
                <c:pt idx="2">
                  <c:v>0.5</c:v>
                </c:pt>
                <c:pt idx="3">
                  <c:v>0.79</c:v>
                </c:pt>
                <c:pt idx="4">
                  <c:v>0.78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D7-478E-B9EB-49C617A596F1}"/>
            </c:ext>
          </c:extLst>
        </c:ser>
        <c:ser>
          <c:idx val="2"/>
          <c:order val="2"/>
          <c:tx>
            <c:strRef>
              <c:f>Sheet8!$E$2</c:f>
              <c:strCache>
                <c:ptCount val="1"/>
                <c:pt idx="0">
                  <c:v>Begrense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Sheet8!$B$3:$B$7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Sheet8!$E$3:$E$7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0.02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D7-478E-B9EB-49C617A596F1}"/>
            </c:ext>
          </c:extLst>
        </c:ser>
        <c:ser>
          <c:idx val="3"/>
          <c:order val="3"/>
          <c:tx>
            <c:strRef>
              <c:f>Sheet8!$F$2</c:f>
              <c:strCache>
                <c:ptCount val="1"/>
                <c:pt idx="0">
                  <c:v>Vet ikke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Sheet8!$B$3:$B$7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Sheet8!$F$3:$F$7</c:f>
              <c:numCache>
                <c:formatCode>0%</c:formatCode>
                <c:ptCount val="5"/>
                <c:pt idx="0">
                  <c:v>0.35</c:v>
                </c:pt>
                <c:pt idx="1">
                  <c:v>0.21</c:v>
                </c:pt>
                <c:pt idx="2">
                  <c:v>0.15</c:v>
                </c:pt>
                <c:pt idx="3">
                  <c:v>0.09</c:v>
                </c:pt>
                <c:pt idx="4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D7-478E-B9EB-49C617A596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3990352"/>
        <c:axId val="513993632"/>
      </c:barChart>
      <c:catAx>
        <c:axId val="513990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3993632"/>
        <c:crosses val="autoZero"/>
        <c:auto val="1"/>
        <c:lblAlgn val="ctr"/>
        <c:lblOffset val="100"/>
        <c:noMultiLvlLbl val="0"/>
      </c:catAx>
      <c:valAx>
        <c:axId val="51399363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3990352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b-NO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Endringer i drøftingsretten (§18)?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Sheet8!$C$9</c:f>
              <c:strCache>
                <c:ptCount val="1"/>
                <c:pt idx="0">
                  <c:v>Utvide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Sheet8!$B$10:$B$14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Sheet8!$C$10:$C$14</c:f>
              <c:numCache>
                <c:formatCode>0%</c:formatCode>
                <c:ptCount val="5"/>
                <c:pt idx="0">
                  <c:v>0.31</c:v>
                </c:pt>
                <c:pt idx="1">
                  <c:v>0.39</c:v>
                </c:pt>
                <c:pt idx="2">
                  <c:v>0.42</c:v>
                </c:pt>
                <c:pt idx="3">
                  <c:v>0.16</c:v>
                </c:pt>
                <c:pt idx="4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7D-4CB5-9E29-A976184353E9}"/>
            </c:ext>
          </c:extLst>
        </c:ser>
        <c:ser>
          <c:idx val="1"/>
          <c:order val="1"/>
          <c:tx>
            <c:strRef>
              <c:f>Sheet8!$D$9</c:f>
              <c:strCache>
                <c:ptCount val="1"/>
                <c:pt idx="0">
                  <c:v>Ingen endring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AA3-4EBA-ABAE-6A3DEA892FD4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AA3-4EBA-ABAE-6A3DEA892FD4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AA3-4EBA-ABAE-6A3DEA892FD4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AA3-4EBA-ABAE-6A3DEA892FD4}"/>
              </c:ext>
            </c:extLst>
          </c:dPt>
          <c:dPt>
            <c:idx val="4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1AA3-4EBA-ABAE-6A3DEA892FD4}"/>
              </c:ext>
            </c:extLst>
          </c:dPt>
          <c:cat>
            <c:strRef>
              <c:f>Sheet8!$B$10:$B$14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Sheet8!$D$10:$D$14</c:f>
              <c:numCache>
                <c:formatCode>0%</c:formatCode>
                <c:ptCount val="5"/>
                <c:pt idx="0">
                  <c:v>0.34</c:v>
                </c:pt>
                <c:pt idx="1">
                  <c:v>0.38</c:v>
                </c:pt>
                <c:pt idx="2">
                  <c:v>0.43</c:v>
                </c:pt>
                <c:pt idx="3">
                  <c:v>0.6</c:v>
                </c:pt>
                <c:pt idx="4">
                  <c:v>0.63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7D-4CB5-9E29-A976184353E9}"/>
            </c:ext>
          </c:extLst>
        </c:ser>
        <c:ser>
          <c:idx val="2"/>
          <c:order val="2"/>
          <c:tx>
            <c:strRef>
              <c:f>Sheet8!$E$9</c:f>
              <c:strCache>
                <c:ptCount val="1"/>
                <c:pt idx="0">
                  <c:v>Begrense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Sheet8!$B$10:$B$14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Sheet8!$E$10:$E$14</c:f>
              <c:numCache>
                <c:formatCode>0%</c:formatCode>
                <c:ptCount val="5"/>
                <c:pt idx="0">
                  <c:v>0.01</c:v>
                </c:pt>
                <c:pt idx="1">
                  <c:v>0.01</c:v>
                </c:pt>
                <c:pt idx="2">
                  <c:v>0.01</c:v>
                </c:pt>
                <c:pt idx="3">
                  <c:v>0.16</c:v>
                </c:pt>
                <c:pt idx="4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7D-4CB5-9E29-A976184353E9}"/>
            </c:ext>
          </c:extLst>
        </c:ser>
        <c:ser>
          <c:idx val="3"/>
          <c:order val="3"/>
          <c:tx>
            <c:strRef>
              <c:f>Sheet8!$F$9</c:f>
              <c:strCache>
                <c:ptCount val="1"/>
                <c:pt idx="0">
                  <c:v>Vet ikke</c:v>
                </c:pt>
              </c:strCache>
            </c:strRef>
          </c:tx>
          <c:spPr>
            <a:solidFill>
              <a:schemeClr val="bg2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Sheet8!$B$10:$B$14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Sheet8!$F$10:$F$14</c:f>
              <c:numCache>
                <c:formatCode>0%</c:formatCode>
                <c:ptCount val="5"/>
                <c:pt idx="0">
                  <c:v>0.35</c:v>
                </c:pt>
                <c:pt idx="1">
                  <c:v>0.22</c:v>
                </c:pt>
                <c:pt idx="2">
                  <c:v>0.15</c:v>
                </c:pt>
                <c:pt idx="3">
                  <c:v>0.08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57D-4CB5-9E29-A97618435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3987072"/>
        <c:axId val="513991336"/>
      </c:barChart>
      <c:catAx>
        <c:axId val="513987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3991336"/>
        <c:crosses val="autoZero"/>
        <c:auto val="1"/>
        <c:lblAlgn val="ctr"/>
        <c:lblOffset val="100"/>
        <c:noMultiLvlLbl val="0"/>
      </c:catAx>
      <c:valAx>
        <c:axId val="51399133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3987072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b-NO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Endringer i forhandlingsretten (§19)?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Sheet8!$C$16</c:f>
              <c:strCache>
                <c:ptCount val="1"/>
                <c:pt idx="0">
                  <c:v>Utvide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7B8-4985-84E4-25B147F7EDBD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B8-4985-84E4-25B147F7EDBD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7B8-4985-84E4-25B147F7ED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Sheet8!$B$17:$B$21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Sheet8!$C$17:$C$21</c:f>
              <c:numCache>
                <c:formatCode>0%</c:formatCode>
                <c:ptCount val="5"/>
                <c:pt idx="0">
                  <c:v>0.33</c:v>
                </c:pt>
                <c:pt idx="1">
                  <c:v>0.45</c:v>
                </c:pt>
                <c:pt idx="2">
                  <c:v>0.47</c:v>
                </c:pt>
                <c:pt idx="3">
                  <c:v>0.1</c:v>
                </c:pt>
                <c:pt idx="4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1A-4A9C-B21E-0D43AA814DDB}"/>
            </c:ext>
          </c:extLst>
        </c:ser>
        <c:ser>
          <c:idx val="1"/>
          <c:order val="1"/>
          <c:tx>
            <c:strRef>
              <c:f>Sheet8!$D$16</c:f>
              <c:strCache>
                <c:ptCount val="1"/>
                <c:pt idx="0">
                  <c:v>Ingen endring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Sheet8!$B$17:$B$21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Sheet8!$D$17:$D$21</c:f>
              <c:numCache>
                <c:formatCode>0%</c:formatCode>
                <c:ptCount val="5"/>
                <c:pt idx="0">
                  <c:v>0.34</c:v>
                </c:pt>
                <c:pt idx="1">
                  <c:v>0.33</c:v>
                </c:pt>
                <c:pt idx="2">
                  <c:v>0.37</c:v>
                </c:pt>
                <c:pt idx="3">
                  <c:v>0.34</c:v>
                </c:pt>
                <c:pt idx="4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1A-4A9C-B21E-0D43AA814DDB}"/>
            </c:ext>
          </c:extLst>
        </c:ser>
        <c:ser>
          <c:idx val="2"/>
          <c:order val="2"/>
          <c:tx>
            <c:strRef>
              <c:f>Sheet8!$E$16</c:f>
              <c:strCache>
                <c:ptCount val="1"/>
                <c:pt idx="0">
                  <c:v>Begrense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B8-4985-84E4-25B147F7EDBD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7B8-4985-84E4-25B147F7ED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Sheet8!$B$17:$B$21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Sheet8!$E$17:$E$21</c:f>
              <c:numCache>
                <c:formatCode>0%</c:formatCode>
                <c:ptCount val="5"/>
                <c:pt idx="0">
                  <c:v>0</c:v>
                </c:pt>
                <c:pt idx="1">
                  <c:v>0.01</c:v>
                </c:pt>
                <c:pt idx="2">
                  <c:v>0.01</c:v>
                </c:pt>
                <c:pt idx="3">
                  <c:v>0.48</c:v>
                </c:pt>
                <c:pt idx="4">
                  <c:v>0.38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1A-4A9C-B21E-0D43AA814DDB}"/>
            </c:ext>
          </c:extLst>
        </c:ser>
        <c:ser>
          <c:idx val="3"/>
          <c:order val="3"/>
          <c:tx>
            <c:strRef>
              <c:f>Sheet8!$F$16</c:f>
              <c:strCache>
                <c:ptCount val="1"/>
                <c:pt idx="0">
                  <c:v>Vet ikke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Sheet8!$B$17:$B$21</c:f>
              <c:strCache>
                <c:ptCount val="5"/>
                <c:pt idx="0">
                  <c:v>TV arbeidsområde</c:v>
                </c:pt>
                <c:pt idx="1">
                  <c:v>TV driftsenhet</c:v>
                </c:pt>
                <c:pt idx="2">
                  <c:v>TV virksomhet</c:v>
                </c:pt>
                <c:pt idx="3">
                  <c:v>Personalleder/HR-leder</c:v>
                </c:pt>
                <c:pt idx="4">
                  <c:v>Virksomhetsleder</c:v>
                </c:pt>
              </c:strCache>
            </c:strRef>
          </c:cat>
          <c:val>
            <c:numRef>
              <c:f>Sheet8!$F$17:$F$21</c:f>
              <c:numCache>
                <c:formatCode>0%</c:formatCode>
                <c:ptCount val="5"/>
                <c:pt idx="0">
                  <c:v>0.34</c:v>
                </c:pt>
                <c:pt idx="1">
                  <c:v>0.21</c:v>
                </c:pt>
                <c:pt idx="2">
                  <c:v>0.15</c:v>
                </c:pt>
                <c:pt idx="3">
                  <c:v>0.09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1A-4A9C-B21E-0D43AA814D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8311904"/>
        <c:axId val="478314528"/>
      </c:barChart>
      <c:catAx>
        <c:axId val="478311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78314528"/>
        <c:crosses val="autoZero"/>
        <c:auto val="1"/>
        <c:lblAlgn val="ctr"/>
        <c:lblOffset val="100"/>
        <c:noMultiLvlLbl val="0"/>
      </c:catAx>
      <c:valAx>
        <c:axId val="47831452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78311904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err="1"/>
              <a:t>Endringer</a:t>
            </a:r>
            <a:r>
              <a:rPr lang="en-US" sz="2000" dirty="0"/>
              <a:t> i </a:t>
            </a:r>
            <a:r>
              <a:rPr lang="en-US" sz="2000" dirty="0" err="1"/>
              <a:t>samarbeidet</a:t>
            </a:r>
            <a:r>
              <a:rPr lang="en-US" sz="2000" dirty="0"/>
              <a:t> </a:t>
            </a:r>
            <a:r>
              <a:rPr lang="en-US" sz="2000" dirty="0" err="1"/>
              <a:t>tre</a:t>
            </a:r>
            <a:r>
              <a:rPr lang="en-US" sz="2000" dirty="0"/>
              <a:t> </a:t>
            </a:r>
            <a:r>
              <a:rPr lang="en-US" sz="2000" dirty="0" err="1"/>
              <a:t>siste</a:t>
            </a:r>
            <a:r>
              <a:rPr lang="en-US" sz="2000" dirty="0"/>
              <a:t> </a:t>
            </a:r>
            <a:r>
              <a:rPr lang="en-US" sz="2000" dirty="0" err="1"/>
              <a:t>år</a:t>
            </a:r>
            <a:r>
              <a:rPr lang="en-US" sz="2000" dirty="0"/>
              <a:t>.   </a:t>
            </a:r>
            <a:r>
              <a:rPr lang="en-US" sz="2000" dirty="0" err="1"/>
              <a:t>Andel</a:t>
            </a:r>
            <a:r>
              <a:rPr lang="en-US" sz="2000" dirty="0"/>
              <a:t> </a:t>
            </a:r>
            <a:r>
              <a:rPr lang="en-US" sz="2000" dirty="0" err="1"/>
              <a:t>som</a:t>
            </a:r>
            <a:r>
              <a:rPr lang="en-US" sz="2000" dirty="0"/>
              <a:t> </a:t>
            </a:r>
            <a:r>
              <a:rPr lang="en-US" sz="2000" dirty="0" err="1"/>
              <a:t>svarer</a:t>
            </a:r>
            <a:r>
              <a:rPr lang="en-US" sz="2000" dirty="0"/>
              <a:t> </a:t>
            </a:r>
            <a:r>
              <a:rPr lang="en-US" sz="2000" dirty="0" err="1"/>
              <a:t>mye</a:t>
            </a:r>
            <a:r>
              <a:rPr lang="en-US" sz="2000" dirty="0"/>
              <a:t> </a:t>
            </a:r>
            <a:r>
              <a:rPr lang="en-US" sz="2000" dirty="0" err="1"/>
              <a:t>bedre</a:t>
            </a:r>
            <a:r>
              <a:rPr lang="en-US" sz="2000" dirty="0"/>
              <a:t> </a:t>
            </a:r>
            <a:r>
              <a:rPr lang="en-US" sz="2000" dirty="0" err="1"/>
              <a:t>og</a:t>
            </a:r>
            <a:r>
              <a:rPr lang="en-US" sz="2000" dirty="0"/>
              <a:t>  </a:t>
            </a:r>
            <a:r>
              <a:rPr lang="en-US" sz="2000" dirty="0" err="1"/>
              <a:t>bedre</a:t>
            </a:r>
            <a:r>
              <a:rPr lang="en-US" sz="2000" dirty="0"/>
              <a:t>. </a:t>
            </a:r>
          </a:p>
        </c:rich>
      </c:tx>
      <c:layout>
        <c:manualLayout>
          <c:xMode val="edge"/>
          <c:yMode val="edge"/>
          <c:x val="3.2238307969584198E-2"/>
          <c:y val="4.18332256479785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>
        <c:manualLayout>
          <c:layoutTarget val="inner"/>
          <c:xMode val="edge"/>
          <c:yMode val="edge"/>
          <c:x val="5.2097272880161777E-2"/>
          <c:y val="0.24898396333106287"/>
          <c:w val="0.93425902179027687"/>
          <c:h val="0.58861496970830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Sheet2!$C$5</c:f>
              <c:strCache>
                <c:ptCount val="1"/>
                <c:pt idx="0">
                  <c:v>Virksomhetsleder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Sheet2!$B$6:$B$8</c:f>
              <c:strCache>
                <c:ptCount val="3"/>
                <c:pt idx="0">
                  <c:v>Virksomhet </c:v>
                </c:pt>
                <c:pt idx="1">
                  <c:v>Driftsenheter </c:v>
                </c:pt>
                <c:pt idx="2">
                  <c:v>Arbeidsområder  </c:v>
                </c:pt>
              </c:strCache>
            </c:strRef>
          </c:cat>
          <c:val>
            <c:numRef>
              <c:f>Sheet2!$C$6:$C$8</c:f>
              <c:numCache>
                <c:formatCode>General</c:formatCode>
                <c:ptCount val="3"/>
                <c:pt idx="0">
                  <c:v>52</c:v>
                </c:pt>
                <c:pt idx="1">
                  <c:v>44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77-4D61-945F-77F1E13AEE88}"/>
            </c:ext>
          </c:extLst>
        </c:ser>
        <c:ser>
          <c:idx val="1"/>
          <c:order val="1"/>
          <c:tx>
            <c:strRef>
              <c:f>Sheet2!$D$5</c:f>
              <c:strCache>
                <c:ptCount val="1"/>
                <c:pt idx="0">
                  <c:v>Personal/HR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Sheet2!$B$6:$B$8</c:f>
              <c:strCache>
                <c:ptCount val="3"/>
                <c:pt idx="0">
                  <c:v>Virksomhet </c:v>
                </c:pt>
                <c:pt idx="1">
                  <c:v>Driftsenheter </c:v>
                </c:pt>
                <c:pt idx="2">
                  <c:v>Arbeidsområder  </c:v>
                </c:pt>
              </c:strCache>
            </c:strRef>
          </c:cat>
          <c:val>
            <c:numRef>
              <c:f>Sheet2!$D$6:$D$8</c:f>
              <c:numCache>
                <c:formatCode>General</c:formatCode>
                <c:ptCount val="3"/>
                <c:pt idx="0">
                  <c:v>40</c:v>
                </c:pt>
                <c:pt idx="1">
                  <c:v>29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77-4D61-945F-77F1E13AEE88}"/>
            </c:ext>
          </c:extLst>
        </c:ser>
        <c:ser>
          <c:idx val="2"/>
          <c:order val="2"/>
          <c:tx>
            <c:strRef>
              <c:f>Sheet2!$E$5</c:f>
              <c:strCache>
                <c:ptCount val="1"/>
                <c:pt idx="0">
                  <c:v>TV virksomhet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Sheet2!$B$6:$B$8</c:f>
              <c:strCache>
                <c:ptCount val="3"/>
                <c:pt idx="0">
                  <c:v>Virksomhet </c:v>
                </c:pt>
                <c:pt idx="1">
                  <c:v>Driftsenheter </c:v>
                </c:pt>
                <c:pt idx="2">
                  <c:v>Arbeidsområder  </c:v>
                </c:pt>
              </c:strCache>
            </c:strRef>
          </c:cat>
          <c:val>
            <c:numRef>
              <c:f>Sheet2!$E$6:$E$8</c:f>
              <c:numCache>
                <c:formatCode>General</c:formatCode>
                <c:ptCount val="3"/>
                <c:pt idx="0">
                  <c:v>35</c:v>
                </c:pt>
                <c:pt idx="1">
                  <c:v>21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77-4D61-945F-77F1E13AEE88}"/>
            </c:ext>
          </c:extLst>
        </c:ser>
        <c:ser>
          <c:idx val="3"/>
          <c:order val="3"/>
          <c:tx>
            <c:strRef>
              <c:f>Sheet2!$F$5</c:f>
              <c:strCache>
                <c:ptCount val="1"/>
                <c:pt idx="0">
                  <c:v>TV drift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Sheet2!$B$6:$B$8</c:f>
              <c:strCache>
                <c:ptCount val="3"/>
                <c:pt idx="0">
                  <c:v>Virksomhet </c:v>
                </c:pt>
                <c:pt idx="1">
                  <c:v>Driftsenheter </c:v>
                </c:pt>
                <c:pt idx="2">
                  <c:v>Arbeidsområder  </c:v>
                </c:pt>
              </c:strCache>
            </c:strRef>
          </c:cat>
          <c:val>
            <c:numRef>
              <c:f>Sheet2!$F$6:$F$8</c:f>
              <c:numCache>
                <c:formatCode>General</c:formatCode>
                <c:ptCount val="3"/>
                <c:pt idx="1">
                  <c:v>31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77-4D61-945F-77F1E13AEE88}"/>
            </c:ext>
          </c:extLst>
        </c:ser>
        <c:ser>
          <c:idx val="4"/>
          <c:order val="4"/>
          <c:tx>
            <c:strRef>
              <c:f>Sheet2!$G$5</c:f>
              <c:strCache>
                <c:ptCount val="1"/>
                <c:pt idx="0">
                  <c:v>TV arbeid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Sheet2!$B$6:$B$8</c:f>
              <c:strCache>
                <c:ptCount val="3"/>
                <c:pt idx="0">
                  <c:v>Virksomhet </c:v>
                </c:pt>
                <c:pt idx="1">
                  <c:v>Driftsenheter </c:v>
                </c:pt>
                <c:pt idx="2">
                  <c:v>Arbeidsområder  </c:v>
                </c:pt>
              </c:strCache>
            </c:strRef>
          </c:cat>
          <c:val>
            <c:numRef>
              <c:f>Sheet2!$G$6:$G$8</c:f>
              <c:numCache>
                <c:formatCode>General</c:formatCode>
                <c:ptCount val="3"/>
                <c:pt idx="2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77-4D61-945F-77F1E13AEE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8832880"/>
        <c:axId val="468831896"/>
      </c:barChart>
      <c:catAx>
        <c:axId val="46883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8831896"/>
        <c:crosses val="autoZero"/>
        <c:auto val="1"/>
        <c:lblAlgn val="ctr"/>
        <c:lblOffset val="100"/>
        <c:noMultiLvlLbl val="0"/>
      </c:catAx>
      <c:valAx>
        <c:axId val="468831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8832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880428733274716"/>
          <c:y val="2.1377083976381689E-2"/>
          <c:w val="0.73008195356309902"/>
          <c:h val="0.7852432053590834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Sheet1!$D$23</c:f>
              <c:strCache>
                <c:ptCount val="1"/>
                <c:pt idx="0">
                  <c:v>Mye mer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Sheet1!$C$24:$C$31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Sheet1!$D$24:$D$31</c:f>
              <c:numCache>
                <c:formatCode>General</c:formatCode>
                <c:ptCount val="8"/>
                <c:pt idx="0">
                  <c:v>9</c:v>
                </c:pt>
                <c:pt idx="1">
                  <c:v>5</c:v>
                </c:pt>
                <c:pt idx="2">
                  <c:v>3</c:v>
                </c:pt>
                <c:pt idx="4">
                  <c:v>13</c:v>
                </c:pt>
                <c:pt idx="5">
                  <c:v>10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2C-4EC1-B98D-F4B34C26A582}"/>
            </c:ext>
          </c:extLst>
        </c:ser>
        <c:ser>
          <c:idx val="1"/>
          <c:order val="1"/>
          <c:tx>
            <c:strRef>
              <c:f>Sheet1!$E$23</c:f>
              <c:strCache>
                <c:ptCount val="1"/>
                <c:pt idx="0">
                  <c:v>Mer 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Sheet1!$C$24:$C$31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Sheet1!$E$24:$E$31</c:f>
              <c:numCache>
                <c:formatCode>General</c:formatCode>
                <c:ptCount val="8"/>
                <c:pt idx="0">
                  <c:v>47</c:v>
                </c:pt>
                <c:pt idx="1">
                  <c:v>34</c:v>
                </c:pt>
                <c:pt idx="2">
                  <c:v>23</c:v>
                </c:pt>
                <c:pt idx="4">
                  <c:v>39</c:v>
                </c:pt>
                <c:pt idx="5">
                  <c:v>31</c:v>
                </c:pt>
                <c:pt idx="6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2C-4EC1-B98D-F4B34C26A582}"/>
            </c:ext>
          </c:extLst>
        </c:ser>
        <c:ser>
          <c:idx val="2"/>
          <c:order val="2"/>
          <c:tx>
            <c:strRef>
              <c:f>Sheet1!$F$23</c:f>
              <c:strCache>
                <c:ptCount val="1"/>
                <c:pt idx="0">
                  <c:v>Verken-eller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Sheet1!$C$24:$C$31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Sheet1!$F$24:$F$31</c:f>
              <c:numCache>
                <c:formatCode>General</c:formatCode>
                <c:ptCount val="8"/>
                <c:pt idx="0">
                  <c:v>31</c:v>
                </c:pt>
                <c:pt idx="1">
                  <c:v>35</c:v>
                </c:pt>
                <c:pt idx="2">
                  <c:v>45</c:v>
                </c:pt>
                <c:pt idx="4">
                  <c:v>36</c:v>
                </c:pt>
                <c:pt idx="5">
                  <c:v>37</c:v>
                </c:pt>
                <c:pt idx="6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2C-4EC1-B98D-F4B34C26A582}"/>
            </c:ext>
          </c:extLst>
        </c:ser>
        <c:ser>
          <c:idx val="3"/>
          <c:order val="3"/>
          <c:tx>
            <c:strRef>
              <c:f>Sheet1!$G$23</c:f>
              <c:strCache>
                <c:ptCount val="1"/>
                <c:pt idx="0">
                  <c:v>Mindre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Sheet1!$C$24:$C$31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Sheet1!$G$24:$G$31</c:f>
              <c:numCache>
                <c:formatCode>General</c:formatCode>
                <c:ptCount val="8"/>
                <c:pt idx="0">
                  <c:v>6</c:v>
                </c:pt>
                <c:pt idx="1">
                  <c:v>15</c:v>
                </c:pt>
                <c:pt idx="2">
                  <c:v>17</c:v>
                </c:pt>
                <c:pt idx="4">
                  <c:v>8</c:v>
                </c:pt>
                <c:pt idx="5">
                  <c:v>10</c:v>
                </c:pt>
                <c:pt idx="6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2C-4EC1-B98D-F4B34C26A582}"/>
            </c:ext>
          </c:extLst>
        </c:ser>
        <c:ser>
          <c:idx val="4"/>
          <c:order val="4"/>
          <c:tx>
            <c:strRef>
              <c:f>Sheet1!$H$23</c:f>
              <c:strCache>
                <c:ptCount val="1"/>
                <c:pt idx="0">
                  <c:v>Mye mindre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Sheet1!$C$24:$C$31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Sheet1!$H$24:$H$31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4">
                  <c:v>0</c:v>
                </c:pt>
                <c:pt idx="5">
                  <c:v>4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2C-4EC1-B98D-F4B34C26A582}"/>
            </c:ext>
          </c:extLst>
        </c:ser>
        <c:ser>
          <c:idx val="5"/>
          <c:order val="5"/>
          <c:tx>
            <c:strRef>
              <c:f>Sheet1!$I$23</c:f>
              <c:strCache>
                <c:ptCount val="1"/>
                <c:pt idx="0">
                  <c:v>Vet ikke </c:v>
                </c:pt>
              </c:strCache>
            </c:strRef>
          </c:tx>
          <c:spPr>
            <a:solidFill>
              <a:srgbClr val="A1A3A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Sheet1!$C$24:$C$31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Sheet1!$I$24:$I$31</c:f>
              <c:numCache>
                <c:formatCode>General</c:formatCode>
                <c:ptCount val="8"/>
                <c:pt idx="0">
                  <c:v>5</c:v>
                </c:pt>
                <c:pt idx="1">
                  <c:v>9</c:v>
                </c:pt>
                <c:pt idx="2">
                  <c:v>8</c:v>
                </c:pt>
                <c:pt idx="4">
                  <c:v>5</c:v>
                </c:pt>
                <c:pt idx="5">
                  <c:v>8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E2C-4EC1-B98D-F4B34C26A5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5650960"/>
        <c:axId val="465651288"/>
      </c:barChart>
      <c:catAx>
        <c:axId val="465650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5651288"/>
        <c:crosses val="autoZero"/>
        <c:auto val="1"/>
        <c:lblAlgn val="ctr"/>
        <c:lblOffset val="100"/>
        <c:noMultiLvlLbl val="0"/>
      </c:catAx>
      <c:valAx>
        <c:axId val="46565128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5650960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Sheet1!$D$2</c:f>
              <c:strCache>
                <c:ptCount val="1"/>
                <c:pt idx="0">
                  <c:v>Mye mer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Sheet1!$C$3:$C$9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Sheet1!$D$3:$D$9</c:f>
              <c:numCache>
                <c:formatCode>General</c:formatCode>
                <c:ptCount val="7"/>
                <c:pt idx="0">
                  <c:v>6</c:v>
                </c:pt>
                <c:pt idx="1">
                  <c:v>12</c:v>
                </c:pt>
                <c:pt idx="2">
                  <c:v>14</c:v>
                </c:pt>
                <c:pt idx="4">
                  <c:v>7</c:v>
                </c:pt>
                <c:pt idx="5">
                  <c:v>12</c:v>
                </c:pt>
                <c:pt idx="6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17-4851-A5F2-C0F8420DB9EC}"/>
            </c:ext>
          </c:extLst>
        </c:ser>
        <c:ser>
          <c:idx val="1"/>
          <c:order val="1"/>
          <c:tx>
            <c:strRef>
              <c:f>Sheet1!$E$2</c:f>
              <c:strCache>
                <c:ptCount val="1"/>
                <c:pt idx="0">
                  <c:v>Mer 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Sheet1!$C$3:$C$9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Sheet1!$E$3:$E$9</c:f>
              <c:numCache>
                <c:formatCode>General</c:formatCode>
                <c:ptCount val="7"/>
                <c:pt idx="0">
                  <c:v>12</c:v>
                </c:pt>
                <c:pt idx="1">
                  <c:v>22</c:v>
                </c:pt>
                <c:pt idx="2">
                  <c:v>32</c:v>
                </c:pt>
                <c:pt idx="4">
                  <c:v>17</c:v>
                </c:pt>
                <c:pt idx="5">
                  <c:v>29</c:v>
                </c:pt>
                <c:pt idx="6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17-4851-A5F2-C0F8420DB9EC}"/>
            </c:ext>
          </c:extLst>
        </c:ser>
        <c:ser>
          <c:idx val="2"/>
          <c:order val="2"/>
          <c:tx>
            <c:strRef>
              <c:f>Sheet1!$F$2</c:f>
              <c:strCache>
                <c:ptCount val="1"/>
                <c:pt idx="0">
                  <c:v>Verken-eller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Sheet1!$C$3:$C$9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Sheet1!$F$3:$F$9</c:f>
              <c:numCache>
                <c:formatCode>General</c:formatCode>
                <c:ptCount val="7"/>
                <c:pt idx="0">
                  <c:v>52</c:v>
                </c:pt>
                <c:pt idx="1">
                  <c:v>46</c:v>
                </c:pt>
                <c:pt idx="2">
                  <c:v>39</c:v>
                </c:pt>
                <c:pt idx="4">
                  <c:v>56</c:v>
                </c:pt>
                <c:pt idx="5">
                  <c:v>44</c:v>
                </c:pt>
                <c:pt idx="6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17-4851-A5F2-C0F8420DB9EC}"/>
            </c:ext>
          </c:extLst>
        </c:ser>
        <c:ser>
          <c:idx val="3"/>
          <c:order val="3"/>
          <c:tx>
            <c:strRef>
              <c:f>Sheet1!$G$2</c:f>
              <c:strCache>
                <c:ptCount val="1"/>
                <c:pt idx="0">
                  <c:v>Mindre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Sheet1!$C$3:$C$9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Sheet1!$G$3:$G$9</c:f>
              <c:numCache>
                <c:formatCode>General</c:formatCode>
                <c:ptCount val="7"/>
                <c:pt idx="0">
                  <c:v>21</c:v>
                </c:pt>
                <c:pt idx="1">
                  <c:v>11</c:v>
                </c:pt>
                <c:pt idx="2">
                  <c:v>6</c:v>
                </c:pt>
                <c:pt idx="4">
                  <c:v>14</c:v>
                </c:pt>
                <c:pt idx="5">
                  <c:v>6</c:v>
                </c:pt>
                <c:pt idx="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017-4851-A5F2-C0F8420DB9EC}"/>
            </c:ext>
          </c:extLst>
        </c:ser>
        <c:ser>
          <c:idx val="4"/>
          <c:order val="4"/>
          <c:tx>
            <c:strRef>
              <c:f>Sheet1!$H$2</c:f>
              <c:strCache>
                <c:ptCount val="1"/>
                <c:pt idx="0">
                  <c:v>Mye mindre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Sheet1!$C$3:$C$9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Sheet1!$H$3:$H$9</c:f>
              <c:numCache>
                <c:formatCode>General</c:formatCode>
                <c:ptCount val="7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17-4851-A5F2-C0F8420DB9EC}"/>
            </c:ext>
          </c:extLst>
        </c:ser>
        <c:ser>
          <c:idx val="5"/>
          <c:order val="5"/>
          <c:tx>
            <c:strRef>
              <c:f>Sheet1!$I$2</c:f>
              <c:strCache>
                <c:ptCount val="1"/>
                <c:pt idx="0">
                  <c:v>Vet ikke </c:v>
                </c:pt>
              </c:strCache>
            </c:strRef>
          </c:tx>
          <c:spPr>
            <a:solidFill>
              <a:schemeClr val="bg2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Sheet1!$C$3:$C$9</c:f>
              <c:strCache>
                <c:ptCount val="7"/>
                <c:pt idx="0">
                  <c:v>Virksomhetsledere</c:v>
                </c:pt>
                <c:pt idx="1">
                  <c:v>Personal/HR</c:v>
                </c:pt>
                <c:pt idx="2">
                  <c:v>Tillitsvalgte </c:v>
                </c:pt>
                <c:pt idx="4">
                  <c:v>Virksomhetsledere</c:v>
                </c:pt>
                <c:pt idx="5">
                  <c:v>Personal/HR</c:v>
                </c:pt>
                <c:pt idx="6">
                  <c:v>Tillitsvalgte </c:v>
                </c:pt>
              </c:strCache>
            </c:strRef>
          </c:cat>
          <c:val>
            <c:numRef>
              <c:f>Sheet1!$I$3:$I$9</c:f>
              <c:numCache>
                <c:formatCode>General</c:formatCode>
                <c:ptCount val="7"/>
                <c:pt idx="0">
                  <c:v>6</c:v>
                </c:pt>
                <c:pt idx="1">
                  <c:v>8</c:v>
                </c:pt>
                <c:pt idx="2">
                  <c:v>9</c:v>
                </c:pt>
                <c:pt idx="4">
                  <c:v>6</c:v>
                </c:pt>
                <c:pt idx="5">
                  <c:v>8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017-4851-A5F2-C0F8420DB9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2839256"/>
        <c:axId val="462839584"/>
      </c:barChart>
      <c:catAx>
        <c:axId val="462839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2839584"/>
        <c:crosses val="autoZero"/>
        <c:auto val="1"/>
        <c:lblAlgn val="ctr"/>
        <c:lblOffset val="100"/>
        <c:noMultiLvlLbl val="0"/>
      </c:catAx>
      <c:valAx>
        <c:axId val="46283958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2839256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Ledelsen mer byråkratisk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Sheet4!$C$6</c:f>
              <c:strCache>
                <c:ptCount val="1"/>
                <c:pt idx="0">
                  <c:v>Mye mer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Sheet4!$D$5:$H$5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Sheet4!$D$6:$H$6</c:f>
              <c:numCache>
                <c:formatCode>0%</c:formatCode>
                <c:ptCount val="5"/>
                <c:pt idx="0">
                  <c:v>0.11600000000000001</c:v>
                </c:pt>
                <c:pt idx="1">
                  <c:v>0.152</c:v>
                </c:pt>
                <c:pt idx="2">
                  <c:v>0.214</c:v>
                </c:pt>
                <c:pt idx="3">
                  <c:v>0.16600000000000001</c:v>
                </c:pt>
                <c:pt idx="4">
                  <c:v>3.7999999999999999E-2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4E-4248-A66C-9E2466A01FDC}"/>
            </c:ext>
          </c:extLst>
        </c:ser>
        <c:ser>
          <c:idx val="1"/>
          <c:order val="1"/>
          <c:tx>
            <c:strRef>
              <c:f>Sheet4!$C$7</c:f>
              <c:strCache>
                <c:ptCount val="1"/>
                <c:pt idx="0">
                  <c:v>Mer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Sheet4!$D$5:$H$5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Sheet4!$D$7:$H$7</c:f>
              <c:numCache>
                <c:formatCode>0%</c:formatCode>
                <c:ptCount val="5"/>
                <c:pt idx="0">
                  <c:v>0.34399999999999997</c:v>
                </c:pt>
                <c:pt idx="1">
                  <c:v>0.315</c:v>
                </c:pt>
                <c:pt idx="2">
                  <c:v>0.44</c:v>
                </c:pt>
                <c:pt idx="3">
                  <c:v>0.29899999999999999</c:v>
                </c:pt>
                <c:pt idx="4">
                  <c:v>0.38500000000000001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4E-4248-A66C-9E2466A01FDC}"/>
            </c:ext>
          </c:extLst>
        </c:ser>
        <c:ser>
          <c:idx val="2"/>
          <c:order val="2"/>
          <c:tx>
            <c:strRef>
              <c:f>Sheet4!$C$8</c:f>
              <c:strCache>
                <c:ptCount val="1"/>
                <c:pt idx="0">
                  <c:v>Verken eller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Sheet4!$D$5:$H$5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Sheet4!$D$8:$H$8</c:f>
              <c:numCache>
                <c:formatCode>0%</c:formatCode>
                <c:ptCount val="5"/>
                <c:pt idx="0">
                  <c:v>0.46700000000000003</c:v>
                </c:pt>
                <c:pt idx="1">
                  <c:v>0.48399999999999999</c:v>
                </c:pt>
                <c:pt idx="2">
                  <c:v>0.27700000000000002</c:v>
                </c:pt>
                <c:pt idx="3">
                  <c:v>0.45300000000000001</c:v>
                </c:pt>
                <c:pt idx="4">
                  <c:v>0.57699999999999996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4E-4248-A66C-9E2466A01FDC}"/>
            </c:ext>
          </c:extLst>
        </c:ser>
        <c:ser>
          <c:idx val="3"/>
          <c:order val="3"/>
          <c:tx>
            <c:strRef>
              <c:f>Sheet4!$C$9</c:f>
              <c:strCache>
                <c:ptCount val="1"/>
                <c:pt idx="0">
                  <c:v>Mindre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Sheet4!$D$5:$H$5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Sheet4!$D$9:$H$9</c:f>
              <c:numCache>
                <c:formatCode>0%</c:formatCode>
                <c:ptCount val="5"/>
                <c:pt idx="0">
                  <c:v>6.5000000000000002E-2</c:v>
                </c:pt>
                <c:pt idx="1">
                  <c:v>4.2999999999999997E-2</c:v>
                </c:pt>
                <c:pt idx="2">
                  <c:v>5.0999999999999997E-2</c:v>
                </c:pt>
                <c:pt idx="3">
                  <c:v>7.3999999999999996E-2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B4E-4248-A66C-9E2466A01FDC}"/>
            </c:ext>
          </c:extLst>
        </c:ser>
        <c:ser>
          <c:idx val="4"/>
          <c:order val="4"/>
          <c:tx>
            <c:strRef>
              <c:f>Sheet4!$C$10</c:f>
              <c:strCache>
                <c:ptCount val="1"/>
                <c:pt idx="0">
                  <c:v>Mye mindre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Sheet4!$D$5:$H$5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Sheet4!$D$10:$H$10</c:f>
              <c:numCache>
                <c:formatCode>0%</c:formatCode>
                <c:ptCount val="5"/>
                <c:pt idx="0">
                  <c:v>7.0000000000000001E-3</c:v>
                </c:pt>
                <c:pt idx="1">
                  <c:v>5.0000000000000001E-3</c:v>
                </c:pt>
                <c:pt idx="2">
                  <c:v>1.7999999999999999E-2</c:v>
                </c:pt>
                <c:pt idx="3">
                  <c:v>8.0000000000000002E-3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B4E-4248-A66C-9E2466A01F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7760272"/>
        <c:axId val="467755024"/>
      </c:barChart>
      <c:catAx>
        <c:axId val="467760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7755024"/>
        <c:crosses val="autoZero"/>
        <c:auto val="1"/>
        <c:lblAlgn val="ctr"/>
        <c:lblOffset val="100"/>
        <c:noMultiLvlLbl val="0"/>
      </c:catAx>
      <c:valAx>
        <c:axId val="467755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7760272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nb-N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Ledelsen mer toppstyrt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Sheet4!$C$23</c:f>
              <c:strCache>
                <c:ptCount val="1"/>
                <c:pt idx="0">
                  <c:v>Mye mer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Sheet4!$D$22:$H$22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Sheet4!$D$23:$H$23</c:f>
              <c:numCache>
                <c:formatCode>0%</c:formatCode>
                <c:ptCount val="5"/>
                <c:pt idx="0">
                  <c:v>0.193</c:v>
                </c:pt>
                <c:pt idx="1">
                  <c:v>0.218</c:v>
                </c:pt>
                <c:pt idx="2">
                  <c:v>0.36299999999999999</c:v>
                </c:pt>
                <c:pt idx="3">
                  <c:v>0.253</c:v>
                </c:pt>
                <c:pt idx="4">
                  <c:v>0.14799999999999999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B2-4888-A5C8-CC1E76656BB9}"/>
            </c:ext>
          </c:extLst>
        </c:ser>
        <c:ser>
          <c:idx val="1"/>
          <c:order val="1"/>
          <c:tx>
            <c:strRef>
              <c:f>Sheet4!$C$24</c:f>
              <c:strCache>
                <c:ptCount val="1"/>
                <c:pt idx="0">
                  <c:v>Mer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Sheet4!$D$22:$H$22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Sheet4!$D$24:$H$24</c:f>
              <c:numCache>
                <c:formatCode>0%</c:formatCode>
                <c:ptCount val="5"/>
                <c:pt idx="0">
                  <c:v>0.39300000000000002</c:v>
                </c:pt>
                <c:pt idx="1">
                  <c:v>0.376</c:v>
                </c:pt>
                <c:pt idx="2">
                  <c:v>0.38700000000000001</c:v>
                </c:pt>
                <c:pt idx="3">
                  <c:v>0.372</c:v>
                </c:pt>
                <c:pt idx="4">
                  <c:v>0.185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B2-4888-A5C8-CC1E76656BB9}"/>
            </c:ext>
          </c:extLst>
        </c:ser>
        <c:ser>
          <c:idx val="2"/>
          <c:order val="2"/>
          <c:tx>
            <c:strRef>
              <c:f>Sheet4!$C$25</c:f>
              <c:strCache>
                <c:ptCount val="1"/>
                <c:pt idx="0">
                  <c:v>Verken eller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Sheet4!$D$22:$H$22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Sheet4!$D$25:$H$25</c:f>
              <c:numCache>
                <c:formatCode>0%</c:formatCode>
                <c:ptCount val="5"/>
                <c:pt idx="0">
                  <c:v>0.33900000000000002</c:v>
                </c:pt>
                <c:pt idx="1">
                  <c:v>0.34499999999999997</c:v>
                </c:pt>
                <c:pt idx="2">
                  <c:v>0.19900000000000001</c:v>
                </c:pt>
                <c:pt idx="3">
                  <c:v>0.29799999999999999</c:v>
                </c:pt>
                <c:pt idx="4">
                  <c:v>0.51900000000000002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B2-4888-A5C8-CC1E76656BB9}"/>
            </c:ext>
          </c:extLst>
        </c:ser>
        <c:ser>
          <c:idx val="3"/>
          <c:order val="3"/>
          <c:tx>
            <c:strRef>
              <c:f>Sheet4!$C$26</c:f>
              <c:strCache>
                <c:ptCount val="1"/>
                <c:pt idx="0">
                  <c:v>Mindre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Sheet4!$D$22:$H$22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Sheet4!$D$26:$H$26</c:f>
              <c:numCache>
                <c:formatCode>0%</c:formatCode>
                <c:ptCount val="5"/>
                <c:pt idx="0">
                  <c:v>7.0000000000000007E-2</c:v>
                </c:pt>
                <c:pt idx="1">
                  <c:v>6.0999999999999999E-2</c:v>
                </c:pt>
                <c:pt idx="2">
                  <c:v>4.2000000000000003E-2</c:v>
                </c:pt>
                <c:pt idx="3">
                  <c:v>6.9000000000000006E-2</c:v>
                </c:pt>
                <c:pt idx="4">
                  <c:v>0.14799999999999999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AB2-4888-A5C8-CC1E76656BB9}"/>
            </c:ext>
          </c:extLst>
        </c:ser>
        <c:ser>
          <c:idx val="4"/>
          <c:order val="4"/>
          <c:tx>
            <c:strRef>
              <c:f>Sheet4!$C$27</c:f>
              <c:strCache>
                <c:ptCount val="1"/>
                <c:pt idx="0">
                  <c:v>Mye mindre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Sheet4!$D$22:$H$22</c:f>
              <c:strCache>
                <c:ptCount val="5"/>
                <c:pt idx="0">
                  <c:v>Akademikerne</c:v>
                </c:pt>
                <c:pt idx="1">
                  <c:v>LO Stat</c:v>
                </c:pt>
                <c:pt idx="2">
                  <c:v>Unio</c:v>
                </c:pt>
                <c:pt idx="3">
                  <c:v>YS Stat</c:v>
                </c:pt>
                <c:pt idx="4">
                  <c:v>Frittst</c:v>
                </c:pt>
              </c:strCache>
            </c:strRef>
          </c:cat>
          <c:val>
            <c:numRef>
              <c:f>Sheet4!$D$27:$H$27</c:f>
              <c:numCache>
                <c:formatCode>General</c:formatCode>
                <c:ptCount val="5"/>
                <c:pt idx="0" formatCode="0%">
                  <c:v>5.0000000000000001E-3</c:v>
                </c:pt>
                <c:pt idx="2" formatCode="0%">
                  <c:v>8.9999999999999993E-3</c:v>
                </c:pt>
                <c:pt idx="3" formatCode="0%">
                  <c:v>7.0000000000000001E-3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AB2-4888-A5C8-CC1E76656B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7424704"/>
        <c:axId val="464805824"/>
      </c:barChart>
      <c:catAx>
        <c:axId val="457424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4805824"/>
        <c:crosses val="autoZero"/>
        <c:auto val="1"/>
        <c:lblAlgn val="ctr"/>
        <c:lblOffset val="100"/>
        <c:noMultiLvlLbl val="0"/>
      </c:catAx>
      <c:valAx>
        <c:axId val="464805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57424704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b-N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Ledelsen mer....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Sheet4!$D$37</c:f>
              <c:strCache>
                <c:ptCount val="1"/>
                <c:pt idx="0">
                  <c:v>Mye mer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multiLvlStrRef>
              <c:f>Sheet4!$E$35:$K$36</c:f>
              <c:multiLvlStrCache>
                <c:ptCount val="7"/>
                <c:lvl>
                  <c:pt idx="0">
                    <c:v>TV virk</c:v>
                  </c:pt>
                  <c:pt idx="1">
                    <c:v>TV drift</c:v>
                  </c:pt>
                  <c:pt idx="2">
                    <c:v>TV arbeid </c:v>
                  </c:pt>
                  <c:pt idx="4">
                    <c:v>TV virk</c:v>
                  </c:pt>
                  <c:pt idx="5">
                    <c:v>TV drift</c:v>
                  </c:pt>
                  <c:pt idx="6">
                    <c:v>TV arbeid </c:v>
                  </c:pt>
                </c:lvl>
                <c:lvl>
                  <c:pt idx="0">
                    <c:v>Byråkratisk</c:v>
                  </c:pt>
                  <c:pt idx="4">
                    <c:v>Toppstyrt</c:v>
                  </c:pt>
                </c:lvl>
              </c:multiLvlStrCache>
            </c:multiLvlStrRef>
          </c:cat>
          <c:val>
            <c:numRef>
              <c:f>Sheet4!$E$37:$K$37</c:f>
              <c:numCache>
                <c:formatCode>0%</c:formatCode>
                <c:ptCount val="7"/>
                <c:pt idx="0">
                  <c:v>0.11799999999999999</c:v>
                </c:pt>
                <c:pt idx="1">
                  <c:v>0.16800000000000001</c:v>
                </c:pt>
                <c:pt idx="2">
                  <c:v>0.17699999999999999</c:v>
                </c:pt>
                <c:pt idx="4">
                  <c:v>0.20200000000000001</c:v>
                </c:pt>
                <c:pt idx="5">
                  <c:v>0.27600000000000002</c:v>
                </c:pt>
                <c:pt idx="6">
                  <c:v>0.27800000000000002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FD-4C19-AF79-1DCE083B588B}"/>
            </c:ext>
          </c:extLst>
        </c:ser>
        <c:ser>
          <c:idx val="1"/>
          <c:order val="1"/>
          <c:tx>
            <c:strRef>
              <c:f>Sheet4!$D$38</c:f>
              <c:strCache>
                <c:ptCount val="1"/>
                <c:pt idx="0">
                  <c:v>Mer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Sheet4!$E$35:$K$36</c:f>
              <c:multiLvlStrCache>
                <c:ptCount val="7"/>
                <c:lvl>
                  <c:pt idx="0">
                    <c:v>TV virk</c:v>
                  </c:pt>
                  <c:pt idx="1">
                    <c:v>TV drift</c:v>
                  </c:pt>
                  <c:pt idx="2">
                    <c:v>TV arbeid </c:v>
                  </c:pt>
                  <c:pt idx="4">
                    <c:v>TV virk</c:v>
                  </c:pt>
                  <c:pt idx="5">
                    <c:v>TV drift</c:v>
                  </c:pt>
                  <c:pt idx="6">
                    <c:v>TV arbeid </c:v>
                  </c:pt>
                </c:lvl>
                <c:lvl>
                  <c:pt idx="0">
                    <c:v>Byråkratisk</c:v>
                  </c:pt>
                  <c:pt idx="4">
                    <c:v>Toppstyrt</c:v>
                  </c:pt>
                </c:lvl>
              </c:multiLvlStrCache>
            </c:multiLvlStrRef>
          </c:cat>
          <c:val>
            <c:numRef>
              <c:f>Sheet4!$E$38:$K$38</c:f>
              <c:numCache>
                <c:formatCode>0%</c:formatCode>
                <c:ptCount val="7"/>
                <c:pt idx="0">
                  <c:v>0.35399999999999998</c:v>
                </c:pt>
                <c:pt idx="1">
                  <c:v>0.35899999999999999</c:v>
                </c:pt>
                <c:pt idx="2">
                  <c:v>0.34399999999999997</c:v>
                </c:pt>
                <c:pt idx="4">
                  <c:v>0.42699999999999999</c:v>
                </c:pt>
                <c:pt idx="5">
                  <c:v>0.378</c:v>
                </c:pt>
                <c:pt idx="6">
                  <c:v>0.33500000000000002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FD-4C19-AF79-1DCE083B588B}"/>
            </c:ext>
          </c:extLst>
        </c:ser>
        <c:ser>
          <c:idx val="2"/>
          <c:order val="2"/>
          <c:tx>
            <c:strRef>
              <c:f>Sheet4!$D$39</c:f>
              <c:strCache>
                <c:ptCount val="1"/>
                <c:pt idx="0">
                  <c:v>Verken eller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Sheet4!$E$35:$K$36</c:f>
              <c:multiLvlStrCache>
                <c:ptCount val="7"/>
                <c:lvl>
                  <c:pt idx="0">
                    <c:v>TV virk</c:v>
                  </c:pt>
                  <c:pt idx="1">
                    <c:v>TV drift</c:v>
                  </c:pt>
                  <c:pt idx="2">
                    <c:v>TV arbeid </c:v>
                  </c:pt>
                  <c:pt idx="4">
                    <c:v>TV virk</c:v>
                  </c:pt>
                  <c:pt idx="5">
                    <c:v>TV drift</c:v>
                  </c:pt>
                  <c:pt idx="6">
                    <c:v>TV arbeid </c:v>
                  </c:pt>
                </c:lvl>
                <c:lvl>
                  <c:pt idx="0">
                    <c:v>Byråkratisk</c:v>
                  </c:pt>
                  <c:pt idx="4">
                    <c:v>Toppstyrt</c:v>
                  </c:pt>
                </c:lvl>
              </c:multiLvlStrCache>
            </c:multiLvlStrRef>
          </c:cat>
          <c:val>
            <c:numRef>
              <c:f>Sheet4!$E$39:$K$39</c:f>
              <c:numCache>
                <c:formatCode>0%</c:formatCode>
                <c:ptCount val="7"/>
                <c:pt idx="0">
                  <c:v>0.45500000000000002</c:v>
                </c:pt>
                <c:pt idx="1">
                  <c:v>0.41399999999999998</c:v>
                </c:pt>
                <c:pt idx="2">
                  <c:v>0.40300000000000002</c:v>
                </c:pt>
                <c:pt idx="4">
                  <c:v>0.30299999999999999</c:v>
                </c:pt>
                <c:pt idx="5">
                  <c:v>0.28000000000000003</c:v>
                </c:pt>
                <c:pt idx="6">
                  <c:v>0.314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FD-4C19-AF79-1DCE083B588B}"/>
            </c:ext>
          </c:extLst>
        </c:ser>
        <c:ser>
          <c:idx val="3"/>
          <c:order val="3"/>
          <c:tx>
            <c:strRef>
              <c:f>Sheet4!$D$40</c:f>
              <c:strCache>
                <c:ptCount val="1"/>
                <c:pt idx="0">
                  <c:v>Mindre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Sheet4!$E$35:$K$36</c:f>
              <c:multiLvlStrCache>
                <c:ptCount val="7"/>
                <c:lvl>
                  <c:pt idx="0">
                    <c:v>TV virk</c:v>
                  </c:pt>
                  <c:pt idx="1">
                    <c:v>TV drift</c:v>
                  </c:pt>
                  <c:pt idx="2">
                    <c:v>TV arbeid </c:v>
                  </c:pt>
                  <c:pt idx="4">
                    <c:v>TV virk</c:v>
                  </c:pt>
                  <c:pt idx="5">
                    <c:v>TV drift</c:v>
                  </c:pt>
                  <c:pt idx="6">
                    <c:v>TV arbeid </c:v>
                  </c:pt>
                </c:lvl>
                <c:lvl>
                  <c:pt idx="0">
                    <c:v>Byråkratisk</c:v>
                  </c:pt>
                  <c:pt idx="4">
                    <c:v>Toppstyrt</c:v>
                  </c:pt>
                </c:lvl>
              </c:multiLvlStrCache>
            </c:multiLvlStrRef>
          </c:cat>
          <c:val>
            <c:numRef>
              <c:f>Sheet4!$E$40:$K$40</c:f>
              <c:numCache>
                <c:formatCode>0%</c:formatCode>
                <c:ptCount val="7"/>
                <c:pt idx="0">
                  <c:v>6.5000000000000002E-2</c:v>
                </c:pt>
                <c:pt idx="1">
                  <c:v>5.2999999999999999E-2</c:v>
                </c:pt>
                <c:pt idx="2">
                  <c:v>6.3E-2</c:v>
                </c:pt>
                <c:pt idx="4">
                  <c:v>6.2E-2</c:v>
                </c:pt>
                <c:pt idx="5">
                  <c:v>0.06</c:v>
                </c:pt>
                <c:pt idx="6">
                  <c:v>6.6000000000000003E-2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1FD-4C19-AF79-1DCE083B588B}"/>
            </c:ext>
          </c:extLst>
        </c:ser>
        <c:ser>
          <c:idx val="4"/>
          <c:order val="4"/>
          <c:tx>
            <c:strRef>
              <c:f>Sheet4!$D$41</c:f>
              <c:strCache>
                <c:ptCount val="1"/>
                <c:pt idx="0">
                  <c:v>Mye mindre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multiLvlStrRef>
              <c:f>Sheet4!$E$35:$K$36</c:f>
              <c:multiLvlStrCache>
                <c:ptCount val="7"/>
                <c:lvl>
                  <c:pt idx="0">
                    <c:v>TV virk</c:v>
                  </c:pt>
                  <c:pt idx="1">
                    <c:v>TV drift</c:v>
                  </c:pt>
                  <c:pt idx="2">
                    <c:v>TV arbeid </c:v>
                  </c:pt>
                  <c:pt idx="4">
                    <c:v>TV virk</c:v>
                  </c:pt>
                  <c:pt idx="5">
                    <c:v>TV drift</c:v>
                  </c:pt>
                  <c:pt idx="6">
                    <c:v>TV arbeid </c:v>
                  </c:pt>
                </c:lvl>
                <c:lvl>
                  <c:pt idx="0">
                    <c:v>Byråkratisk</c:v>
                  </c:pt>
                  <c:pt idx="4">
                    <c:v>Toppstyrt</c:v>
                  </c:pt>
                </c:lvl>
              </c:multiLvlStrCache>
            </c:multiLvlStrRef>
          </c:cat>
          <c:val>
            <c:numRef>
              <c:f>Sheet4!$E$41:$K$41</c:f>
              <c:numCache>
                <c:formatCode>0%</c:formatCode>
                <c:ptCount val="7"/>
                <c:pt idx="0">
                  <c:v>8.0000000000000002E-3</c:v>
                </c:pt>
                <c:pt idx="1">
                  <c:v>7.0000000000000001E-3</c:v>
                </c:pt>
                <c:pt idx="2">
                  <c:v>1.2999999999999999E-2</c:v>
                </c:pt>
                <c:pt idx="4">
                  <c:v>6.0000000000000001E-3</c:v>
                </c:pt>
                <c:pt idx="5">
                  <c:v>7.0000000000000001E-3</c:v>
                </c:pt>
                <c:pt idx="6">
                  <c:v>7.0000000000000001E-3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FD-4C19-AF79-1DCE083B58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9942888"/>
        <c:axId val="519943216"/>
      </c:barChart>
      <c:catAx>
        <c:axId val="519942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9943216"/>
        <c:crosses val="autoZero"/>
        <c:auto val="1"/>
        <c:lblAlgn val="ctr"/>
        <c:lblOffset val="100"/>
        <c:noMultiLvlLbl val="0"/>
      </c:catAx>
      <c:valAx>
        <c:axId val="51994321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9942888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b-N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'Figur 4.4'!$C$5</c:f>
              <c:strCache>
                <c:ptCount val="1"/>
                <c:pt idx="0">
                  <c:v>I svært stor grad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'Figur 4.4'!$A$6:$B$24</c:f>
              <c:multiLvlStrCache>
                <c:ptCount val="19"/>
                <c:lvl>
                  <c:pt idx="0">
                    <c:v>Virksomhetsleder</c:v>
                  </c:pt>
                  <c:pt idx="1">
                    <c:v>Personalleder/HR-leder</c:v>
                  </c:pt>
                  <c:pt idx="2">
                    <c:v>Tillitsvalgt virksomhet</c:v>
                  </c:pt>
                  <c:pt idx="3">
                    <c:v>Tillitsvalgt driftsenhet</c:v>
                  </c:pt>
                  <c:pt idx="4">
                    <c:v>Tillitsvalgt arbeidsenhet</c:v>
                  </c:pt>
                  <c:pt idx="7">
                    <c:v>Virksomhetsleder</c:v>
                  </c:pt>
                  <c:pt idx="8">
                    <c:v>Personalleder/HR-leder</c:v>
                  </c:pt>
                  <c:pt idx="9">
                    <c:v>Tillitsvalgt virksomhet</c:v>
                  </c:pt>
                  <c:pt idx="10">
                    <c:v>Tillitsvalgt driftsenhet</c:v>
                  </c:pt>
                  <c:pt idx="11">
                    <c:v>Tillitsvalgt arbeidsenhet</c:v>
                  </c:pt>
                  <c:pt idx="14">
                    <c:v>Virksomhetsleder</c:v>
                  </c:pt>
                  <c:pt idx="15">
                    <c:v>Personalleder/HR-leder</c:v>
                  </c:pt>
                  <c:pt idx="16">
                    <c:v>Tillitsvalgt virksomhet</c:v>
                  </c:pt>
                  <c:pt idx="17">
                    <c:v>Tillitsvalgt driftsenhet</c:v>
                  </c:pt>
                  <c:pt idx="18">
                    <c:v>Tillitsvalgt arbeidsenhet</c:v>
                  </c:pt>
                </c:lvl>
                <c:lvl>
                  <c:pt idx="0">
                    <c:v>Om forhandinger (§19)</c:v>
                  </c:pt>
                  <c:pt idx="7">
                    <c:v>Om drøfting (§18) </c:v>
                  </c:pt>
                  <c:pt idx="14">
                    <c:v>Om informasjon (§17) </c:v>
                  </c:pt>
                </c:lvl>
              </c:multiLvlStrCache>
            </c:multiLvlStrRef>
          </c:cat>
          <c:val>
            <c:numRef>
              <c:f>'Figur 4.4'!$C$6:$C$24</c:f>
              <c:numCache>
                <c:formatCode>0%</c:formatCode>
                <c:ptCount val="19"/>
                <c:pt idx="0">
                  <c:v>0.49399999999999999</c:v>
                </c:pt>
                <c:pt idx="1">
                  <c:v>0.54100000000000004</c:v>
                </c:pt>
                <c:pt idx="2">
                  <c:v>0.16</c:v>
                </c:pt>
                <c:pt idx="3">
                  <c:v>0.113</c:v>
                </c:pt>
                <c:pt idx="4">
                  <c:v>0.104</c:v>
                </c:pt>
                <c:pt idx="6">
                  <c:v>0</c:v>
                </c:pt>
                <c:pt idx="7">
                  <c:v>0.41</c:v>
                </c:pt>
                <c:pt idx="8">
                  <c:v>0.47499999999999998</c:v>
                </c:pt>
                <c:pt idx="9">
                  <c:v>0.125</c:v>
                </c:pt>
                <c:pt idx="10">
                  <c:v>0.09</c:v>
                </c:pt>
                <c:pt idx="11">
                  <c:v>0.111</c:v>
                </c:pt>
                <c:pt idx="13">
                  <c:v>0</c:v>
                </c:pt>
                <c:pt idx="14">
                  <c:v>0.49399999999999999</c:v>
                </c:pt>
                <c:pt idx="15">
                  <c:v>0.44900000000000001</c:v>
                </c:pt>
                <c:pt idx="16">
                  <c:v>0.14699999999999999</c:v>
                </c:pt>
                <c:pt idx="17">
                  <c:v>0.128</c:v>
                </c:pt>
                <c:pt idx="18">
                  <c:v>0.112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60-4940-A976-48AAD226E479}"/>
            </c:ext>
          </c:extLst>
        </c:ser>
        <c:ser>
          <c:idx val="1"/>
          <c:order val="1"/>
          <c:tx>
            <c:strRef>
              <c:f>'Figur 4.4'!$D$5</c:f>
              <c:strCache>
                <c:ptCount val="1"/>
                <c:pt idx="0">
                  <c:v>I stor grad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multiLvlStrRef>
              <c:f>'Figur 4.4'!$A$6:$B$24</c:f>
              <c:multiLvlStrCache>
                <c:ptCount val="19"/>
                <c:lvl>
                  <c:pt idx="0">
                    <c:v>Virksomhetsleder</c:v>
                  </c:pt>
                  <c:pt idx="1">
                    <c:v>Personalleder/HR-leder</c:v>
                  </c:pt>
                  <c:pt idx="2">
                    <c:v>Tillitsvalgt virksomhet</c:v>
                  </c:pt>
                  <c:pt idx="3">
                    <c:v>Tillitsvalgt driftsenhet</c:v>
                  </c:pt>
                  <c:pt idx="4">
                    <c:v>Tillitsvalgt arbeidsenhet</c:v>
                  </c:pt>
                  <c:pt idx="7">
                    <c:v>Virksomhetsleder</c:v>
                  </c:pt>
                  <c:pt idx="8">
                    <c:v>Personalleder/HR-leder</c:v>
                  </c:pt>
                  <c:pt idx="9">
                    <c:v>Tillitsvalgt virksomhet</c:v>
                  </c:pt>
                  <c:pt idx="10">
                    <c:v>Tillitsvalgt driftsenhet</c:v>
                  </c:pt>
                  <c:pt idx="11">
                    <c:v>Tillitsvalgt arbeidsenhet</c:v>
                  </c:pt>
                  <c:pt idx="14">
                    <c:v>Virksomhetsleder</c:v>
                  </c:pt>
                  <c:pt idx="15">
                    <c:v>Personalleder/HR-leder</c:v>
                  </c:pt>
                  <c:pt idx="16">
                    <c:v>Tillitsvalgt virksomhet</c:v>
                  </c:pt>
                  <c:pt idx="17">
                    <c:v>Tillitsvalgt driftsenhet</c:v>
                  </c:pt>
                  <c:pt idx="18">
                    <c:v>Tillitsvalgt arbeidsenhet</c:v>
                  </c:pt>
                </c:lvl>
                <c:lvl>
                  <c:pt idx="0">
                    <c:v>Om forhandinger (§19)</c:v>
                  </c:pt>
                  <c:pt idx="7">
                    <c:v>Om drøfting (§18) </c:v>
                  </c:pt>
                  <c:pt idx="14">
                    <c:v>Om informasjon (§17) </c:v>
                  </c:pt>
                </c:lvl>
              </c:multiLvlStrCache>
            </c:multiLvlStrRef>
          </c:cat>
          <c:val>
            <c:numRef>
              <c:f>'Figur 4.4'!$D$6:$D$24</c:f>
              <c:numCache>
                <c:formatCode>0%</c:formatCode>
                <c:ptCount val="19"/>
                <c:pt idx="0">
                  <c:v>0.36099999999999999</c:v>
                </c:pt>
                <c:pt idx="1">
                  <c:v>0.26800000000000002</c:v>
                </c:pt>
                <c:pt idx="2">
                  <c:v>0.48099999999999998</c:v>
                </c:pt>
                <c:pt idx="3">
                  <c:v>0.39</c:v>
                </c:pt>
                <c:pt idx="4">
                  <c:v>0.29499999999999998</c:v>
                </c:pt>
                <c:pt idx="6">
                  <c:v>0</c:v>
                </c:pt>
                <c:pt idx="7">
                  <c:v>0.48199999999999998</c:v>
                </c:pt>
                <c:pt idx="8">
                  <c:v>0.34200000000000003</c:v>
                </c:pt>
                <c:pt idx="9">
                  <c:v>0.47599999999999998</c:v>
                </c:pt>
                <c:pt idx="10">
                  <c:v>0.42799999999999999</c:v>
                </c:pt>
                <c:pt idx="11">
                  <c:v>0.33400000000000002</c:v>
                </c:pt>
                <c:pt idx="13">
                  <c:v>0</c:v>
                </c:pt>
                <c:pt idx="14">
                  <c:v>0.41</c:v>
                </c:pt>
                <c:pt idx="15">
                  <c:v>0.39200000000000002</c:v>
                </c:pt>
                <c:pt idx="16">
                  <c:v>0.50600000000000001</c:v>
                </c:pt>
                <c:pt idx="17">
                  <c:v>0.46200000000000002</c:v>
                </c:pt>
                <c:pt idx="18">
                  <c:v>0.38800000000000001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60-4940-A976-48AAD226E479}"/>
            </c:ext>
          </c:extLst>
        </c:ser>
        <c:ser>
          <c:idx val="2"/>
          <c:order val="2"/>
          <c:tx>
            <c:strRef>
              <c:f>'Figur 4.4'!$E$5</c:f>
              <c:strCache>
                <c:ptCount val="1"/>
                <c:pt idx="0">
                  <c:v>Verken i stor eller liten grad</c:v>
                </c:pt>
              </c:strCache>
            </c:strRef>
          </c:tx>
          <c:spPr>
            <a:solidFill>
              <a:srgbClr val="FFFFCC"/>
            </a:solidFill>
            <a:ln>
              <a:noFill/>
            </a:ln>
            <a:effectLst/>
          </c:spPr>
          <c:invertIfNegative val="0"/>
          <c:cat>
            <c:multiLvlStrRef>
              <c:f>'Figur 4.4'!$A$6:$B$24</c:f>
              <c:multiLvlStrCache>
                <c:ptCount val="19"/>
                <c:lvl>
                  <c:pt idx="0">
                    <c:v>Virksomhetsleder</c:v>
                  </c:pt>
                  <c:pt idx="1">
                    <c:v>Personalleder/HR-leder</c:v>
                  </c:pt>
                  <c:pt idx="2">
                    <c:v>Tillitsvalgt virksomhet</c:v>
                  </c:pt>
                  <c:pt idx="3">
                    <c:v>Tillitsvalgt driftsenhet</c:v>
                  </c:pt>
                  <c:pt idx="4">
                    <c:v>Tillitsvalgt arbeidsenhet</c:v>
                  </c:pt>
                  <c:pt idx="7">
                    <c:v>Virksomhetsleder</c:v>
                  </c:pt>
                  <c:pt idx="8">
                    <c:v>Personalleder/HR-leder</c:v>
                  </c:pt>
                  <c:pt idx="9">
                    <c:v>Tillitsvalgt virksomhet</c:v>
                  </c:pt>
                  <c:pt idx="10">
                    <c:v>Tillitsvalgt driftsenhet</c:v>
                  </c:pt>
                  <c:pt idx="11">
                    <c:v>Tillitsvalgt arbeidsenhet</c:v>
                  </c:pt>
                  <c:pt idx="14">
                    <c:v>Virksomhetsleder</c:v>
                  </c:pt>
                  <c:pt idx="15">
                    <c:v>Personalleder/HR-leder</c:v>
                  </c:pt>
                  <c:pt idx="16">
                    <c:v>Tillitsvalgt virksomhet</c:v>
                  </c:pt>
                  <c:pt idx="17">
                    <c:v>Tillitsvalgt driftsenhet</c:v>
                  </c:pt>
                  <c:pt idx="18">
                    <c:v>Tillitsvalgt arbeidsenhet</c:v>
                  </c:pt>
                </c:lvl>
                <c:lvl>
                  <c:pt idx="0">
                    <c:v>Om forhandinger (§19)</c:v>
                  </c:pt>
                  <c:pt idx="7">
                    <c:v>Om drøfting (§18) </c:v>
                  </c:pt>
                  <c:pt idx="14">
                    <c:v>Om informasjon (§17) </c:v>
                  </c:pt>
                </c:lvl>
              </c:multiLvlStrCache>
            </c:multiLvlStrRef>
          </c:cat>
          <c:val>
            <c:numRef>
              <c:f>'Figur 4.4'!$E$6:$E$24</c:f>
              <c:numCache>
                <c:formatCode>0%</c:formatCode>
                <c:ptCount val="19"/>
                <c:pt idx="0">
                  <c:v>0.12</c:v>
                </c:pt>
                <c:pt idx="1">
                  <c:v>8.8999999999999996E-2</c:v>
                </c:pt>
                <c:pt idx="2">
                  <c:v>0.2</c:v>
                </c:pt>
                <c:pt idx="3">
                  <c:v>0.23400000000000001</c:v>
                </c:pt>
                <c:pt idx="4">
                  <c:v>0.253</c:v>
                </c:pt>
                <c:pt idx="6">
                  <c:v>0</c:v>
                </c:pt>
                <c:pt idx="7">
                  <c:v>7.1999999999999995E-2</c:v>
                </c:pt>
                <c:pt idx="8">
                  <c:v>0.108</c:v>
                </c:pt>
                <c:pt idx="9">
                  <c:v>0.24399999999999999</c:v>
                </c:pt>
                <c:pt idx="10">
                  <c:v>0.222</c:v>
                </c:pt>
                <c:pt idx="11">
                  <c:v>0.24</c:v>
                </c:pt>
                <c:pt idx="13">
                  <c:v>0</c:v>
                </c:pt>
                <c:pt idx="14">
                  <c:v>7.1999999999999995E-2</c:v>
                </c:pt>
                <c:pt idx="15">
                  <c:v>7.5999999999999998E-2</c:v>
                </c:pt>
                <c:pt idx="16">
                  <c:v>0.20599999999999999</c:v>
                </c:pt>
                <c:pt idx="17">
                  <c:v>0.20899999999999999</c:v>
                </c:pt>
                <c:pt idx="18">
                  <c:v>0.23699999999999999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60-4940-A976-48AAD226E479}"/>
            </c:ext>
          </c:extLst>
        </c:ser>
        <c:ser>
          <c:idx val="3"/>
          <c:order val="3"/>
          <c:tx>
            <c:strRef>
              <c:f>'Figur 4.4'!$F$5</c:f>
              <c:strCache>
                <c:ptCount val="1"/>
                <c:pt idx="0">
                  <c:v>I liten grad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'Figur 4.4'!$A$6:$B$24</c:f>
              <c:multiLvlStrCache>
                <c:ptCount val="19"/>
                <c:lvl>
                  <c:pt idx="0">
                    <c:v>Virksomhetsleder</c:v>
                  </c:pt>
                  <c:pt idx="1">
                    <c:v>Personalleder/HR-leder</c:v>
                  </c:pt>
                  <c:pt idx="2">
                    <c:v>Tillitsvalgt virksomhet</c:v>
                  </c:pt>
                  <c:pt idx="3">
                    <c:v>Tillitsvalgt driftsenhet</c:v>
                  </c:pt>
                  <c:pt idx="4">
                    <c:v>Tillitsvalgt arbeidsenhet</c:v>
                  </c:pt>
                  <c:pt idx="7">
                    <c:v>Virksomhetsleder</c:v>
                  </c:pt>
                  <c:pt idx="8">
                    <c:v>Personalleder/HR-leder</c:v>
                  </c:pt>
                  <c:pt idx="9">
                    <c:v>Tillitsvalgt virksomhet</c:v>
                  </c:pt>
                  <c:pt idx="10">
                    <c:v>Tillitsvalgt driftsenhet</c:v>
                  </c:pt>
                  <c:pt idx="11">
                    <c:v>Tillitsvalgt arbeidsenhet</c:v>
                  </c:pt>
                  <c:pt idx="14">
                    <c:v>Virksomhetsleder</c:v>
                  </c:pt>
                  <c:pt idx="15">
                    <c:v>Personalleder/HR-leder</c:v>
                  </c:pt>
                  <c:pt idx="16">
                    <c:v>Tillitsvalgt virksomhet</c:v>
                  </c:pt>
                  <c:pt idx="17">
                    <c:v>Tillitsvalgt driftsenhet</c:v>
                  </c:pt>
                  <c:pt idx="18">
                    <c:v>Tillitsvalgt arbeidsenhet</c:v>
                  </c:pt>
                </c:lvl>
                <c:lvl>
                  <c:pt idx="0">
                    <c:v>Om forhandinger (§19)</c:v>
                  </c:pt>
                  <c:pt idx="7">
                    <c:v>Om drøfting (§18) </c:v>
                  </c:pt>
                  <c:pt idx="14">
                    <c:v>Om informasjon (§17) </c:v>
                  </c:pt>
                </c:lvl>
              </c:multiLvlStrCache>
            </c:multiLvlStrRef>
          </c:cat>
          <c:val>
            <c:numRef>
              <c:f>'Figur 4.4'!$F$6:$F$24</c:f>
              <c:numCache>
                <c:formatCode>0%</c:formatCode>
                <c:ptCount val="19"/>
                <c:pt idx="0">
                  <c:v>1.2E-2</c:v>
                </c:pt>
                <c:pt idx="1">
                  <c:v>3.7999999999999999E-2</c:v>
                </c:pt>
                <c:pt idx="2">
                  <c:v>8.7999999999999995E-2</c:v>
                </c:pt>
                <c:pt idx="3">
                  <c:v>0.106</c:v>
                </c:pt>
                <c:pt idx="4">
                  <c:v>0.10100000000000001</c:v>
                </c:pt>
                <c:pt idx="6">
                  <c:v>0</c:v>
                </c:pt>
                <c:pt idx="7">
                  <c:v>2.4E-2</c:v>
                </c:pt>
                <c:pt idx="8">
                  <c:v>1.9E-2</c:v>
                </c:pt>
                <c:pt idx="9">
                  <c:v>7.8E-2</c:v>
                </c:pt>
                <c:pt idx="10">
                  <c:v>0.115</c:v>
                </c:pt>
                <c:pt idx="11">
                  <c:v>9.9000000000000005E-2</c:v>
                </c:pt>
                <c:pt idx="13">
                  <c:v>0</c:v>
                </c:pt>
                <c:pt idx="14">
                  <c:v>1.2E-2</c:v>
                </c:pt>
                <c:pt idx="15">
                  <c:v>3.2000000000000001E-2</c:v>
                </c:pt>
                <c:pt idx="16">
                  <c:v>0.08</c:v>
                </c:pt>
                <c:pt idx="17">
                  <c:v>7.8E-2</c:v>
                </c:pt>
                <c:pt idx="18">
                  <c:v>6.9000000000000006E-2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60-4940-A976-48AAD226E479}"/>
            </c:ext>
          </c:extLst>
        </c:ser>
        <c:ser>
          <c:idx val="4"/>
          <c:order val="4"/>
          <c:tx>
            <c:strRef>
              <c:f>'Figur 4.4'!$G$5</c:f>
              <c:strCache>
                <c:ptCount val="1"/>
                <c:pt idx="0">
                  <c:v>I svært liten grad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multiLvlStrRef>
              <c:f>'Figur 4.4'!$A$6:$B$24</c:f>
              <c:multiLvlStrCache>
                <c:ptCount val="19"/>
                <c:lvl>
                  <c:pt idx="0">
                    <c:v>Virksomhetsleder</c:v>
                  </c:pt>
                  <c:pt idx="1">
                    <c:v>Personalleder/HR-leder</c:v>
                  </c:pt>
                  <c:pt idx="2">
                    <c:v>Tillitsvalgt virksomhet</c:v>
                  </c:pt>
                  <c:pt idx="3">
                    <c:v>Tillitsvalgt driftsenhet</c:v>
                  </c:pt>
                  <c:pt idx="4">
                    <c:v>Tillitsvalgt arbeidsenhet</c:v>
                  </c:pt>
                  <c:pt idx="7">
                    <c:v>Virksomhetsleder</c:v>
                  </c:pt>
                  <c:pt idx="8">
                    <c:v>Personalleder/HR-leder</c:v>
                  </c:pt>
                  <c:pt idx="9">
                    <c:v>Tillitsvalgt virksomhet</c:v>
                  </c:pt>
                  <c:pt idx="10">
                    <c:v>Tillitsvalgt driftsenhet</c:v>
                  </c:pt>
                  <c:pt idx="11">
                    <c:v>Tillitsvalgt arbeidsenhet</c:v>
                  </c:pt>
                  <c:pt idx="14">
                    <c:v>Virksomhetsleder</c:v>
                  </c:pt>
                  <c:pt idx="15">
                    <c:v>Personalleder/HR-leder</c:v>
                  </c:pt>
                  <c:pt idx="16">
                    <c:v>Tillitsvalgt virksomhet</c:v>
                  </c:pt>
                  <c:pt idx="17">
                    <c:v>Tillitsvalgt driftsenhet</c:v>
                  </c:pt>
                  <c:pt idx="18">
                    <c:v>Tillitsvalgt arbeidsenhet</c:v>
                  </c:pt>
                </c:lvl>
                <c:lvl>
                  <c:pt idx="0">
                    <c:v>Om forhandinger (§19)</c:v>
                  </c:pt>
                  <c:pt idx="7">
                    <c:v>Om drøfting (§18) </c:v>
                  </c:pt>
                  <c:pt idx="14">
                    <c:v>Om informasjon (§17) </c:v>
                  </c:pt>
                </c:lvl>
              </c:multiLvlStrCache>
            </c:multiLvlStrRef>
          </c:cat>
          <c:val>
            <c:numRef>
              <c:f>'Figur 4.4'!$G$6:$G$24</c:f>
              <c:numCache>
                <c:formatCode>0%</c:formatCode>
                <c:ptCount val="19"/>
                <c:pt idx="1">
                  <c:v>1.2999999999999999E-2</c:v>
                </c:pt>
                <c:pt idx="2">
                  <c:v>2.1000000000000001E-2</c:v>
                </c:pt>
                <c:pt idx="3">
                  <c:v>5.1999999999999998E-2</c:v>
                </c:pt>
                <c:pt idx="4">
                  <c:v>6.4000000000000001E-2</c:v>
                </c:pt>
                <c:pt idx="6">
                  <c:v>0</c:v>
                </c:pt>
                <c:pt idx="8">
                  <c:v>1.2999999999999999E-2</c:v>
                </c:pt>
                <c:pt idx="9">
                  <c:v>2.4E-2</c:v>
                </c:pt>
                <c:pt idx="10">
                  <c:v>0.05</c:v>
                </c:pt>
                <c:pt idx="11">
                  <c:v>5.1999999999999998E-2</c:v>
                </c:pt>
                <c:pt idx="13">
                  <c:v>0</c:v>
                </c:pt>
                <c:pt idx="15">
                  <c:v>6.0000000000000001E-3</c:v>
                </c:pt>
                <c:pt idx="16">
                  <c:v>1.7000000000000001E-2</c:v>
                </c:pt>
                <c:pt idx="17">
                  <c:v>2.9000000000000001E-2</c:v>
                </c:pt>
                <c:pt idx="18">
                  <c:v>3.3000000000000002E-2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60-4940-A976-48AAD226E479}"/>
            </c:ext>
          </c:extLst>
        </c:ser>
        <c:ser>
          <c:idx val="5"/>
          <c:order val="5"/>
          <c:tx>
            <c:strRef>
              <c:f>'Figur 4.4'!$H$5</c:f>
              <c:strCache>
                <c:ptCount val="1"/>
                <c:pt idx="0">
                  <c:v>Vet ikke</c:v>
                </c:pt>
              </c:strCache>
            </c:strRef>
          </c:tx>
          <c:spPr>
            <a:solidFill>
              <a:schemeClr val="bg2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'Figur 4.4'!$A$6:$B$24</c:f>
              <c:multiLvlStrCache>
                <c:ptCount val="19"/>
                <c:lvl>
                  <c:pt idx="0">
                    <c:v>Virksomhetsleder</c:v>
                  </c:pt>
                  <c:pt idx="1">
                    <c:v>Personalleder/HR-leder</c:v>
                  </c:pt>
                  <c:pt idx="2">
                    <c:v>Tillitsvalgt virksomhet</c:v>
                  </c:pt>
                  <c:pt idx="3">
                    <c:v>Tillitsvalgt driftsenhet</c:v>
                  </c:pt>
                  <c:pt idx="4">
                    <c:v>Tillitsvalgt arbeidsenhet</c:v>
                  </c:pt>
                  <c:pt idx="7">
                    <c:v>Virksomhetsleder</c:v>
                  </c:pt>
                  <c:pt idx="8">
                    <c:v>Personalleder/HR-leder</c:v>
                  </c:pt>
                  <c:pt idx="9">
                    <c:v>Tillitsvalgt virksomhet</c:v>
                  </c:pt>
                  <c:pt idx="10">
                    <c:v>Tillitsvalgt driftsenhet</c:v>
                  </c:pt>
                  <c:pt idx="11">
                    <c:v>Tillitsvalgt arbeidsenhet</c:v>
                  </c:pt>
                  <c:pt idx="14">
                    <c:v>Virksomhetsleder</c:v>
                  </c:pt>
                  <c:pt idx="15">
                    <c:v>Personalleder/HR-leder</c:v>
                  </c:pt>
                  <c:pt idx="16">
                    <c:v>Tillitsvalgt virksomhet</c:v>
                  </c:pt>
                  <c:pt idx="17">
                    <c:v>Tillitsvalgt driftsenhet</c:v>
                  </c:pt>
                  <c:pt idx="18">
                    <c:v>Tillitsvalgt arbeidsenhet</c:v>
                  </c:pt>
                </c:lvl>
                <c:lvl>
                  <c:pt idx="0">
                    <c:v>Om forhandinger (§19)</c:v>
                  </c:pt>
                  <c:pt idx="7">
                    <c:v>Om drøfting (§18) </c:v>
                  </c:pt>
                  <c:pt idx="14">
                    <c:v>Om informasjon (§17) </c:v>
                  </c:pt>
                </c:lvl>
              </c:multiLvlStrCache>
            </c:multiLvlStrRef>
          </c:cat>
          <c:val>
            <c:numRef>
              <c:f>'Figur 4.4'!$H$6:$H$24</c:f>
              <c:numCache>
                <c:formatCode>0%</c:formatCode>
                <c:ptCount val="19"/>
                <c:pt idx="0">
                  <c:v>1.2E-2</c:v>
                </c:pt>
                <c:pt idx="1">
                  <c:v>5.0999999999999997E-2</c:v>
                </c:pt>
                <c:pt idx="2">
                  <c:v>0.05</c:v>
                </c:pt>
                <c:pt idx="3">
                  <c:v>0.106</c:v>
                </c:pt>
                <c:pt idx="4">
                  <c:v>0.184</c:v>
                </c:pt>
                <c:pt idx="6">
                  <c:v>0</c:v>
                </c:pt>
                <c:pt idx="7">
                  <c:v>1.2E-2</c:v>
                </c:pt>
                <c:pt idx="8">
                  <c:v>4.3999999999999997E-2</c:v>
                </c:pt>
                <c:pt idx="9">
                  <c:v>5.1999999999999998E-2</c:v>
                </c:pt>
                <c:pt idx="10">
                  <c:v>9.5000000000000001E-2</c:v>
                </c:pt>
                <c:pt idx="11">
                  <c:v>0.16400000000000001</c:v>
                </c:pt>
                <c:pt idx="13">
                  <c:v>0</c:v>
                </c:pt>
                <c:pt idx="14">
                  <c:v>1.2E-2</c:v>
                </c:pt>
                <c:pt idx="15">
                  <c:v>4.3999999999999997E-2</c:v>
                </c:pt>
                <c:pt idx="16">
                  <c:v>4.4999999999999998E-2</c:v>
                </c:pt>
                <c:pt idx="17">
                  <c:v>9.4E-2</c:v>
                </c:pt>
                <c:pt idx="18">
                  <c:v>0.161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860-4940-A976-48AAD226E4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9206224"/>
        <c:axId val="529211472"/>
      </c:barChart>
      <c:catAx>
        <c:axId val="529206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29211472"/>
        <c:crosses val="autoZero"/>
        <c:auto val="1"/>
        <c:lblAlgn val="ctr"/>
        <c:lblOffset val="100"/>
        <c:noMultiLvlLbl val="0"/>
      </c:catAx>
      <c:valAx>
        <c:axId val="52921147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29206224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nb-N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0.01925</cdr:x>
      <cdr:y>0.09807</cdr:y>
    </cdr:from>
    <cdr:to>
      <cdr:x>1</cdr:x>
      <cdr:y>0.26648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66255" y="457200"/>
          <a:ext cx="8469745" cy="785091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4EE84A4-B169-40D8-947A-16B4661D37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59AD79-A4A4-427D-BCD1-796AD1BEF6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2CD74-5DAB-47DA-90C9-B3617653A969}" type="datetimeFigureOut">
              <a:rPr lang="nb-NO" smtClean="0"/>
              <a:t>13.01.2021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D63290-6A01-4A9F-B734-DD49785F6A3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98121B-9322-481D-A740-07D1CE3D7A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49E17-ACB3-45EB-8248-CE0CA3B72EA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5671830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9E6DE-CCBB-401B-A5D3-E7B1AC60F257}" type="datetimeFigureOut">
              <a:rPr lang="nb-NO" smtClean="0"/>
              <a:t>13.01.2021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1EC09-5256-42CC-B35A-C15B72EB5EF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1270940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01EC09-5256-42CC-B35A-C15B72EB5EF1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17611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fo_Tittel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386" y="3244019"/>
            <a:ext cx="12368849" cy="37740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450F70-C583-4C64-8403-D2F01262542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3999" y="321721"/>
            <a:ext cx="9144000" cy="1984286"/>
          </a:xfrm>
        </p:spPr>
        <p:txBody>
          <a:bodyPr wrap="square" bIns="0" anchor="b" anchorCtr="1">
            <a:normAutofit/>
          </a:bodyPr>
          <a:lstStyle>
            <a:lvl1pPr algn="ctr">
              <a:defRPr sz="4923" b="1">
                <a:solidFill>
                  <a:schemeClr val="accent1"/>
                </a:solidFill>
              </a:defRPr>
            </a:lvl1pPr>
          </a:lstStyle>
          <a:p>
            <a:r>
              <a:rPr lang="nb-NO" noProof="0" dirty="0" err="1"/>
              <a:t>Hovedtittel</a:t>
            </a:r>
            <a:r>
              <a:rPr lang="nb-NO" dirty="0"/>
              <a:t> på presentasjon her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3E7150-E057-4A7E-9589-21A6FAA3498E}"/>
              </a:ext>
            </a:extLst>
          </p:cNvPr>
          <p:cNvCxnSpPr>
            <a:cxnSpLocks/>
          </p:cNvCxnSpPr>
          <p:nvPr userDrawn="1"/>
        </p:nvCxnSpPr>
        <p:spPr>
          <a:xfrm>
            <a:off x="3880614" y="2592000"/>
            <a:ext cx="4430769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5600AA-5651-4ACE-A43A-85BA85F516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05947" y="2871848"/>
            <a:ext cx="8180103" cy="46391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1125444" rtl="0" eaLnBrk="1" fontAlgn="auto" latinLnBrk="0" hangingPunct="1">
              <a:lnSpc>
                <a:spcPct val="90000"/>
              </a:lnSpc>
              <a:spcBef>
                <a:spcPts val="1231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15">
                <a:latin typeface="+mn-lt"/>
              </a:defRPr>
            </a:lvl1pPr>
            <a:lvl2pPr>
              <a:defRPr sz="1969"/>
            </a:lvl2pPr>
          </a:lstStyle>
          <a:p>
            <a:pPr lvl="0"/>
            <a:r>
              <a:rPr lang="nb-NO" noProof="0"/>
              <a:t>Her kan du skrive inn undertittel eller annen ønsket tekst dersom det er behov for det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6AB60D9-5079-4628-BFF5-C7D873B68C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80003" y="4316358"/>
            <a:ext cx="1633626" cy="50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374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C01C-10C9-490C-9631-991073D19A86}" type="datetimeFigureOut">
              <a:rPr lang="nb-NO" smtClean="0"/>
              <a:t>13.01.2021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1349-F3EB-41A6-99CB-C3686E7BEAD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9623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923" b="1"/>
            </a:lvl1pPr>
          </a:lstStyle>
          <a:p>
            <a:r>
              <a:rPr lang="en-US" noProof="0"/>
              <a:t>Click to edit Master title style</a:t>
            </a:r>
            <a:endParaRPr lang="nb-NO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822570" y="1669774"/>
            <a:ext cx="10546862" cy="4319865"/>
          </a:xfrm>
        </p:spPr>
        <p:txBody>
          <a:bodyPr/>
          <a:lstStyle>
            <a:lvl1pPr marL="447675" indent="-447675">
              <a:buFont typeface="Arial" panose="020B0604020202020204" pitchFamily="34" charset="0"/>
              <a:buChar char="•"/>
              <a:defRPr b="0"/>
            </a:lvl1pPr>
            <a:lvl2pPr marL="896938" indent="-449263">
              <a:buFont typeface="Arial" panose="020B0604020202020204" pitchFamily="34" charset="0"/>
              <a:buChar char="•"/>
              <a:defRPr/>
            </a:lvl2pPr>
            <a:lvl3pPr marL="1435100" indent="-538163">
              <a:buFont typeface="Arial" panose="020B0604020202020204" pitchFamily="34" charset="0"/>
              <a:buChar char="•"/>
              <a:defRPr/>
            </a:lvl3pPr>
            <a:lvl4pPr marL="447675" indent="-447675">
              <a:buFont typeface="Arial" panose="020B0604020202020204" pitchFamily="34" charset="0"/>
              <a:buChar char="•"/>
              <a:defRPr/>
            </a:lvl4pPr>
            <a:lvl5pPr marL="447675" indent="-447675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nb-NO" noProof="0"/>
              <a:t>Rediger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</p:txBody>
      </p:sp>
    </p:spTree>
    <p:extLst>
      <p:ext uri="{BB962C8B-B14F-4D97-AF65-F5344CB8AC3E}">
        <p14:creationId xmlns:p14="http://schemas.microsoft.com/office/powerpoint/2010/main" val="364560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fo_To-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nb-NO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22570" y="1643269"/>
            <a:ext cx="5140569" cy="4449555"/>
          </a:xfrm>
        </p:spPr>
        <p:txBody>
          <a:bodyPr/>
          <a:lstStyle>
            <a:lvl1pPr marL="538163" indent="-482600">
              <a:buFont typeface="Arial" panose="020B0604020202020204" pitchFamily="34" charset="0"/>
              <a:buChar char="•"/>
              <a:defRPr b="0"/>
            </a:lvl1pPr>
            <a:lvl2pPr marL="985838" indent="-447675">
              <a:buFont typeface="Arial" panose="020B0604020202020204" pitchFamily="34" charset="0"/>
              <a:buChar char="•"/>
              <a:defRPr/>
            </a:lvl2pPr>
            <a:lvl3pPr marL="1524000" indent="-447675">
              <a:buFont typeface="Arial" panose="020B0604020202020204" pitchFamily="34" charset="0"/>
              <a:buChar char="•"/>
              <a:defRPr/>
            </a:lvl3pPr>
            <a:lvl4pPr marL="358775" indent="-342900">
              <a:buFont typeface="Arial" panose="020B0604020202020204" pitchFamily="34" charset="0"/>
              <a:buChar char="•"/>
              <a:defRPr/>
            </a:lvl4pPr>
            <a:lvl5pPr marL="15875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228863" y="1643269"/>
            <a:ext cx="5140569" cy="4449556"/>
          </a:xfrm>
        </p:spPr>
        <p:txBody>
          <a:bodyPr/>
          <a:lstStyle>
            <a:lvl1pPr marL="538163" indent="-538163">
              <a:buFont typeface="Arial" panose="020B0604020202020204" pitchFamily="34" charset="0"/>
              <a:buChar char="•"/>
              <a:defRPr b="0"/>
            </a:lvl1pPr>
            <a:lvl2pPr marL="985838" indent="-447675">
              <a:buFont typeface="Arial" panose="020B0604020202020204" pitchFamily="34" charset="0"/>
              <a:buChar char="•"/>
              <a:defRPr/>
            </a:lvl2pPr>
            <a:lvl3pPr marL="1524000" indent="-447675">
              <a:buFont typeface="Arial" panose="020B0604020202020204" pitchFamily="34" charset="0"/>
              <a:buChar char="•"/>
              <a:defRPr/>
            </a:lvl3pPr>
            <a:lvl4pPr marL="358775" indent="-358775">
              <a:buFont typeface="Arial" panose="020B0604020202020204" pitchFamily="34" charset="0"/>
              <a:buChar char="•"/>
              <a:defRPr/>
            </a:lvl4pPr>
            <a:lvl5pPr marL="358775" indent="-358775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0754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fo_to-spal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625459" y="1709530"/>
            <a:ext cx="6721200" cy="4383295"/>
          </a:xfrm>
        </p:spPr>
        <p:txBody>
          <a:bodyPr/>
          <a:lstStyle>
            <a:lvl1pPr marL="447675" indent="-447675">
              <a:buFont typeface="Arial" panose="020B0604020202020204" pitchFamily="34" charset="0"/>
              <a:buChar char="•"/>
              <a:defRPr b="0"/>
            </a:lvl1pPr>
            <a:lvl2pPr marL="896938" indent="-449263">
              <a:buFont typeface="Arial" panose="020B0604020202020204" pitchFamily="34" charset="0"/>
              <a:buChar char="•"/>
              <a:defRPr/>
            </a:lvl2pPr>
            <a:lvl3pPr marL="1344613" indent="-447675">
              <a:buFont typeface="Arial" panose="020B0604020202020204" pitchFamily="34" charset="0"/>
              <a:buChar char="•"/>
              <a:defRPr/>
            </a:lvl3pPr>
            <a:lvl4pPr marL="342900" indent="-342900">
              <a:buFont typeface="Arial" panose="020B0604020202020204" pitchFamily="34" charset="0"/>
              <a:buChar char="•"/>
              <a:defRPr/>
            </a:lvl4pPr>
            <a:lvl5pPr marL="3429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845341" y="1715765"/>
            <a:ext cx="3546000" cy="4383296"/>
          </a:xfrm>
        </p:spPr>
        <p:txBody>
          <a:bodyPr/>
          <a:lstStyle>
            <a:lvl1pPr marL="447675" indent="-447675">
              <a:buFont typeface="Arial" panose="020B0604020202020204" pitchFamily="34" charset="0"/>
              <a:buChar char="•"/>
              <a:defRPr b="0"/>
            </a:lvl1pPr>
            <a:lvl2pPr marL="896938" indent="-358775">
              <a:buFont typeface="Arial" panose="020B0604020202020204" pitchFamily="34" charset="0"/>
              <a:buChar char="•"/>
              <a:defRPr/>
            </a:lvl2pPr>
            <a:lvl3pPr marL="1255713" indent="-449263">
              <a:buFont typeface="Arial" panose="020B0604020202020204" pitchFamily="34" charset="0"/>
              <a:buChar char="•"/>
              <a:defRPr/>
            </a:lvl3pPr>
            <a:lvl4pPr marL="342900" indent="-342900">
              <a:buFont typeface="Arial" panose="020B0604020202020204" pitchFamily="34" charset="0"/>
              <a:buChar char="•"/>
              <a:defRPr/>
            </a:lvl4pPr>
            <a:lvl5pPr marL="3429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79440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fo_to-spal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28897" y="1616762"/>
            <a:ext cx="6721200" cy="4476061"/>
          </a:xfrm>
        </p:spPr>
        <p:txBody>
          <a:bodyPr/>
          <a:lstStyle>
            <a:lvl1pPr marL="447675" indent="-447675">
              <a:buFont typeface="Arial" panose="020B0604020202020204" pitchFamily="34" charset="0"/>
              <a:buChar char="•"/>
              <a:defRPr b="0"/>
            </a:lvl1pPr>
            <a:lvl2pPr marL="896938" indent="-449263">
              <a:buFont typeface="Arial" panose="020B0604020202020204" pitchFamily="34" charset="0"/>
              <a:buChar char="•"/>
              <a:defRPr/>
            </a:lvl2pPr>
            <a:lvl3pPr marL="1344613" indent="-447675">
              <a:buFont typeface="Arial" panose="020B0604020202020204" pitchFamily="34" charset="0"/>
              <a:buChar char="•"/>
              <a:defRPr/>
            </a:lvl3pPr>
            <a:lvl4pPr marL="342900" indent="-342900">
              <a:buFont typeface="Arial" panose="020B0604020202020204" pitchFamily="34" charset="0"/>
              <a:buChar char="•"/>
              <a:defRPr/>
            </a:lvl4pPr>
            <a:lvl5pPr marL="3429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7814130" y="1616763"/>
            <a:ext cx="3546000" cy="4476060"/>
          </a:xfrm>
        </p:spPr>
        <p:txBody>
          <a:bodyPr/>
          <a:lstStyle>
            <a:lvl1pPr marL="447675" indent="-447675">
              <a:buFont typeface="Arial" panose="020B0604020202020204" pitchFamily="34" charset="0"/>
              <a:buChar char="•"/>
              <a:defRPr b="0"/>
            </a:lvl1pPr>
            <a:lvl2pPr marL="896938" indent="-449263">
              <a:buFont typeface="Arial" panose="020B0604020202020204" pitchFamily="34" charset="0"/>
              <a:buChar char="•"/>
              <a:defRPr/>
            </a:lvl2pPr>
            <a:lvl3pPr marL="1344613" indent="-447675">
              <a:buFont typeface="Arial" panose="020B0604020202020204" pitchFamily="34" charset="0"/>
              <a:buChar char="•"/>
              <a:defRPr/>
            </a:lvl3pPr>
            <a:lvl4pPr marL="342900" indent="-342900">
              <a:buFont typeface="Arial" panose="020B0604020202020204" pitchFamily="34" charset="0"/>
              <a:buChar char="•"/>
              <a:defRPr/>
            </a:lvl4pPr>
            <a:lvl5pPr marL="3429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82473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fo_delside/skille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12192000" cy="6092825"/>
          </a:xfrm>
          <a:prstGeom prst="rect">
            <a:avLst/>
          </a:prstGeom>
          <a:solidFill>
            <a:srgbClr val="D5D6D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2215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b-NO" noProof="0"/>
              <a:t>Delside/skilleark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3104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fo_Skilleark/pause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1897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2215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745" y="876982"/>
            <a:ext cx="7048500" cy="502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499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ten str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4561E4C0-0EBC-49D2-8A30-9C6B8FF06DB1}"/>
              </a:ext>
            </a:extLst>
          </p:cNvPr>
          <p:cNvSpPr/>
          <p:nvPr userDrawn="1"/>
        </p:nvSpPr>
        <p:spPr>
          <a:xfrm>
            <a:off x="747059" y="1039906"/>
            <a:ext cx="10757647" cy="268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923" b="1"/>
            </a:lvl1pPr>
          </a:lstStyle>
          <a:p>
            <a:r>
              <a:rPr lang="en-US"/>
              <a:t>Click to edit Master title style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22570" y="1669774"/>
            <a:ext cx="10546862" cy="4319865"/>
          </a:xfrm>
        </p:spPr>
        <p:txBody>
          <a:bodyPr/>
          <a:lstStyle>
            <a:lvl1pPr marL="447675" indent="-447675">
              <a:buFont typeface="Arial" panose="020B0604020202020204" pitchFamily="34" charset="0"/>
              <a:buChar char="•"/>
              <a:defRPr b="0"/>
            </a:lvl1pPr>
            <a:lvl2pPr marL="896938" indent="-449263">
              <a:buFont typeface="Arial" panose="020B0604020202020204" pitchFamily="34" charset="0"/>
              <a:buChar char="•"/>
              <a:defRPr/>
            </a:lvl2pPr>
            <a:lvl3pPr marL="1435100" indent="-538163">
              <a:buFont typeface="Arial" panose="020B0604020202020204" pitchFamily="34" charset="0"/>
              <a:buChar char="•"/>
              <a:defRPr/>
            </a:lvl3pPr>
            <a:lvl4pPr marL="447675" indent="-447675">
              <a:buFont typeface="Arial" panose="020B0604020202020204" pitchFamily="34" charset="0"/>
              <a:buChar char="•"/>
              <a:defRPr/>
            </a:lvl4pPr>
            <a:lvl5pPr marL="447675" indent="-447675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79524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4561E4C0-0EBC-49D2-8A30-9C6B8FF06DB1}"/>
              </a:ext>
            </a:extLst>
          </p:cNvPr>
          <p:cNvSpPr/>
          <p:nvPr userDrawn="1"/>
        </p:nvSpPr>
        <p:spPr>
          <a:xfrm>
            <a:off x="747059" y="1039906"/>
            <a:ext cx="10757647" cy="2689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15462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957" y="6308725"/>
            <a:ext cx="12298583" cy="163275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01CB06-6638-467C-B938-7222DAC01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898" y="1"/>
            <a:ext cx="10531232" cy="1106236"/>
          </a:xfrm>
          <a:prstGeom prst="rect">
            <a:avLst/>
          </a:prstGeom>
        </p:spPr>
        <p:txBody>
          <a:bodyPr vert="horz" lIns="0" tIns="180000" rIns="0" bIns="0" rtlCol="0" anchor="b" anchorCtr="0">
            <a:normAutofit/>
          </a:bodyPr>
          <a:lstStyle/>
          <a:p>
            <a:r>
              <a:rPr lang="nb-NO" dirty="0"/>
              <a:t>Overskrift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9C4142C-DC54-4ED6-8CD9-555A204F7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570" y="1613433"/>
            <a:ext cx="10546862" cy="44793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Bold 32 pt.</a:t>
            </a:r>
          </a:p>
          <a:p>
            <a:pPr lvl="1"/>
            <a:r>
              <a:rPr lang="en-US" dirty="0"/>
              <a:t>Regular 28 pt.</a:t>
            </a:r>
          </a:p>
          <a:p>
            <a:pPr lvl="2"/>
            <a:r>
              <a:rPr lang="en-US" dirty="0"/>
              <a:t>Regular 24 pt.</a:t>
            </a:r>
          </a:p>
          <a:p>
            <a:pPr lvl="3"/>
            <a:r>
              <a:rPr lang="en-US" dirty="0"/>
              <a:t>Regular 18 pt.</a:t>
            </a:r>
          </a:p>
          <a:p>
            <a:pPr lvl="4"/>
            <a:r>
              <a:rPr lang="en-US" dirty="0" err="1"/>
              <a:t>Kursiv</a:t>
            </a:r>
            <a:r>
              <a:rPr lang="en-US" dirty="0"/>
              <a:t> 18 pt.</a:t>
            </a:r>
            <a:endParaRPr lang="nb-NO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BF12FCA-4602-4610-844A-C32E6FC853B2}"/>
              </a:ext>
            </a:extLst>
          </p:cNvPr>
          <p:cNvCxnSpPr/>
          <p:nvPr userDrawn="1"/>
        </p:nvCxnSpPr>
        <p:spPr>
          <a:xfrm>
            <a:off x="838199" y="1146121"/>
            <a:ext cx="10531232" cy="0"/>
          </a:xfrm>
          <a:prstGeom prst="line">
            <a:avLst/>
          </a:prstGeom>
          <a:ln w="254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1DABB2A-051A-437F-9990-F2D768DD7B62}"/>
              </a:ext>
            </a:extLst>
          </p:cNvPr>
          <p:cNvCxnSpPr>
            <a:cxnSpLocks/>
          </p:cNvCxnSpPr>
          <p:nvPr userDrawn="1"/>
        </p:nvCxnSpPr>
        <p:spPr>
          <a:xfrm>
            <a:off x="11009092" y="6188418"/>
            <a:ext cx="0" cy="2859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2D4DFF20-1EB1-46CF-9CBD-3879E4E02FB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734861" y="6202468"/>
            <a:ext cx="1035286" cy="318029"/>
          </a:xfrm>
          <a:prstGeom prst="rect">
            <a:avLst/>
          </a:prstGeom>
        </p:spPr>
      </p:pic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C29D4A58-3A12-4CD3-82BC-4BF853C87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0248" y="6276586"/>
            <a:ext cx="1232816" cy="16979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354">
                <a:solidFill>
                  <a:schemeClr val="tx1"/>
                </a:solidFill>
              </a:defRPr>
            </a:lvl1pPr>
          </a:lstStyle>
          <a:p>
            <a:fld id="{84508DC5-9D8E-4DA9-9099-ADD04FAE20FA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89298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99" r:id="rId2"/>
    <p:sldLayoutId id="2147483702" r:id="rId3"/>
    <p:sldLayoutId id="2147483703" r:id="rId4"/>
    <p:sldLayoutId id="2147483704" r:id="rId5"/>
    <p:sldLayoutId id="2147483705" r:id="rId6"/>
    <p:sldLayoutId id="2147483701" r:id="rId7"/>
    <p:sldLayoutId id="2147483707" r:id="rId8"/>
    <p:sldLayoutId id="2147483708" r:id="rId9"/>
    <p:sldLayoutId id="2147483710" r:id="rId10"/>
  </p:sldLayoutIdLst>
  <p:hf hdr="0" dt="0"/>
  <p:txStyles>
    <p:titleStyle>
      <a:lvl1pPr algn="l" defTabSz="1125444" rtl="0" eaLnBrk="1" latinLnBrk="0" hangingPunct="1">
        <a:lnSpc>
          <a:spcPct val="90000"/>
        </a:lnSpc>
        <a:spcBef>
          <a:spcPct val="0"/>
        </a:spcBef>
        <a:buNone/>
        <a:defRPr sz="492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125444" rtl="0" eaLnBrk="1" latinLnBrk="0" hangingPunct="1">
        <a:lnSpc>
          <a:spcPct val="90000"/>
        </a:lnSpc>
        <a:spcBef>
          <a:spcPts val="1231"/>
        </a:spcBef>
        <a:buFont typeface="Arial" panose="020B0604020202020204" pitchFamily="34" charset="0"/>
        <a:buNone/>
        <a:defRPr sz="3939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125444" rtl="0" eaLnBrk="1" latinLnBrk="0" hangingPunct="1">
        <a:lnSpc>
          <a:spcPct val="100000"/>
        </a:lnSpc>
        <a:spcBef>
          <a:spcPts val="615"/>
        </a:spcBef>
        <a:buFontTx/>
        <a:buNone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1125444" rtl="0" eaLnBrk="1" latinLnBrk="0" hangingPunct="1">
        <a:lnSpc>
          <a:spcPct val="100000"/>
        </a:lnSpc>
        <a:spcBef>
          <a:spcPts val="615"/>
        </a:spcBef>
        <a:buFont typeface="Source Sans Pro" panose="020B0503030403020204" pitchFamily="34" charset="0"/>
        <a:buNone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25444" rtl="0" eaLnBrk="1" latinLnBrk="0" hangingPunct="1">
        <a:lnSpc>
          <a:spcPct val="100000"/>
        </a:lnSpc>
        <a:spcBef>
          <a:spcPts val="615"/>
        </a:spcBef>
        <a:buFont typeface="SOurce Sans Pro" panose="020B0503030403020204" pitchFamily="34" charset="0"/>
        <a:buNone/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0" algn="l" defTabSz="1125444" rtl="0" eaLnBrk="1" fontAlgn="auto" latinLnBrk="0" hangingPunct="1">
        <a:lnSpc>
          <a:spcPct val="100000"/>
        </a:lnSpc>
        <a:spcBef>
          <a:spcPts val="615"/>
        </a:spcBef>
        <a:spcAft>
          <a:spcPts val="0"/>
        </a:spcAft>
        <a:buClrTx/>
        <a:buSzTx/>
        <a:buFont typeface="Source Sans Pro" panose="020B0503030403020204" pitchFamily="34" charset="0"/>
        <a:buNone/>
        <a:tabLst/>
        <a:defRPr sz="2215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3094970" indent="-281361" algn="l" defTabSz="1125444" rtl="0" eaLnBrk="1" latinLnBrk="0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0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0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0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74" userDrawn="1">
          <p15:clr>
            <a:srgbClr val="F26B43"/>
          </p15:clr>
        </p15:guide>
        <p15:guide id="2" orient="horz" pos="3838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  <p15:guide id="4" pos="3840" userDrawn="1">
          <p15:clr>
            <a:srgbClr val="F26B43"/>
          </p15:clr>
        </p15:guide>
        <p15:guide id="5" pos="3924" userDrawn="1">
          <p15:clr>
            <a:srgbClr val="F26B43"/>
          </p15:clr>
        </p15:guide>
        <p15:guide id="6" pos="3756" userDrawn="1">
          <p15:clr>
            <a:srgbClr val="F26B43"/>
          </p15:clr>
        </p15:guide>
        <p15:guide id="7" pos="518" userDrawn="1">
          <p15:clr>
            <a:srgbClr val="F26B43"/>
          </p15:clr>
        </p15:guide>
        <p15:guide id="8" pos="71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2AD937-9BE7-4F11-B1BC-1A551ED79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nb-NO" sz="2400" dirty="0">
                <a:solidFill>
                  <a:schemeClr val="tx1"/>
                </a:solidFill>
              </a:rPr>
              <a:t>NTL 13.januar 2021</a:t>
            </a:r>
            <a:br>
              <a:rPr lang="nb-NO" sz="2400" dirty="0">
                <a:solidFill>
                  <a:schemeClr val="tx1"/>
                </a:solidFill>
              </a:rPr>
            </a:br>
            <a:br>
              <a:rPr lang="nb-NO" sz="3200" dirty="0"/>
            </a:br>
            <a:r>
              <a:rPr lang="nb-NO" sz="3200" dirty="0">
                <a:solidFill>
                  <a:srgbClr val="0070C0"/>
                </a:solidFill>
              </a:rPr>
              <a:t>Hovedavtalen i staten – et godt virkemiddel for samarbeid, medbestemmelse og utvikling? </a:t>
            </a:r>
            <a:endParaRPr lang="nb-NO" sz="2400" dirty="0">
              <a:solidFill>
                <a:srgbClr val="0070C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13E7A47-B11D-4866-A0CA-7B6ED0C953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b-NO" sz="2400" dirty="0"/>
              <a:t>Inger Marie Hagen, Åsmund Arup Seip og Jørgen Svalund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102" y="3335764"/>
            <a:ext cx="1478396" cy="18195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348" y="3335764"/>
            <a:ext cx="1455651" cy="181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3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10</a:t>
            </a:fld>
            <a:endParaRPr lang="nb-NO" dirty="0"/>
          </a:p>
        </p:txBody>
      </p:sp>
      <p:sp>
        <p:nvSpPr>
          <p:cNvPr id="3" name="TextBox 2"/>
          <p:cNvSpPr txBox="1"/>
          <p:nvPr/>
        </p:nvSpPr>
        <p:spPr>
          <a:xfrm>
            <a:off x="897823" y="458269"/>
            <a:ext cx="8713537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/>
              <a:t>Metode 2: Spørsmål om tilpasningsavtalen </a:t>
            </a:r>
          </a:p>
          <a:p>
            <a:r>
              <a:rPr lang="nb-NO" sz="3200" dirty="0"/>
              <a:t> - svar fra personal/HR: 70 prosent inngått avtale</a:t>
            </a:r>
          </a:p>
          <a:p>
            <a:endParaRPr lang="nb-NO" sz="3600" dirty="0"/>
          </a:p>
          <a:p>
            <a:r>
              <a:rPr lang="nb-NO" sz="3200" dirty="0"/>
              <a:t>Bare</a:t>
            </a:r>
            <a:r>
              <a:rPr lang="nb-NO" sz="3600" dirty="0"/>
              <a:t> </a:t>
            </a:r>
            <a:r>
              <a:rPr lang="nb-NO" sz="3200" dirty="0"/>
              <a:t>virksomhetsnivå</a:t>
            </a:r>
            <a:r>
              <a:rPr lang="nb-NO" sz="3600" dirty="0"/>
              <a:t>: </a:t>
            </a:r>
            <a:r>
              <a:rPr lang="nb-NO" sz="3200" dirty="0"/>
              <a:t>55 prosent</a:t>
            </a:r>
          </a:p>
          <a:p>
            <a:endParaRPr lang="nb-NO" sz="3200" dirty="0"/>
          </a:p>
          <a:p>
            <a:r>
              <a:rPr lang="nb-NO" sz="3200" dirty="0"/>
              <a:t>Virksomhet + drift: 25 </a:t>
            </a:r>
          </a:p>
          <a:p>
            <a:r>
              <a:rPr lang="nb-NO" sz="3200" dirty="0"/>
              <a:t>Virksomhet + drift + arbeidsområde: 16</a:t>
            </a:r>
          </a:p>
          <a:p>
            <a:endParaRPr lang="nb-NO" sz="3200" dirty="0"/>
          </a:p>
          <a:p>
            <a:r>
              <a:rPr lang="nb-NO" sz="3200" dirty="0"/>
              <a:t>Virksomhet + arbeidsområder: 5 </a:t>
            </a:r>
          </a:p>
          <a:p>
            <a:endParaRPr lang="nb-NO" sz="3600" dirty="0"/>
          </a:p>
          <a:p>
            <a:r>
              <a:rPr lang="nb-NO" sz="3600" dirty="0"/>
              <a:t>		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63738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11</a:t>
            </a:fld>
            <a:endParaRPr lang="nb-NO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556884" y="413887"/>
            <a:ext cx="8366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/>
              <a:t>Andel som har svart at samarbeidsforholdene er svært bra + bra. </a:t>
            </a:r>
            <a:endParaRPr lang="en-US" sz="24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7908297"/>
              </p:ext>
            </p:extLst>
          </p:nvPr>
        </p:nvGraphicFramePr>
        <p:xfrm>
          <a:off x="1556884" y="1017142"/>
          <a:ext cx="10096399" cy="4990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0938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12</a:t>
            </a:fld>
            <a:endParaRPr lang="nb-NO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5321155"/>
              </p:ext>
            </p:extLst>
          </p:nvPr>
        </p:nvGraphicFramePr>
        <p:xfrm>
          <a:off x="1254642" y="441789"/>
          <a:ext cx="10239154" cy="5424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5041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13</a:t>
            </a:fld>
            <a:endParaRPr lang="nb-NO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909728"/>
              </p:ext>
            </p:extLst>
          </p:nvPr>
        </p:nvGraphicFramePr>
        <p:xfrm>
          <a:off x="2445487" y="606056"/>
          <a:ext cx="9271592" cy="4752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9895" y="1306491"/>
            <a:ext cx="154882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dirty="0"/>
              <a:t>Samarbeids-</a:t>
            </a:r>
          </a:p>
          <a:p>
            <a:r>
              <a:rPr lang="nb-NO" sz="2000" dirty="0"/>
              <a:t>orienterte </a:t>
            </a:r>
          </a:p>
          <a:p>
            <a:endParaRPr lang="nb-NO" sz="2000" dirty="0"/>
          </a:p>
          <a:p>
            <a:endParaRPr lang="nb-NO" sz="2000" dirty="0"/>
          </a:p>
          <a:p>
            <a:endParaRPr lang="nb-NO" sz="2000" dirty="0"/>
          </a:p>
          <a:p>
            <a:endParaRPr lang="nb-NO" sz="2000" dirty="0"/>
          </a:p>
          <a:p>
            <a:endParaRPr lang="nb-NO" sz="2000" dirty="0"/>
          </a:p>
          <a:p>
            <a:r>
              <a:rPr lang="nb-NO" sz="2000" dirty="0"/>
              <a:t>Effektive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06056" y="393690"/>
            <a:ext cx="91576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Tre </a:t>
            </a:r>
            <a:r>
              <a:rPr lang="en-US" sz="2400" dirty="0" err="1"/>
              <a:t>siste</a:t>
            </a:r>
            <a:r>
              <a:rPr lang="en-US" sz="2400" dirty="0"/>
              <a:t> </a:t>
            </a:r>
            <a:r>
              <a:rPr lang="en-US" sz="2400" dirty="0" err="1"/>
              <a:t>år</a:t>
            </a:r>
            <a:r>
              <a:rPr lang="en-US" sz="2400" dirty="0"/>
              <a:t> - </a:t>
            </a:r>
            <a:r>
              <a:rPr lang="en-US" sz="2400" dirty="0" err="1"/>
              <a:t>ledelsen</a:t>
            </a:r>
            <a:r>
              <a:rPr lang="en-US" sz="2400" dirty="0"/>
              <a:t> i </a:t>
            </a:r>
            <a:r>
              <a:rPr lang="en-US" sz="2400" dirty="0" err="1"/>
              <a:t>virksomheten</a:t>
            </a:r>
            <a:r>
              <a:rPr lang="en-US" sz="2400" dirty="0"/>
              <a:t> </a:t>
            </a:r>
            <a:r>
              <a:rPr lang="en-US" sz="2400" dirty="0" err="1"/>
              <a:t>har</a:t>
            </a:r>
            <a:r>
              <a:rPr lang="en-US" sz="2400" dirty="0"/>
              <a:t> </a:t>
            </a:r>
            <a:r>
              <a:rPr lang="en-US" sz="2400" dirty="0" err="1"/>
              <a:t>blitt</a:t>
            </a:r>
            <a:r>
              <a:rPr lang="en-US" sz="2400" dirty="0"/>
              <a:t> </a:t>
            </a:r>
            <a:r>
              <a:rPr lang="en-US" sz="2400" dirty="0" err="1"/>
              <a:t>mer</a:t>
            </a:r>
            <a:r>
              <a:rPr lang="en-US" sz="2400" dirty="0"/>
              <a:t> ..... </a:t>
            </a:r>
          </a:p>
        </p:txBody>
      </p:sp>
    </p:spTree>
    <p:extLst>
      <p:ext uri="{BB962C8B-B14F-4D97-AF65-F5344CB8AC3E}">
        <p14:creationId xmlns:p14="http://schemas.microsoft.com/office/powerpoint/2010/main" val="2115720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14</a:t>
            </a:fld>
            <a:endParaRPr lang="nb-NO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8659969"/>
              </p:ext>
            </p:extLst>
          </p:nvPr>
        </p:nvGraphicFramePr>
        <p:xfrm>
          <a:off x="2181419" y="425302"/>
          <a:ext cx="8750595" cy="5358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199" y="1903228"/>
            <a:ext cx="145905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dirty="0"/>
              <a:t>Toppstyrt</a:t>
            </a:r>
          </a:p>
          <a:p>
            <a:endParaRPr lang="nb-NO" sz="2000" dirty="0"/>
          </a:p>
          <a:p>
            <a:endParaRPr lang="nb-NO" sz="2000" dirty="0"/>
          </a:p>
          <a:p>
            <a:endParaRPr lang="nb-NO" sz="2000" dirty="0"/>
          </a:p>
          <a:p>
            <a:endParaRPr lang="nb-NO" sz="2000" dirty="0"/>
          </a:p>
          <a:p>
            <a:endParaRPr lang="nb-NO" sz="2000" dirty="0"/>
          </a:p>
          <a:p>
            <a:r>
              <a:rPr lang="nb-NO" sz="2000" dirty="0"/>
              <a:t>Byråkratisk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42268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15</a:t>
            </a:fld>
            <a:endParaRPr lang="nb-NO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3886061"/>
              </p:ext>
            </p:extLst>
          </p:nvPr>
        </p:nvGraphicFramePr>
        <p:xfrm>
          <a:off x="1681018" y="785091"/>
          <a:ext cx="8211128" cy="4274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7164" y="6086764"/>
            <a:ext cx="212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NB: Tatt ut ‘vet ikke’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79782" y="1219200"/>
            <a:ext cx="8469745" cy="7850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94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16</a:t>
            </a:fld>
            <a:endParaRPr lang="nb-NO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5006811"/>
              </p:ext>
            </p:extLst>
          </p:nvPr>
        </p:nvGraphicFramePr>
        <p:xfrm>
          <a:off x="1570182" y="482885"/>
          <a:ext cx="8636000" cy="4661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4774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17</a:t>
            </a:fld>
            <a:endParaRPr lang="nb-NO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4047559"/>
              </p:ext>
            </p:extLst>
          </p:nvPr>
        </p:nvGraphicFramePr>
        <p:xfrm>
          <a:off x="1939636" y="628073"/>
          <a:ext cx="7786255" cy="4969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9285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18</a:t>
            </a:fld>
            <a:endParaRPr lang="nb-NO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74546903"/>
              </p:ext>
            </p:extLst>
          </p:nvPr>
        </p:nvGraphicFramePr>
        <p:xfrm>
          <a:off x="1669311" y="435936"/>
          <a:ext cx="8559209" cy="5840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24762" y="109134"/>
            <a:ext cx="7515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I hvilken grad er partssamarbeidet i tråd med hovedavtalens bestemmelser?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9643" y="4839902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Forhandling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9643" y="2990248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Drøfting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304547" y="741145"/>
            <a:ext cx="3368842" cy="1559293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92803" y="4429587"/>
            <a:ext cx="3368842" cy="1559293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108833" y="2605238"/>
            <a:ext cx="3368842" cy="1559293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749298" y="850605"/>
            <a:ext cx="297712" cy="51382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2387" y="1299410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Informasjon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239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19</a:t>
            </a:fld>
            <a:endParaRPr lang="nb-NO" dirty="0"/>
          </a:p>
        </p:txBody>
      </p:sp>
      <p:sp>
        <p:nvSpPr>
          <p:cNvPr id="5" name="TextBox 4"/>
          <p:cNvSpPr txBox="1"/>
          <p:nvPr/>
        </p:nvSpPr>
        <p:spPr>
          <a:xfrm>
            <a:off x="1907648" y="293800"/>
            <a:ext cx="7515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I hvilken grad er partssamarbeidet i tråd med hovedavtalens bestemmelser? 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0323945"/>
              </p:ext>
            </p:extLst>
          </p:nvPr>
        </p:nvGraphicFramePr>
        <p:xfrm>
          <a:off x="1191803" y="1304816"/>
          <a:ext cx="10582382" cy="4407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1599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</a:t>
            </a:fld>
            <a:endParaRPr lang="nb-N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314" y="105878"/>
            <a:ext cx="4756672" cy="66606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9271" y="933651"/>
            <a:ext cx="62852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/>
              <a:t>Ja!...men </a:t>
            </a:r>
          </a:p>
          <a:p>
            <a:endParaRPr lang="nb-NO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b-NO" sz="3200" dirty="0"/>
              <a:t>Vi er ikke helt ferdig og trenger noen endringer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b-NO" sz="3200" dirty="0"/>
              <a:t>Vi ser noen svakhetstegn og vedlikeholdsbehov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65092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20</a:t>
            </a:fld>
            <a:endParaRPr lang="nb-NO" dirty="0"/>
          </a:p>
        </p:txBody>
      </p:sp>
      <p:sp>
        <p:nvSpPr>
          <p:cNvPr id="5" name="Rectangle 4"/>
          <p:cNvSpPr/>
          <p:nvPr/>
        </p:nvSpPr>
        <p:spPr>
          <a:xfrm>
            <a:off x="751367" y="534362"/>
            <a:ext cx="11018875" cy="256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050"/>
              </a:lnSpc>
              <a:spcBef>
                <a:spcPts val="1135"/>
              </a:spcBef>
              <a:spcAft>
                <a:spcPts val="600"/>
              </a:spcAft>
            </a:pPr>
            <a:r>
              <a:rPr lang="nb-NO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Hvor hyppig deltar tillitsvalgte og ledere på formelle IDF-møter? 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570561"/>
              </p:ext>
            </p:extLst>
          </p:nvPr>
        </p:nvGraphicFramePr>
        <p:xfrm>
          <a:off x="637954" y="875677"/>
          <a:ext cx="10844985" cy="55280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5609">
                  <a:extLst>
                    <a:ext uri="{9D8B030D-6E8A-4147-A177-3AD203B41FA5}">
                      <a16:colId xmlns:a16="http://schemas.microsoft.com/office/drawing/2014/main" val="1273897010"/>
                    </a:ext>
                  </a:extLst>
                </a:gridCol>
                <a:gridCol w="1711842">
                  <a:extLst>
                    <a:ext uri="{9D8B030D-6E8A-4147-A177-3AD203B41FA5}">
                      <a16:colId xmlns:a16="http://schemas.microsoft.com/office/drawing/2014/main" val="1914442700"/>
                    </a:ext>
                  </a:extLst>
                </a:gridCol>
                <a:gridCol w="1998921">
                  <a:extLst>
                    <a:ext uri="{9D8B030D-6E8A-4147-A177-3AD203B41FA5}">
                      <a16:colId xmlns:a16="http://schemas.microsoft.com/office/drawing/2014/main" val="201065242"/>
                    </a:ext>
                  </a:extLst>
                </a:gridCol>
                <a:gridCol w="1488558">
                  <a:extLst>
                    <a:ext uri="{9D8B030D-6E8A-4147-A177-3AD203B41FA5}">
                      <a16:colId xmlns:a16="http://schemas.microsoft.com/office/drawing/2014/main" val="285273138"/>
                    </a:ext>
                  </a:extLst>
                </a:gridCol>
                <a:gridCol w="1435395">
                  <a:extLst>
                    <a:ext uri="{9D8B030D-6E8A-4147-A177-3AD203B41FA5}">
                      <a16:colId xmlns:a16="http://schemas.microsoft.com/office/drawing/2014/main" val="2799185515"/>
                    </a:ext>
                  </a:extLst>
                </a:gridCol>
                <a:gridCol w="1594660">
                  <a:extLst>
                    <a:ext uri="{9D8B030D-6E8A-4147-A177-3AD203B41FA5}">
                      <a16:colId xmlns:a16="http://schemas.microsoft.com/office/drawing/2014/main" val="923117585"/>
                    </a:ext>
                  </a:extLst>
                </a:gridCol>
              </a:tblGrid>
              <a:tr h="702866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Virksomhets-leder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Bold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Personal/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HR-leder 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Bold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TV virksomhet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Bold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TV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driftsenhet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Bold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TV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arbeids-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område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Bold"/>
                      </a:endParaRPr>
                    </a:p>
                  </a:txBody>
                  <a:tcPr marL="36195" marR="36195" marT="43180" marB="36195"/>
                </a:tc>
                <a:extLst>
                  <a:ext uri="{0D108BD9-81ED-4DB2-BD59-A6C34878D82A}">
                    <a16:rowId xmlns:a16="http://schemas.microsoft.com/office/drawing/2014/main" val="2775468457"/>
                  </a:ext>
                </a:extLst>
              </a:tr>
              <a:tr h="9723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Stort sett hver uke eller oftere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10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extLst>
                  <a:ext uri="{0D108BD9-81ED-4DB2-BD59-A6C34878D82A}">
                    <a16:rowId xmlns:a16="http://schemas.microsoft.com/office/drawing/2014/main" val="963444066"/>
                  </a:ext>
                </a:extLst>
              </a:tr>
              <a:tr h="70102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Stort sett hver måned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58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65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63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59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41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extLst>
                  <a:ext uri="{0D108BD9-81ED-4DB2-BD59-A6C34878D82A}">
                    <a16:rowId xmlns:a16="http://schemas.microsoft.com/office/drawing/2014/main" val="2817267135"/>
                  </a:ext>
                </a:extLst>
              </a:tr>
              <a:tr h="9723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rgbClr val="FF0000"/>
                          </a:solidFill>
                          <a:effectLst/>
                        </a:rPr>
                        <a:t>Årlig eller noen få ganger i året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17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21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extLst>
                  <a:ext uri="{0D108BD9-81ED-4DB2-BD59-A6C34878D82A}">
                    <a16:rowId xmlns:a16="http://schemas.microsoft.com/office/drawing/2014/main" val="2266395076"/>
                  </a:ext>
                </a:extLst>
              </a:tr>
              <a:tr h="42967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rgbClr val="FF0000"/>
                          </a:solidFill>
                          <a:effectLst/>
                        </a:rPr>
                        <a:t>Aldri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17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b="1" dirty="0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extLst>
                  <a:ext uri="{0D108BD9-81ED-4DB2-BD59-A6C34878D82A}">
                    <a16:rowId xmlns:a16="http://schemas.microsoft.com/office/drawing/2014/main" val="2429293964"/>
                  </a:ext>
                </a:extLst>
              </a:tr>
              <a:tr h="42967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Vet ikke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extLst>
                  <a:ext uri="{0D108BD9-81ED-4DB2-BD59-A6C34878D82A}">
                    <a16:rowId xmlns:a16="http://schemas.microsoft.com/office/drawing/2014/main" val="3805405035"/>
                  </a:ext>
                </a:extLst>
              </a:tr>
              <a:tr h="42967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effectLst/>
                        </a:rPr>
                        <a:t>Totalt (N)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rgbClr val="000000"/>
                          </a:solidFill>
                          <a:effectLst/>
                          <a:latin typeface="Source Sans Pro" panose="020B0604020202020204" charset="0"/>
                          <a:ea typeface="Times New Roman" panose="02020603050405020304" pitchFamily="18" charset="0"/>
                          <a:cs typeface="SourceSansPro-Regular"/>
                        </a:rPr>
                        <a:t>100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extLst>
                  <a:ext uri="{0D108BD9-81ED-4DB2-BD59-A6C34878D82A}">
                    <a16:rowId xmlns:a16="http://schemas.microsoft.com/office/drawing/2014/main" val="1368491796"/>
                  </a:ext>
                </a:extLst>
              </a:tr>
              <a:tr h="42967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rgbClr val="000000"/>
                          </a:solidFill>
                          <a:effectLst/>
                          <a:latin typeface="Source Sans Pro" panose="020B0604020202020204" charset="0"/>
                          <a:ea typeface="Times New Roman" panose="02020603050405020304" pitchFamily="18" charset="0"/>
                          <a:cs typeface="SourceSansPro-Regular"/>
                        </a:rPr>
                        <a:t>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rgbClr val="000000"/>
                          </a:solidFill>
                          <a:effectLst/>
                          <a:latin typeface="Source Sans Pro" panose="020B0604020202020204" charset="0"/>
                          <a:ea typeface="Times New Roman" panose="02020603050405020304" pitchFamily="18" charset="0"/>
                          <a:cs typeface="SourceSansPro-Regular"/>
                        </a:rPr>
                        <a:t>99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rgbClr val="000000"/>
                          </a:solidFill>
                          <a:effectLst/>
                          <a:latin typeface="Source Sans Pro" panose="020B0604020202020204" charset="0"/>
                          <a:ea typeface="Times New Roman" panose="02020603050405020304" pitchFamily="18" charset="0"/>
                          <a:cs typeface="SourceSansPro-Regular"/>
                        </a:rPr>
                        <a:t>164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rgbClr val="000000"/>
                          </a:solidFill>
                          <a:effectLst/>
                          <a:latin typeface="Source Sans Pro" panose="020B0604020202020204" charset="0"/>
                          <a:ea typeface="Times New Roman" panose="02020603050405020304" pitchFamily="18" charset="0"/>
                          <a:cs typeface="SourceSansPro-Regular"/>
                        </a:rPr>
                        <a:t>548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rgbClr val="000000"/>
                          </a:solidFill>
                          <a:effectLst/>
                          <a:latin typeface="Source Sans Pro" panose="020B0604020202020204" charset="0"/>
                          <a:ea typeface="Times New Roman" panose="02020603050405020304" pitchFamily="18" charset="0"/>
                          <a:cs typeface="SourceSansPro-Regular"/>
                        </a:rPr>
                        <a:t>460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nb-NO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nb-NO" sz="2000" dirty="0">
                          <a:solidFill>
                            <a:srgbClr val="000000"/>
                          </a:solidFill>
                          <a:effectLst/>
                          <a:latin typeface="Source Sans Pro" panose="020B0604020202020204" charset="0"/>
                          <a:ea typeface="Times New Roman" panose="02020603050405020304" pitchFamily="18" charset="0"/>
                          <a:cs typeface="SourceSansPro-Regular"/>
                        </a:rPr>
                        <a:t>598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Source Sans Pro" panose="020B0604020202020204" charset="0"/>
                        <a:ea typeface="Times New Roman" panose="02020603050405020304" pitchFamily="18" charset="0"/>
                        <a:cs typeface="SourceSansPro-Regular"/>
                      </a:endParaRPr>
                    </a:p>
                  </a:txBody>
                  <a:tcPr marL="36195" marR="36195" marT="43180" marB="36195"/>
                </a:tc>
                <a:extLst>
                  <a:ext uri="{0D108BD9-81ED-4DB2-BD59-A6C34878D82A}">
                    <a16:rowId xmlns:a16="http://schemas.microsoft.com/office/drawing/2014/main" val="488009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798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21</a:t>
            </a:fld>
            <a:endParaRPr lang="nb-NO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29915"/>
              </p:ext>
            </p:extLst>
          </p:nvPr>
        </p:nvGraphicFramePr>
        <p:xfrm>
          <a:off x="1860696" y="425302"/>
          <a:ext cx="8846289" cy="498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6568" y="5630255"/>
            <a:ext cx="5328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Møtes=minst hver måned</a:t>
            </a:r>
          </a:p>
          <a:p>
            <a:r>
              <a:rPr lang="nb-NO" dirty="0"/>
              <a:t>Ikke møtes=aldri pluss årlig eller noen få ganger i året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0855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22</a:t>
            </a:fld>
            <a:endParaRPr lang="nb-NO" dirty="0"/>
          </a:p>
        </p:txBody>
      </p:sp>
      <p:sp>
        <p:nvSpPr>
          <p:cNvPr id="4" name="TextBox 3"/>
          <p:cNvSpPr txBox="1"/>
          <p:nvPr/>
        </p:nvSpPr>
        <p:spPr>
          <a:xfrm>
            <a:off x="446568" y="5630255"/>
            <a:ext cx="5328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Møtes=minst hver måned</a:t>
            </a:r>
          </a:p>
          <a:p>
            <a:r>
              <a:rPr lang="nb-NO" dirty="0"/>
              <a:t>Ikke møtes=aldri pluss årlig eller noen få ganger i året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1644974"/>
              </p:ext>
            </p:extLst>
          </p:nvPr>
        </p:nvGraphicFramePr>
        <p:xfrm>
          <a:off x="1801091" y="387927"/>
          <a:ext cx="8414327" cy="5163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8754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23</a:t>
            </a:fld>
            <a:endParaRPr lang="nb-NO" dirty="0"/>
          </a:p>
        </p:txBody>
      </p:sp>
      <p:sp>
        <p:nvSpPr>
          <p:cNvPr id="5" name="TextBox 4"/>
          <p:cNvSpPr txBox="1"/>
          <p:nvPr/>
        </p:nvSpPr>
        <p:spPr>
          <a:xfrm>
            <a:off x="7716429" y="446843"/>
            <a:ext cx="3432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Andel </a:t>
            </a:r>
            <a:r>
              <a:rPr lang="nb-NO" sz="2400" u="sng" dirty="0"/>
              <a:t>uenig og helt uenig</a:t>
            </a:r>
            <a:endParaRPr lang="en-US" sz="2400" u="sng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0368931"/>
              </p:ext>
            </p:extLst>
          </p:nvPr>
        </p:nvGraphicFramePr>
        <p:xfrm>
          <a:off x="754912" y="1052347"/>
          <a:ext cx="10738883" cy="4838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309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24</a:t>
            </a:fld>
            <a:endParaRPr lang="nb-NO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220852829"/>
              </p:ext>
            </p:extLst>
          </p:nvPr>
        </p:nvGraphicFramePr>
        <p:xfrm>
          <a:off x="866178" y="396734"/>
          <a:ext cx="10572232" cy="5539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87643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25</a:t>
            </a:fld>
            <a:endParaRPr lang="nb-NO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7356913"/>
              </p:ext>
            </p:extLst>
          </p:nvPr>
        </p:nvGraphicFramePr>
        <p:xfrm>
          <a:off x="688367" y="626725"/>
          <a:ext cx="10633753" cy="5095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7364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26</a:t>
            </a:fld>
            <a:endParaRPr lang="nb-NO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0906540"/>
              </p:ext>
            </p:extLst>
          </p:nvPr>
        </p:nvGraphicFramePr>
        <p:xfrm>
          <a:off x="3668232" y="715429"/>
          <a:ext cx="8155172" cy="5730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3915" y="357594"/>
            <a:ext cx="4062331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Endring innflytelse siste tre år 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		Virksomhetsnivå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		Driftsenhetsnivå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		Arbeidsområder 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539524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27</a:t>
            </a:fld>
            <a:endParaRPr lang="nb-NO" dirty="0"/>
          </a:p>
        </p:txBody>
      </p:sp>
      <p:sp>
        <p:nvSpPr>
          <p:cNvPr id="4" name="TextBox 3"/>
          <p:cNvSpPr txBox="1"/>
          <p:nvPr/>
        </p:nvSpPr>
        <p:spPr>
          <a:xfrm>
            <a:off x="1304818" y="432187"/>
            <a:ext cx="940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Hvor godt egnet er bestemmelsene i hovedavtalen når det gjelder å……</a:t>
            </a:r>
            <a:endParaRPr lang="en-US" sz="24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820373"/>
              </p:ext>
            </p:extLst>
          </p:nvPr>
        </p:nvGraphicFramePr>
        <p:xfrm>
          <a:off x="1304818" y="1273996"/>
          <a:ext cx="9020710" cy="457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5411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28</a:t>
            </a:fld>
            <a:endParaRPr lang="nb-NO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156811974"/>
              </p:ext>
            </p:extLst>
          </p:nvPr>
        </p:nvGraphicFramePr>
        <p:xfrm>
          <a:off x="1339702" y="125128"/>
          <a:ext cx="9218428" cy="6083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ight Arrow 3"/>
          <p:cNvSpPr/>
          <p:nvPr/>
        </p:nvSpPr>
        <p:spPr>
          <a:xfrm rot="10800000">
            <a:off x="9513455" y="1413164"/>
            <a:ext cx="1256145" cy="2493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7019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29</a:t>
            </a:fld>
            <a:endParaRPr lang="nb-NO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632886151"/>
              </p:ext>
            </p:extLst>
          </p:nvPr>
        </p:nvGraphicFramePr>
        <p:xfrm>
          <a:off x="1140325" y="694493"/>
          <a:ext cx="8639122" cy="5582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8781790" y="1290228"/>
            <a:ext cx="35512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>
                <a:latin typeface="PT Serif"/>
                <a:ea typeface="Times New Roman" panose="02020603050405020304" pitchFamily="18" charset="0"/>
                <a:cs typeface="Times New Roman" panose="02020603050405020304" pitchFamily="18" charset="0"/>
              </a:rPr>
              <a:t>Har du opplevd vedvarende uenighet knyttet til… Andelen som svarer alltid eller ofte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719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22570" y="-125127"/>
            <a:ext cx="10531232" cy="1106236"/>
          </a:xfrm>
        </p:spPr>
        <p:txBody>
          <a:bodyPr>
            <a:normAutofit/>
          </a:bodyPr>
          <a:lstStyle/>
          <a:p>
            <a:r>
              <a:rPr lang="nb-NO" sz="4400" b="0" dirty="0"/>
              <a:t>Sånn var det ja…..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b-NO" sz="2800" b="0" dirty="0"/>
              <a:t>Mange ulike virksomheter – og mye variasjon i partssamarbeidet 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b-NO" sz="2800" b="0" dirty="0"/>
              <a:t>Mye omstilling og endringer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b-NO" sz="2800" b="0" dirty="0"/>
              <a:t>Uenigheter mellom partene – ulike roller (svært godt – godt)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b-NO" sz="2800" b="0" dirty="0"/>
              <a:t>‘Så tidlig som mulig’ er et vanskelig punkt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b-NO" sz="2800" b="0" dirty="0"/>
              <a:t>Uenigheter om behov for endringer i hovedavtalen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b-NO" sz="2800" b="0" dirty="0"/>
              <a:t>Gode tone mellom partene 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nb-NO" sz="2800" b="0" dirty="0"/>
              <a:t>Tillitsvalgte ønsker seg mer engasjement fra medlemmene</a:t>
            </a:r>
          </a:p>
        </p:txBody>
      </p:sp>
    </p:spTree>
    <p:extLst>
      <p:ext uri="{BB962C8B-B14F-4D97-AF65-F5344CB8AC3E}">
        <p14:creationId xmlns:p14="http://schemas.microsoft.com/office/powerpoint/2010/main" val="8157273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30</a:t>
            </a:fld>
            <a:endParaRPr lang="nb-NO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113401656"/>
              </p:ext>
            </p:extLst>
          </p:nvPr>
        </p:nvGraphicFramePr>
        <p:xfrm>
          <a:off x="811659" y="361507"/>
          <a:ext cx="7570342" cy="5571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9037674" y="626160"/>
            <a:ext cx="2775097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35"/>
              </a:spcBef>
              <a:spcAft>
                <a:spcPts val="600"/>
              </a:spcAft>
            </a:pPr>
            <a:r>
              <a:rPr lang="nb-NO" dirty="0">
                <a:solidFill>
                  <a:srgbClr val="000000"/>
                </a:solidFill>
                <a:latin typeface="Source Sans Pro" panose="020B0604020202020204" charset="0"/>
                <a:ea typeface="Times New Roman" panose="02020603050405020304" pitchFamily="18" charset="0"/>
                <a:cs typeface="SourceSansPro-Regular"/>
              </a:rPr>
              <a:t>Har du opplevd vedvarende uenighet knyttet til.. </a:t>
            </a:r>
          </a:p>
          <a:p>
            <a:pPr>
              <a:spcBef>
                <a:spcPts val="1135"/>
              </a:spcBef>
              <a:spcAft>
                <a:spcPts val="600"/>
              </a:spcAft>
            </a:pPr>
            <a:r>
              <a:rPr lang="nb-NO" dirty="0">
                <a:solidFill>
                  <a:srgbClr val="000000"/>
                </a:solidFill>
                <a:latin typeface="Source Sans Pro" panose="020B0604020202020204" charset="0"/>
                <a:ea typeface="Times New Roman" panose="02020603050405020304" pitchFamily="18" charset="0"/>
                <a:cs typeface="SourceSansPro-Regular"/>
              </a:rPr>
              <a:t>Andelen som svarer alltid eller ofte. </a:t>
            </a:r>
            <a:endParaRPr lang="en-US" dirty="0">
              <a:solidFill>
                <a:srgbClr val="000000"/>
              </a:solidFill>
              <a:latin typeface="Source Sans Pro" panose="020B0604020202020204" charset="0"/>
              <a:ea typeface="Times New Roman" panose="02020603050405020304" pitchFamily="18" charset="0"/>
              <a:cs typeface="SourceSansPro-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7298" y="708916"/>
            <a:ext cx="246253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nb-NO" dirty="0"/>
              <a:t>TV arbeidsområde       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47298" y="1045982"/>
            <a:ext cx="202491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nb-NO" dirty="0"/>
              <a:t>TV virksomhet        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62232" y="704953"/>
            <a:ext cx="228139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nb-NO" dirty="0"/>
              <a:t>TV driftsenhet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5131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b="1" smtClean="0"/>
              <a:pPr/>
              <a:t>31</a:t>
            </a:fld>
            <a:endParaRPr lang="nb-NO" b="1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6831797"/>
              </p:ext>
            </p:extLst>
          </p:nvPr>
        </p:nvGraphicFramePr>
        <p:xfrm>
          <a:off x="3776786" y="287079"/>
          <a:ext cx="8099781" cy="6159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548751" y="4165409"/>
            <a:ext cx="3576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Det er viktigere å forbedre praktiseringen av dagens hovedavtale enn å endre på noen av bestemmelsene</a:t>
            </a:r>
            <a:r>
              <a:rPr lang="en-US" b="1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670679" y="2847286"/>
            <a:ext cx="30947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Bestemmelsene i hovedavtalen er alt for detaljerte</a:t>
            </a:r>
            <a:r>
              <a:rPr lang="nb-NO" b="1" dirty="0"/>
              <a:t> 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670679" y="1758868"/>
            <a:ext cx="3246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Det er tidkrevende å oppfylle bestemmelsene</a:t>
            </a:r>
            <a:r>
              <a:rPr lang="nb-NO" b="1" dirty="0"/>
              <a:t> 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670679" y="400795"/>
            <a:ext cx="3106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Hovedavtalen har et vanskelig </a:t>
            </a:r>
          </a:p>
          <a:p>
            <a:r>
              <a:rPr lang="nb-NO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tilgjengelig språk</a:t>
            </a:r>
            <a:r>
              <a:rPr lang="nb-NO" b="1" dirty="0"/>
              <a:t> </a:t>
            </a:r>
            <a:endParaRPr lang="en-US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688476" y="503434"/>
            <a:ext cx="585627" cy="369869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60568" y="1954392"/>
            <a:ext cx="2016304" cy="400064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928189" y="3442977"/>
            <a:ext cx="2640458" cy="32763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198778" y="4893161"/>
            <a:ext cx="1552254" cy="39803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8271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32</a:t>
            </a:fld>
            <a:endParaRPr lang="nb-NO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3867231"/>
              </p:ext>
            </p:extLst>
          </p:nvPr>
        </p:nvGraphicFramePr>
        <p:xfrm>
          <a:off x="2179673" y="1052623"/>
          <a:ext cx="7549117" cy="4433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15122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33</a:t>
            </a:fld>
            <a:endParaRPr lang="nb-NO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1954381"/>
              </p:ext>
            </p:extLst>
          </p:nvPr>
        </p:nvGraphicFramePr>
        <p:xfrm>
          <a:off x="2158409" y="946298"/>
          <a:ext cx="8048847" cy="4497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08418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34</a:t>
            </a:fld>
            <a:endParaRPr lang="nb-NO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7909790"/>
              </p:ext>
            </p:extLst>
          </p:nvPr>
        </p:nvGraphicFramePr>
        <p:xfrm>
          <a:off x="1363877" y="636721"/>
          <a:ext cx="8516679" cy="4635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02450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35</a:t>
            </a:fld>
            <a:endParaRPr lang="nb-NO" dirty="0"/>
          </a:p>
        </p:txBody>
      </p:sp>
      <p:sp>
        <p:nvSpPr>
          <p:cNvPr id="3" name="TextBox 2"/>
          <p:cNvSpPr txBox="1"/>
          <p:nvPr/>
        </p:nvSpPr>
        <p:spPr>
          <a:xfrm>
            <a:off x="1063368" y="606839"/>
            <a:ext cx="1018856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/>
          </a:p>
          <a:p>
            <a:r>
              <a:rPr lang="nb-NO" dirty="0"/>
              <a:t>I det kvalitative materialet – tredeling, ledere som….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Ønsker å begrense forhandlingsretten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Ønsker å begrense, men synes ikke det er viktig nok til å risikere konflikter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Ønsker å beholde</a:t>
            </a:r>
          </a:p>
          <a:p>
            <a:endParaRPr lang="nb-NO" dirty="0"/>
          </a:p>
          <a:p>
            <a:r>
              <a:rPr lang="nb-NO" dirty="0"/>
              <a:t>I det kvantitative materialet – sammenhenger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Tendens til (0.24**) at ledere som vil begrense forhandlingsretten også vil begrense drøftingsretten </a:t>
            </a:r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Tillitsvalgte: forhandlingsretten handler om at bli betraktet som likeverdig </a:t>
            </a:r>
          </a:p>
          <a:p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‘Siste skanse’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Samarbeidet må ikke overlates til HR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Samarbeidet blir bedre med forhandlingsrett, vil bli tatt mer på alvor  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547086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36</a:t>
            </a:fld>
            <a:endParaRPr lang="nb-NO" dirty="0"/>
          </a:p>
        </p:txBody>
      </p:sp>
      <p:sp>
        <p:nvSpPr>
          <p:cNvPr id="4" name="Rectangle 3"/>
          <p:cNvSpPr/>
          <p:nvPr/>
        </p:nvSpPr>
        <p:spPr>
          <a:xfrm>
            <a:off x="924890" y="699634"/>
            <a:ext cx="1017535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190500" algn="l"/>
                <a:tab pos="1871980" algn="l"/>
                <a:tab pos="3707765" algn="r"/>
              </a:tabLst>
            </a:pPr>
            <a:r>
              <a:rPr lang="nb-NO" sz="2800" dirty="0">
                <a:solidFill>
                  <a:srgbClr val="000000"/>
                </a:solidFill>
                <a:latin typeface="PT Serif"/>
                <a:ea typeface="Times New Roman" panose="02020603050405020304" pitchFamily="18" charset="0"/>
                <a:cs typeface="GaramondPremrPro"/>
              </a:rPr>
              <a:t>Oppsummert…</a:t>
            </a:r>
            <a:endParaRPr lang="nb-NO" sz="2000" dirty="0">
              <a:solidFill>
                <a:srgbClr val="000000"/>
              </a:solidFill>
              <a:latin typeface="PT Serif"/>
              <a:ea typeface="Times New Roman" panose="02020603050405020304" pitchFamily="18" charset="0"/>
              <a:cs typeface="GaramondPremrPro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0500" algn="l"/>
                <a:tab pos="1871980" algn="l"/>
                <a:tab pos="3707765" algn="r"/>
              </a:tabLst>
            </a:pPr>
            <a:endParaRPr lang="nb-NO" sz="2000" dirty="0">
              <a:solidFill>
                <a:srgbClr val="000000"/>
              </a:solidFill>
              <a:latin typeface="PT Serif"/>
              <a:ea typeface="Times New Roman" panose="02020603050405020304" pitchFamily="18" charset="0"/>
              <a:cs typeface="GaramondPremrPro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90500" algn="l"/>
                <a:tab pos="1871980" algn="l"/>
                <a:tab pos="3707765" algn="r"/>
              </a:tabLst>
            </a:pPr>
            <a: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Økt oppmerksomhet om tilpasningsavtalene ønskelig?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tabLst>
                <a:tab pos="190500" algn="l"/>
                <a:tab pos="1871980" algn="l"/>
                <a:tab pos="3707765" algn="r"/>
              </a:tabLst>
            </a:pPr>
            <a: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Økende sentralisering?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90500" algn="l"/>
                <a:tab pos="1871980" algn="l"/>
                <a:tab pos="3707765" algn="r"/>
              </a:tabLst>
            </a:pPr>
            <a: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Synkende deltakelse? 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90500" algn="l"/>
                <a:tab pos="1871980" algn="l"/>
                <a:tab pos="3707765" algn="r"/>
              </a:tabLst>
            </a:pPr>
            <a: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Økende misnøye? 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90500" algn="l"/>
                <a:tab pos="1871980" algn="l"/>
                <a:tab pos="3707765" algn="r"/>
              </a:tabLst>
            </a:pPr>
            <a: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Mer fellesopplæring?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90500" algn="l"/>
                <a:tab pos="1871980" algn="l"/>
                <a:tab pos="3707765" algn="r"/>
              </a:tabLst>
            </a:pPr>
            <a: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Endret tillit?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90500" algn="l"/>
                <a:tab pos="1871980" algn="l"/>
                <a:tab pos="3707765" algn="r"/>
              </a:tabLst>
            </a:pPr>
            <a: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Representativ og ikke individuell innflytelse? 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90500" algn="l"/>
                <a:tab pos="1871980" algn="l"/>
                <a:tab pos="3707765" algn="r"/>
              </a:tabLst>
            </a:pPr>
            <a:r>
              <a:rPr lang="nb-N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Den vanskelige tiden….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b-NO" sz="2400" dirty="0">
                <a:latin typeface="Calibri" panose="020F0502020204030204" pitchFamily="34" charset="0"/>
                <a:cs typeface="Calibri" panose="020F0502020204030204" pitchFamily="34" charset="0"/>
              </a:rPr>
              <a:t>Uenighet om endringer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b-NO" sz="2400" dirty="0">
                <a:latin typeface="Calibri" panose="020F0502020204030204" pitchFamily="34" charset="0"/>
                <a:cs typeface="Calibri" panose="020F0502020204030204" pitchFamily="34" charset="0"/>
              </a:rPr>
              <a:t>Likeverdig parter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0500" algn="l"/>
                <a:tab pos="1871980" algn="l"/>
                <a:tab pos="3707765" algn="r"/>
              </a:tabLst>
            </a:pPr>
            <a:endParaRPr lang="en-US" sz="2000" dirty="0">
              <a:solidFill>
                <a:srgbClr val="000000"/>
              </a:solidFill>
              <a:latin typeface="PT Serif"/>
              <a:ea typeface="Times New Roman" panose="02020603050405020304" pitchFamily="18" charset="0"/>
              <a:cs typeface="GaramondPremrPro"/>
            </a:endParaRPr>
          </a:p>
        </p:txBody>
      </p:sp>
    </p:spTree>
    <p:extLst>
      <p:ext uri="{BB962C8B-B14F-4D97-AF65-F5344CB8AC3E}">
        <p14:creationId xmlns:p14="http://schemas.microsoft.com/office/powerpoint/2010/main" val="37859281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37</a:t>
            </a:fld>
            <a:endParaRPr lang="nb-N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981" y="1330036"/>
            <a:ext cx="3861478" cy="36306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2873" y="2328026"/>
            <a:ext cx="27801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/>
              <a:t>Interesser</a:t>
            </a:r>
          </a:p>
          <a:p>
            <a:r>
              <a:rPr lang="nb-NO" sz="2800" dirty="0"/>
              <a:t>Forventninger </a:t>
            </a:r>
          </a:p>
          <a:p>
            <a:r>
              <a:rPr lang="nb-NO" sz="2800" dirty="0"/>
              <a:t>Roller</a:t>
            </a:r>
          </a:p>
          <a:p>
            <a:r>
              <a:rPr lang="nb-NO" sz="2800" dirty="0"/>
              <a:t>Bakland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68489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38</a:t>
            </a:fld>
            <a:endParaRPr lang="nb-NO" dirty="0"/>
          </a:p>
        </p:txBody>
      </p:sp>
      <p:sp>
        <p:nvSpPr>
          <p:cNvPr id="3" name="TextBox 2"/>
          <p:cNvSpPr txBox="1"/>
          <p:nvPr/>
        </p:nvSpPr>
        <p:spPr>
          <a:xfrm>
            <a:off x="1040312" y="500760"/>
            <a:ext cx="1036674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/>
              <a:t>Noen avsluttende betraktninger  - omstilling, omstilling….</a:t>
            </a:r>
          </a:p>
          <a:p>
            <a:endParaRPr lang="nb-NO" sz="2400" dirty="0"/>
          </a:p>
          <a:p>
            <a:r>
              <a:rPr lang="nb-NO" sz="2400" dirty="0"/>
              <a:t>Partenes fellesinteresser i endring?</a:t>
            </a:r>
          </a:p>
          <a:p>
            <a:endParaRPr lang="nb-NO" sz="2400" dirty="0"/>
          </a:p>
          <a:p>
            <a:r>
              <a:rPr lang="nb-NO" sz="2400" dirty="0"/>
              <a:t>Nye organisasjons- og ledelsesidealer – individuell medvirkning ikke en del av partssamarbeidet?</a:t>
            </a:r>
          </a:p>
          <a:p>
            <a:endParaRPr lang="nb-NO" sz="2400" dirty="0"/>
          </a:p>
          <a:p>
            <a:r>
              <a:rPr lang="nb-NO" sz="2400" dirty="0"/>
              <a:t>Formalisering og rettighetsorientering – samarbeid for utvikling og god drift? </a:t>
            </a:r>
          </a:p>
          <a:p>
            <a:endParaRPr lang="nb-NO" sz="2400" dirty="0"/>
          </a:p>
          <a:p>
            <a:r>
              <a:rPr lang="nb-NO" sz="2400" dirty="0"/>
              <a:t>Sentralisering av partssamarbeidet – mellom ledere og frikjøpte tillitsvalgte - forvitring i </a:t>
            </a:r>
            <a:r>
              <a:rPr lang="nb-NO" sz="2400" dirty="0" err="1"/>
              <a:t>bånn</a:t>
            </a:r>
            <a:r>
              <a:rPr lang="nb-NO" sz="2400" dirty="0"/>
              <a:t>? </a:t>
            </a:r>
          </a:p>
          <a:p>
            <a:endParaRPr lang="nb-NO" sz="2400" dirty="0"/>
          </a:p>
          <a:p>
            <a:endParaRPr lang="nb-NO" sz="2400" dirty="0"/>
          </a:p>
          <a:p>
            <a:endParaRPr lang="nb-NO" sz="2400" dirty="0"/>
          </a:p>
          <a:p>
            <a:endParaRPr lang="en-US" sz="2400" dirty="0"/>
          </a:p>
        </p:txBody>
      </p:sp>
      <p:sp>
        <p:nvSpPr>
          <p:cNvPr id="4" name="AutoShape 2" descr="Er glasset halvfullt eller halvtomt? | Marshmallow, blogger om  atferdsøkonomi og atferdsendringer"/>
          <p:cNvSpPr>
            <a:spLocks noChangeAspect="1" noChangeArrowheads="1"/>
          </p:cNvSpPr>
          <p:nvPr/>
        </p:nvSpPr>
        <p:spPr bwMode="auto">
          <a:xfrm>
            <a:off x="155575" y="-731838"/>
            <a:ext cx="169545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215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nummer 1">
            <a:extLst>
              <a:ext uri="{FF2B5EF4-FFF2-40B4-BE49-F238E27FC236}">
                <a16:creationId xmlns:a16="http://schemas.microsoft.com/office/drawing/2014/main" id="{24EBEEC6-4652-4C7E-85A7-1D28467544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39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332912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4400" b="0" dirty="0"/>
              <a:t>Men dette var interessant….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b-NO" sz="2800" b="0" dirty="0"/>
              <a:t>Sentralisering av partssamarbeidet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b-NO" sz="2800" b="0" dirty="0"/>
              <a:t>Gapet i virkelighetsbeskrivelsen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b-NO" sz="2800" b="0" dirty="0"/>
              <a:t>Forståelsen av bestemmelsene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b-NO" sz="2800" b="0" dirty="0"/>
              <a:t>Demokrati og produktivitet – hovedavtalens egnethet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b-NO" sz="2800" b="0" dirty="0"/>
              <a:t>Vekten på – og forståelsen av - likeverdige parter</a:t>
            </a:r>
          </a:p>
          <a:p>
            <a:endParaRPr lang="nb-NO" sz="2800" dirty="0"/>
          </a:p>
          <a:p>
            <a:endParaRPr lang="nb-NO" sz="2800" dirty="0"/>
          </a:p>
        </p:txBody>
      </p:sp>
    </p:spTree>
    <p:extLst>
      <p:ext uri="{BB962C8B-B14F-4D97-AF65-F5344CB8AC3E}">
        <p14:creationId xmlns:p14="http://schemas.microsoft.com/office/powerpoint/2010/main" val="35241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b="0" dirty="0"/>
              <a:t>Datagrunnlag 1 Spørreundersøkelsen  </a:t>
            </a:r>
            <a:endParaRPr lang="en-US" sz="36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1349-F3EB-41A6-99CB-C3686E7BEADD}" type="slidenum">
              <a:rPr lang="nb-NO" smtClean="0"/>
              <a:t>5</a:t>
            </a:fld>
            <a:endParaRPr lang="nb-NO"/>
          </a:p>
        </p:txBody>
      </p:sp>
      <p:sp>
        <p:nvSpPr>
          <p:cNvPr id="7" name="TextBox 6"/>
          <p:cNvSpPr txBox="1"/>
          <p:nvPr/>
        </p:nvSpPr>
        <p:spPr>
          <a:xfrm>
            <a:off x="1211670" y="1525493"/>
            <a:ext cx="8326318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dirty="0"/>
              <a:t>101 virksomhetsledere 		halvparten</a:t>
            </a:r>
          </a:p>
          <a:p>
            <a:r>
              <a:rPr lang="nb-NO" sz="2000" dirty="0"/>
              <a:t>192 personal/HR-ledere 		‘100’ prosent</a:t>
            </a:r>
          </a:p>
          <a:p>
            <a:r>
              <a:rPr lang="nb-NO" sz="2000" dirty="0"/>
              <a:t>	</a:t>
            </a:r>
          </a:p>
          <a:p>
            <a:r>
              <a:rPr lang="nb-NO" sz="2000" dirty="0"/>
              <a:t>2127 tillitsvalgte 				halvparten (?) </a:t>
            </a:r>
          </a:p>
          <a:p>
            <a:r>
              <a:rPr lang="nb-NO" sz="2000" dirty="0"/>
              <a:t>	628 på virksomhetsnivå</a:t>
            </a:r>
          </a:p>
          <a:p>
            <a:r>
              <a:rPr lang="nb-NO" sz="2000" dirty="0"/>
              <a:t>	550 på driftsenhetsnivå</a:t>
            </a:r>
          </a:p>
          <a:p>
            <a:r>
              <a:rPr lang="nb-NO" sz="2000" dirty="0"/>
              <a:t>	753 på arbeidsområdenivå</a:t>
            </a:r>
          </a:p>
          <a:p>
            <a:endParaRPr lang="nb-NO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/>
              <a:t>Frafall underveis (….. siste spørsmål for spesielt interesserte…..)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/>
              <a:t>Begrenset muligheter for bakgrunnsvariabler 	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/>
              <a:t>Hvis liten forskjell – slår sammen tillitsvalgte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/>
              <a:t>Hvis sammenligne med ledelsen – bruker tillitsvalgte på virksomhetsnivå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/>
              <a:t>Hvis si noe om virksomhetene – bruker personal/HR-ledere 	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0218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6</a:t>
            </a:fld>
            <a:endParaRPr lang="nb-NO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8218734"/>
              </p:ext>
            </p:extLst>
          </p:nvPr>
        </p:nvGraphicFramePr>
        <p:xfrm>
          <a:off x="-886691" y="675119"/>
          <a:ext cx="7248381" cy="4078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122465"/>
              </p:ext>
            </p:extLst>
          </p:nvPr>
        </p:nvGraphicFramePr>
        <p:xfrm>
          <a:off x="5116946" y="1367068"/>
          <a:ext cx="5829300" cy="1376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2691">
                  <a:extLst>
                    <a:ext uri="{9D8B030D-6E8A-4147-A177-3AD203B41FA5}">
                      <a16:colId xmlns:a16="http://schemas.microsoft.com/office/drawing/2014/main" val="1622349653"/>
                    </a:ext>
                  </a:extLst>
                </a:gridCol>
                <a:gridCol w="953910">
                  <a:extLst>
                    <a:ext uri="{9D8B030D-6E8A-4147-A177-3AD203B41FA5}">
                      <a16:colId xmlns:a16="http://schemas.microsoft.com/office/drawing/2014/main" val="1080591079"/>
                    </a:ext>
                  </a:extLst>
                </a:gridCol>
                <a:gridCol w="1228437">
                  <a:extLst>
                    <a:ext uri="{9D8B030D-6E8A-4147-A177-3AD203B41FA5}">
                      <a16:colId xmlns:a16="http://schemas.microsoft.com/office/drawing/2014/main" val="1713056047"/>
                    </a:ext>
                  </a:extLst>
                </a:gridCol>
                <a:gridCol w="760461">
                  <a:extLst>
                    <a:ext uri="{9D8B030D-6E8A-4147-A177-3AD203B41FA5}">
                      <a16:colId xmlns:a16="http://schemas.microsoft.com/office/drawing/2014/main" val="4020521038"/>
                    </a:ext>
                  </a:extLst>
                </a:gridCol>
                <a:gridCol w="945701">
                  <a:extLst>
                    <a:ext uri="{9D8B030D-6E8A-4147-A177-3AD203B41FA5}">
                      <a16:colId xmlns:a16="http://schemas.microsoft.com/office/drawing/2014/main" val="2810819428"/>
                    </a:ext>
                  </a:extLst>
                </a:gridCol>
                <a:gridCol w="38100">
                  <a:extLst>
                    <a:ext uri="{9D8B030D-6E8A-4147-A177-3AD203B41FA5}">
                      <a16:colId xmlns:a16="http://schemas.microsoft.com/office/drawing/2014/main" val="1541335367"/>
                    </a:ext>
                  </a:extLst>
                </a:gridCol>
              </a:tblGrid>
              <a:tr h="37554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Akad</a:t>
                      </a:r>
                      <a:r>
                        <a:rPr lang="en-US" sz="1600" u="none" strike="noStrike" dirty="0">
                          <a:effectLst/>
                        </a:rPr>
                        <a:t>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LO Stat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Unio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YS Stat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rowSpan="5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3814563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TV </a:t>
                      </a:r>
                      <a:r>
                        <a:rPr lang="en-US" sz="1600" u="none" strike="noStrike" dirty="0" err="1">
                          <a:effectLst/>
                        </a:rPr>
                        <a:t>virksomhet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279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91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127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107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5626415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TV drift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199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165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4334478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TV arbeid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80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221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085362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Totalt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700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231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rgbClr val="00B050"/>
                          </a:solidFill>
                          <a:effectLst/>
                        </a:rPr>
                        <a:t>493</a:t>
                      </a:r>
                      <a:endParaRPr lang="en-US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4646977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323001"/>
              </p:ext>
            </p:extLst>
          </p:nvPr>
        </p:nvGraphicFramePr>
        <p:xfrm>
          <a:off x="5301672" y="3133617"/>
          <a:ext cx="6014334" cy="1250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0238">
                  <a:extLst>
                    <a:ext uri="{9D8B030D-6E8A-4147-A177-3AD203B41FA5}">
                      <a16:colId xmlns:a16="http://schemas.microsoft.com/office/drawing/2014/main" val="4265584108"/>
                    </a:ext>
                  </a:extLst>
                </a:gridCol>
                <a:gridCol w="976045">
                  <a:extLst>
                    <a:ext uri="{9D8B030D-6E8A-4147-A177-3AD203B41FA5}">
                      <a16:colId xmlns:a16="http://schemas.microsoft.com/office/drawing/2014/main" val="4069560211"/>
                    </a:ext>
                  </a:extLst>
                </a:gridCol>
                <a:gridCol w="1232899">
                  <a:extLst>
                    <a:ext uri="{9D8B030D-6E8A-4147-A177-3AD203B41FA5}">
                      <a16:colId xmlns:a16="http://schemas.microsoft.com/office/drawing/2014/main" val="3893435749"/>
                    </a:ext>
                  </a:extLst>
                </a:gridCol>
                <a:gridCol w="708917">
                  <a:extLst>
                    <a:ext uri="{9D8B030D-6E8A-4147-A177-3AD203B41FA5}">
                      <a16:colId xmlns:a16="http://schemas.microsoft.com/office/drawing/2014/main" val="4190707956"/>
                    </a:ext>
                  </a:extLst>
                </a:gridCol>
                <a:gridCol w="1206235">
                  <a:extLst>
                    <a:ext uri="{9D8B030D-6E8A-4147-A177-3AD203B41FA5}">
                      <a16:colId xmlns:a16="http://schemas.microsoft.com/office/drawing/2014/main" val="4130799730"/>
                    </a:ext>
                  </a:extLst>
                </a:gridCol>
              </a:tblGrid>
              <a:tr h="12335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Akad</a:t>
                      </a:r>
                      <a:r>
                        <a:rPr lang="en-US" sz="1600" u="none" strike="noStrike" dirty="0">
                          <a:effectLst/>
                        </a:rPr>
                        <a:t>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LO Stat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Unio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YS Stat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0685403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TV virksomhet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40 %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39 %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32 %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22 %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3591833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TV drift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28 %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26 %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24 %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34 %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92963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TV arbeid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32 %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35 %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45 %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45 %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2214571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Total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100 %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100 %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100 %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2112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4502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7</a:t>
            </a:fld>
            <a:endParaRPr lang="nb-NO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281187"/>
              </p:ext>
            </p:extLst>
          </p:nvPr>
        </p:nvGraphicFramePr>
        <p:xfrm>
          <a:off x="1302327" y="523067"/>
          <a:ext cx="10039926" cy="26163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88873">
                  <a:extLst>
                    <a:ext uri="{9D8B030D-6E8A-4147-A177-3AD203B41FA5}">
                      <a16:colId xmlns:a16="http://schemas.microsoft.com/office/drawing/2014/main" val="421845019"/>
                    </a:ext>
                  </a:extLst>
                </a:gridCol>
                <a:gridCol w="1634836">
                  <a:extLst>
                    <a:ext uri="{9D8B030D-6E8A-4147-A177-3AD203B41FA5}">
                      <a16:colId xmlns:a16="http://schemas.microsoft.com/office/drawing/2014/main" val="3068852921"/>
                    </a:ext>
                  </a:extLst>
                </a:gridCol>
                <a:gridCol w="1071419">
                  <a:extLst>
                    <a:ext uri="{9D8B030D-6E8A-4147-A177-3AD203B41FA5}">
                      <a16:colId xmlns:a16="http://schemas.microsoft.com/office/drawing/2014/main" val="4149271794"/>
                    </a:ext>
                  </a:extLst>
                </a:gridCol>
                <a:gridCol w="840509">
                  <a:extLst>
                    <a:ext uri="{9D8B030D-6E8A-4147-A177-3AD203B41FA5}">
                      <a16:colId xmlns:a16="http://schemas.microsoft.com/office/drawing/2014/main" val="1433911061"/>
                    </a:ext>
                  </a:extLst>
                </a:gridCol>
                <a:gridCol w="1080654">
                  <a:extLst>
                    <a:ext uri="{9D8B030D-6E8A-4147-A177-3AD203B41FA5}">
                      <a16:colId xmlns:a16="http://schemas.microsoft.com/office/drawing/2014/main" val="1192616741"/>
                    </a:ext>
                  </a:extLst>
                </a:gridCol>
                <a:gridCol w="923635">
                  <a:extLst>
                    <a:ext uri="{9D8B030D-6E8A-4147-A177-3AD203B41FA5}">
                      <a16:colId xmlns:a16="http://schemas.microsoft.com/office/drawing/2014/main" val="544186920"/>
                    </a:ext>
                  </a:extLst>
                </a:gridCol>
              </a:tblGrid>
              <a:tr h="273451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Akademikerne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LO Stat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Unio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YS Stat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Frittst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extLst>
                  <a:ext uri="{0D108BD9-81ED-4DB2-BD59-A6C34878D82A}">
                    <a16:rowId xmlns:a16="http://schemas.microsoft.com/office/drawing/2014/main" val="3085132345"/>
                  </a:ext>
                </a:extLst>
              </a:tr>
              <a:tr h="4076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 et departement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4 %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0 %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5 %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extLst>
                  <a:ext uri="{0D108BD9-81ED-4DB2-BD59-A6C34878D82A}">
                    <a16:rowId xmlns:a16="http://schemas.microsoft.com/office/drawing/2014/main" val="1640965065"/>
                  </a:ext>
                </a:extLst>
              </a:tr>
              <a:tr h="569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 sentraladministrasjon utenfor departementet (tilsyn og direktorater)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27 %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18 %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10 %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7 %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24 %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extLst>
                  <a:ext uri="{0D108BD9-81ED-4DB2-BD59-A6C34878D82A}">
                    <a16:rowId xmlns:a16="http://schemas.microsoft.com/office/drawing/2014/main" val="132464668"/>
                  </a:ext>
                </a:extLst>
              </a:tr>
              <a:tr h="5449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 </a:t>
                      </a:r>
                      <a:r>
                        <a:rPr lang="en-US" sz="1600" u="none" strike="noStrike" dirty="0" err="1">
                          <a:effectLst/>
                        </a:rPr>
                        <a:t>universitets</a:t>
                      </a:r>
                      <a:r>
                        <a:rPr lang="en-US" sz="1600" u="none" strike="noStrike" dirty="0">
                          <a:effectLst/>
                        </a:rPr>
                        <a:t>- </a:t>
                      </a:r>
                      <a:r>
                        <a:rPr lang="en-US" sz="1600" u="none" strike="noStrike" dirty="0" err="1">
                          <a:effectLst/>
                        </a:rPr>
                        <a:t>og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høgskolesektoren</a:t>
                      </a:r>
                      <a:endParaRPr lang="en-US" sz="1600" u="none" strike="noStrike" dirty="0">
                        <a:effectLst/>
                      </a:endParaRPr>
                    </a:p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 (</a:t>
                      </a:r>
                      <a:r>
                        <a:rPr lang="en-US" sz="1600" u="none" strike="noStrike" dirty="0" err="1">
                          <a:effectLst/>
                        </a:rPr>
                        <a:t>inkludert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forskningsinstitutter</a:t>
                      </a:r>
                      <a:r>
                        <a:rPr lang="en-US" sz="1600" u="none" strike="noStrike" dirty="0"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19 %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23 %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extLst>
                  <a:ext uri="{0D108BD9-81ED-4DB2-BD59-A6C34878D82A}">
                    <a16:rowId xmlns:a16="http://schemas.microsoft.com/office/drawing/2014/main" val="4168166364"/>
                  </a:ext>
                </a:extLst>
              </a:tr>
              <a:tr h="32327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 sivile ytre etat (NAV, Skatteetaten, politiet, m.m)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44 %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53 %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66 %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65 %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62 %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extLst>
                  <a:ext uri="{0D108BD9-81ED-4DB2-BD59-A6C34878D82A}">
                    <a16:rowId xmlns:a16="http://schemas.microsoft.com/office/drawing/2014/main" val="73740871"/>
                  </a:ext>
                </a:extLst>
              </a:tr>
              <a:tr h="14739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 forsvaret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6 %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14 %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5 %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extLst>
                  <a:ext uri="{0D108BD9-81ED-4DB2-BD59-A6C34878D82A}">
                    <a16:rowId xmlns:a16="http://schemas.microsoft.com/office/drawing/2014/main" val="4092606298"/>
                  </a:ext>
                </a:extLst>
              </a:tr>
              <a:tr h="14739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Total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100 %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100 %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100 %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100 %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3" marR="5083" marT="5083" marB="0" anchor="b"/>
                </a:tc>
                <a:extLst>
                  <a:ext uri="{0D108BD9-81ED-4DB2-BD59-A6C34878D82A}">
                    <a16:rowId xmlns:a16="http://schemas.microsoft.com/office/drawing/2014/main" val="26525383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300102"/>
              </p:ext>
            </p:extLst>
          </p:nvPr>
        </p:nvGraphicFramePr>
        <p:xfrm>
          <a:off x="1302327" y="3617769"/>
          <a:ext cx="10039928" cy="1751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36655">
                  <a:extLst>
                    <a:ext uri="{9D8B030D-6E8A-4147-A177-3AD203B41FA5}">
                      <a16:colId xmlns:a16="http://schemas.microsoft.com/office/drawing/2014/main" val="3468299895"/>
                    </a:ext>
                  </a:extLst>
                </a:gridCol>
                <a:gridCol w="1487054">
                  <a:extLst>
                    <a:ext uri="{9D8B030D-6E8A-4147-A177-3AD203B41FA5}">
                      <a16:colId xmlns:a16="http://schemas.microsoft.com/office/drawing/2014/main" val="2005961312"/>
                    </a:ext>
                  </a:extLst>
                </a:gridCol>
                <a:gridCol w="1099128">
                  <a:extLst>
                    <a:ext uri="{9D8B030D-6E8A-4147-A177-3AD203B41FA5}">
                      <a16:colId xmlns:a16="http://schemas.microsoft.com/office/drawing/2014/main" val="3576165283"/>
                    </a:ext>
                  </a:extLst>
                </a:gridCol>
                <a:gridCol w="960581">
                  <a:extLst>
                    <a:ext uri="{9D8B030D-6E8A-4147-A177-3AD203B41FA5}">
                      <a16:colId xmlns:a16="http://schemas.microsoft.com/office/drawing/2014/main" val="3449130755"/>
                    </a:ext>
                  </a:extLst>
                </a:gridCol>
                <a:gridCol w="886691">
                  <a:extLst>
                    <a:ext uri="{9D8B030D-6E8A-4147-A177-3AD203B41FA5}">
                      <a16:colId xmlns:a16="http://schemas.microsoft.com/office/drawing/2014/main" val="3441440270"/>
                    </a:ext>
                  </a:extLst>
                </a:gridCol>
                <a:gridCol w="969819">
                  <a:extLst>
                    <a:ext uri="{9D8B030D-6E8A-4147-A177-3AD203B41FA5}">
                      <a16:colId xmlns:a16="http://schemas.microsoft.com/office/drawing/2014/main" val="3609022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Akademikerne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LO Stat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Unio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YS Stat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Frittst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0126818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Under 50 </a:t>
                      </a:r>
                      <a:r>
                        <a:rPr lang="en-US" sz="1600" u="none" strike="noStrike" dirty="0" err="1">
                          <a:effectLst/>
                        </a:rPr>
                        <a:t>ansatte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4 %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13 %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8381719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51-100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5 %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6 %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16 %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2810278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101-500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30 %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24 %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22 %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23 %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19 %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42281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501-1000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19 %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19 %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18 %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28 %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89054497"/>
                  </a:ext>
                </a:extLst>
              </a:tr>
              <a:tr h="198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Mer enn 1000 ansatte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42 %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40 %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51 %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48 %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25 %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04983975"/>
                  </a:ext>
                </a:extLst>
              </a:tr>
              <a:tr h="19003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Total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100 %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100 %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100 %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100 %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100 %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71710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372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b="0" dirty="0"/>
              <a:t>Datagrunnlag</a:t>
            </a:r>
            <a:r>
              <a:rPr lang="nb-NO" sz="4400" b="0" dirty="0"/>
              <a:t> </a:t>
            </a:r>
            <a:r>
              <a:rPr lang="nb-NO" sz="3600" b="0" dirty="0"/>
              <a:t>2: Intervjuundersøkelsen</a:t>
            </a:r>
            <a:endParaRPr lang="en-US" sz="36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1349-F3EB-41A6-99CB-C3686E7BEADD}" type="slidenum">
              <a:rPr lang="nb-NO" smtClean="0"/>
              <a:t>8</a:t>
            </a:fld>
            <a:endParaRPr lang="nb-NO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822325" y="1612900"/>
          <a:ext cx="10824242" cy="410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62">
                  <a:extLst>
                    <a:ext uri="{9D8B030D-6E8A-4147-A177-3AD203B41FA5}">
                      <a16:colId xmlns:a16="http://schemas.microsoft.com/office/drawing/2014/main" val="900323367"/>
                    </a:ext>
                  </a:extLst>
                </a:gridCol>
                <a:gridCol w="2074369">
                  <a:extLst>
                    <a:ext uri="{9D8B030D-6E8A-4147-A177-3AD203B41FA5}">
                      <a16:colId xmlns:a16="http://schemas.microsoft.com/office/drawing/2014/main" val="3294296467"/>
                    </a:ext>
                  </a:extLst>
                </a:gridCol>
                <a:gridCol w="1492464">
                  <a:extLst>
                    <a:ext uri="{9D8B030D-6E8A-4147-A177-3AD203B41FA5}">
                      <a16:colId xmlns:a16="http://schemas.microsoft.com/office/drawing/2014/main" val="1709761382"/>
                    </a:ext>
                  </a:extLst>
                </a:gridCol>
                <a:gridCol w="1318661">
                  <a:extLst>
                    <a:ext uri="{9D8B030D-6E8A-4147-A177-3AD203B41FA5}">
                      <a16:colId xmlns:a16="http://schemas.microsoft.com/office/drawing/2014/main" val="1442268423"/>
                    </a:ext>
                  </a:extLst>
                </a:gridCol>
                <a:gridCol w="1260910">
                  <a:extLst>
                    <a:ext uri="{9D8B030D-6E8A-4147-A177-3AD203B41FA5}">
                      <a16:colId xmlns:a16="http://schemas.microsoft.com/office/drawing/2014/main" val="3380418030"/>
                    </a:ext>
                  </a:extLst>
                </a:gridCol>
                <a:gridCol w="1270534">
                  <a:extLst>
                    <a:ext uri="{9D8B030D-6E8A-4147-A177-3AD203B41FA5}">
                      <a16:colId xmlns:a16="http://schemas.microsoft.com/office/drawing/2014/main" val="3925932137"/>
                    </a:ext>
                  </a:extLst>
                </a:gridCol>
                <a:gridCol w="1241659">
                  <a:extLst>
                    <a:ext uri="{9D8B030D-6E8A-4147-A177-3AD203B41FA5}">
                      <a16:colId xmlns:a16="http://schemas.microsoft.com/office/drawing/2014/main" val="2940236069"/>
                    </a:ext>
                  </a:extLst>
                </a:gridCol>
                <a:gridCol w="1251283">
                  <a:extLst>
                    <a:ext uri="{9D8B030D-6E8A-4147-A177-3AD203B41FA5}">
                      <a16:colId xmlns:a16="http://schemas.microsoft.com/office/drawing/2014/main" val="34545251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Nivå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Modell</a:t>
                      </a:r>
                      <a:r>
                        <a:rPr lang="nb-NO" baseline="0" dirty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Modell</a:t>
                      </a:r>
                      <a:r>
                        <a:rPr lang="nb-NO" baseline="0" dirty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Modell</a:t>
                      </a:r>
                      <a:r>
                        <a:rPr lang="nb-NO" baseline="0" dirty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Modell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Modell</a:t>
                      </a:r>
                      <a:r>
                        <a:rPr lang="nb-NO" baseline="0" dirty="0"/>
                        <a:t>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Modell 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376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Virksomhet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748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Driftsenhet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159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Arbeidsområde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536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Lavere</a:t>
                      </a:r>
                      <a:r>
                        <a:rPr lang="nb-NO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42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Lavere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08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672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err="1"/>
                        <a:t>DiBK</a:t>
                      </a:r>
                      <a:endParaRPr lang="nb-NO" dirty="0"/>
                    </a:p>
                    <a:p>
                      <a:r>
                        <a:rPr lang="nb-NO" dirty="0"/>
                        <a:t>Fylkes-</a:t>
                      </a:r>
                    </a:p>
                    <a:p>
                      <a:r>
                        <a:rPr lang="nb-NO" dirty="0"/>
                        <a:t>mannen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(Kripos)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err="1"/>
                        <a:t>Bufetat</a:t>
                      </a:r>
                      <a:endParaRPr lang="nb-NO" dirty="0"/>
                    </a:p>
                    <a:p>
                      <a:r>
                        <a:rPr lang="nb-NO" dirty="0"/>
                        <a:t>Kyst-verket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Politiet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Skatte-etaten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NTNU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476202"/>
                  </a:ext>
                </a:extLst>
              </a:tr>
            </a:tbl>
          </a:graphicData>
        </a:graphic>
      </p:graphicFrame>
      <p:sp>
        <p:nvSpPr>
          <p:cNvPr id="8" name="Down Arrow 7"/>
          <p:cNvSpPr/>
          <p:nvPr/>
        </p:nvSpPr>
        <p:spPr>
          <a:xfrm>
            <a:off x="4417996" y="2175309"/>
            <a:ext cx="317633" cy="1925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5698156" y="2271562"/>
            <a:ext cx="365760" cy="452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6939815" y="2271562"/>
            <a:ext cx="471638" cy="981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8258476" y="2271562"/>
            <a:ext cx="529389" cy="20598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9479280" y="2271562"/>
            <a:ext cx="365760" cy="452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10734488" y="2252311"/>
            <a:ext cx="365760" cy="452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792240" y="3157086"/>
            <a:ext cx="173255" cy="972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9515374" y="3060833"/>
            <a:ext cx="219777" cy="192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1250241" y="3020727"/>
            <a:ext cx="219777" cy="192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5982119"/>
            <a:ext cx="12223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b="1" dirty="0"/>
              <a:t>Svalund, Andersen, Bråten og Hagen (2020): Ansattes opplevelse av medvirkning og medbestemmelse ved NTNU (</a:t>
            </a:r>
            <a:r>
              <a:rPr lang="nb-NO" sz="1600" b="1" dirty="0" err="1"/>
              <a:t>Faforapport</a:t>
            </a:r>
            <a:r>
              <a:rPr lang="nb-NO" sz="1600" b="1" dirty="0"/>
              <a:t> 2020:22)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18440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4000" b="0" dirty="0"/>
              <a:t>Hvor finner vi partssamarbeid?</a:t>
            </a:r>
            <a:endParaRPr lang="en-US" sz="40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08DC5-9D8E-4DA9-9099-ADD04FAE20FA}" type="slidenum">
              <a:rPr lang="nb-NO" smtClean="0"/>
              <a:pPr/>
              <a:t>9</a:t>
            </a:fld>
            <a:endParaRPr lang="nb-NO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828898" y="1703253"/>
            <a:ext cx="10546862" cy="4319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3200" dirty="0"/>
              <a:t>Metode 1: Spørsmål i skjema (svar fra personal/HR)</a:t>
            </a:r>
          </a:p>
          <a:p>
            <a:pPr marL="0" indent="0">
              <a:buNone/>
            </a:pPr>
            <a:endParaRPr lang="nb-NO" sz="3200" dirty="0"/>
          </a:p>
          <a:p>
            <a:pPr marL="0" indent="0">
              <a:buNone/>
            </a:pPr>
            <a:r>
              <a:rPr lang="nb-NO" sz="3200" dirty="0"/>
              <a:t>	           Driftsenheter: drøyt 7 av 10</a:t>
            </a:r>
          </a:p>
          <a:p>
            <a:pPr marL="0" indent="0">
              <a:buNone/>
            </a:pPr>
            <a:r>
              <a:rPr lang="nb-NO" sz="3200" dirty="0"/>
              <a:t>	           Arbeidsområder: 4 av 10 </a:t>
            </a:r>
          </a:p>
          <a:p>
            <a:pPr marL="0" indent="0">
              <a:buNone/>
            </a:pPr>
            <a:r>
              <a:rPr lang="nb-NO" sz="3200" dirty="0"/>
              <a:t>		Minst 500 ansatte (85 prosent):    </a:t>
            </a:r>
          </a:p>
          <a:p>
            <a:pPr marL="0" indent="0">
              <a:buNone/>
            </a:pPr>
            <a:r>
              <a:rPr lang="nb-NO" sz="3200" dirty="0"/>
              <a:t>			Driftsenheter: alle </a:t>
            </a:r>
          </a:p>
          <a:p>
            <a:pPr marL="0" indent="0">
              <a:buNone/>
            </a:pPr>
            <a:r>
              <a:rPr lang="nb-NO" sz="3200" dirty="0"/>
              <a:t>			Arbeidsområder: 7 av 10 </a:t>
            </a:r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0820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Fafo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3B2"/>
      </a:accent1>
      <a:accent2>
        <a:srgbClr val="E87722"/>
      </a:accent2>
      <a:accent3>
        <a:srgbClr val="74AA50"/>
      </a:accent3>
      <a:accent4>
        <a:srgbClr val="A15A95"/>
      </a:accent4>
      <a:accent5>
        <a:srgbClr val="34657F"/>
      </a:accent5>
      <a:accent6>
        <a:srgbClr val="D14124"/>
      </a:accent6>
      <a:hlink>
        <a:srgbClr val="0563C1"/>
      </a:hlink>
      <a:folHlink>
        <a:srgbClr val="954F72"/>
      </a:folHlink>
    </a:clrScheme>
    <a:fontScheme name="Fafo fonter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fo_mal_16-9_v12.potx" id="{D01BD3C0-0099-42F1-9A87-B29B849D0DF8}" vid="{9AA344C6-7D9F-42A0-AC6C-04097F374F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Fafo_mal_16-9_v12</Template>
  <TotalTime>2631</TotalTime>
  <Words>1205</Words>
  <Application>Microsoft Office PowerPoint</Application>
  <PresentationFormat>Widescreen</PresentationFormat>
  <Paragraphs>459</Paragraphs>
  <Slides>39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39</vt:i4>
      </vt:variant>
    </vt:vector>
  </HeadingPairs>
  <TitlesOfParts>
    <vt:vector size="46" baseType="lpstr">
      <vt:lpstr>Arial</vt:lpstr>
      <vt:lpstr>PT Serif</vt:lpstr>
      <vt:lpstr>Calibri</vt:lpstr>
      <vt:lpstr>Source Sans Pro</vt:lpstr>
      <vt:lpstr>Source Sans Pro</vt:lpstr>
      <vt:lpstr>Symbol</vt:lpstr>
      <vt:lpstr>1_Custom Design</vt:lpstr>
      <vt:lpstr>NTL 13.januar 2021  Hovedavtalen i staten – et godt virkemiddel for samarbeid, medbestemmelse og utvikling? </vt:lpstr>
      <vt:lpstr>PowerPoint-presentasjon</vt:lpstr>
      <vt:lpstr>Sånn var det ja…..</vt:lpstr>
      <vt:lpstr>Men dette var interessant….</vt:lpstr>
      <vt:lpstr>Datagrunnlag 1 Spørreundersøkelsen  </vt:lpstr>
      <vt:lpstr>PowerPoint-presentasjon</vt:lpstr>
      <vt:lpstr>PowerPoint-presentasjon</vt:lpstr>
      <vt:lpstr>Datagrunnlag 2: Intervjuundersøkelsen</vt:lpstr>
      <vt:lpstr>Hvor finner vi partssamarbeid?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Tittel</dc:title>
  <dc:creator>xxx</dc:creator>
  <cp:lastModifiedBy>Lisbet Bjone</cp:lastModifiedBy>
  <cp:revision>108</cp:revision>
  <cp:lastPrinted>2017-11-22T11:01:12Z</cp:lastPrinted>
  <dcterms:created xsi:type="dcterms:W3CDTF">2020-02-20T14:20:01Z</dcterms:created>
  <dcterms:modified xsi:type="dcterms:W3CDTF">2021-01-13T14:13:53Z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LastKnownPath">
    <vt:lpwstr>\\osiris\Projects\Grafisk\Prosjekter\B Produksjonsklart\100034 GRANN FAFO Dokumentmaler og design 1701\Main\Fafo_powepoint\Fafo_ powerpoint_mal.pptx</vt:lpwstr>
  </property>
</Properties>
</file>